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5" r:id="rId58"/>
    <p:sldId id="314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0639" autoAdjust="0"/>
  </p:normalViewPr>
  <p:slideViewPr>
    <p:cSldViewPr>
      <p:cViewPr varScale="1">
        <p:scale>
          <a:sx n="59" d="100"/>
          <a:sy n="59" d="100"/>
        </p:scale>
        <p:origin x="-8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5B544-917D-4235-9508-1A75A5E62979}" type="datetimeFigureOut">
              <a:rPr lang="es-ES" smtClean="0"/>
              <a:pPr/>
              <a:t>02/09/2008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7962D-4DC0-4DD6-9EFA-ECE4A2EB55A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7962D-4DC0-4DD6-9EFA-ECE4A2EB55AE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7962D-4DC0-4DD6-9EFA-ECE4A2EB55AE}" type="slidenum">
              <a:rPr lang="es-ES" smtClean="0"/>
              <a:pPr/>
              <a:t>40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7962D-4DC0-4DD6-9EFA-ECE4A2EB55AE}" type="slidenum">
              <a:rPr lang="es-ES" smtClean="0"/>
              <a:pPr/>
              <a:t>41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7962D-4DC0-4DD6-9EFA-ECE4A2EB55AE}" type="slidenum">
              <a:rPr lang="es-ES" smtClean="0"/>
              <a:pPr/>
              <a:t>44</a:t>
            </a:fld>
            <a:endParaRPr lang="es-E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7962D-4DC0-4DD6-9EFA-ECE4A2EB55AE}" type="slidenum">
              <a:rPr lang="es-ES" smtClean="0"/>
              <a:pPr/>
              <a:t>45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baseline="0" dirty="0" smtClean="0">
              <a:sym typeface="Wingdings" pitchFamily="2" charset="2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7962D-4DC0-4DD6-9EFA-ECE4A2EB55AE}" type="slidenum">
              <a:rPr lang="es-ES" smtClean="0"/>
              <a:pPr/>
              <a:t>48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7962D-4DC0-4DD6-9EFA-ECE4A2EB55AE}" type="slidenum">
              <a:rPr lang="es-ES" smtClean="0"/>
              <a:pPr/>
              <a:t>49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7962D-4DC0-4DD6-9EFA-ECE4A2EB55AE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7962D-4DC0-4DD6-9EFA-ECE4A2EB55AE}" type="slidenum">
              <a:rPr lang="es-ES" smtClean="0"/>
              <a:pPr/>
              <a:t>52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7962D-4DC0-4DD6-9EFA-ECE4A2EB55AE}" type="slidenum">
              <a:rPr lang="es-ES" smtClean="0"/>
              <a:pPr/>
              <a:t>53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7962D-4DC0-4DD6-9EFA-ECE4A2EB55AE}" type="slidenum">
              <a:rPr lang="es-ES" smtClean="0"/>
              <a:pPr/>
              <a:t>56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7962D-4DC0-4DD6-9EFA-ECE4A2EB55AE}" type="slidenum">
              <a:rPr lang="es-ES" smtClean="0"/>
              <a:pPr/>
              <a:t>57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7962D-4DC0-4DD6-9EFA-ECE4A2EB55AE}" type="slidenum">
              <a:rPr lang="es-ES" smtClean="0"/>
              <a:pPr/>
              <a:t>68</a:t>
            </a:fld>
            <a:endParaRPr lang="es-E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7962D-4DC0-4DD6-9EFA-ECE4A2EB55AE}" type="slidenum">
              <a:rPr lang="es-ES" smtClean="0"/>
              <a:pPr/>
              <a:t>69</a:t>
            </a:fld>
            <a:endParaRPr lang="es-E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7962D-4DC0-4DD6-9EFA-ECE4A2EB55AE}" type="slidenum">
              <a:rPr lang="es-ES" smtClean="0"/>
              <a:pPr/>
              <a:t>70</a:t>
            </a:fld>
            <a:endParaRPr lang="es-E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7962D-4DC0-4DD6-9EFA-ECE4A2EB55AE}" type="slidenum">
              <a:rPr lang="es-ES" smtClean="0"/>
              <a:pPr/>
              <a:t>71</a:t>
            </a:fld>
            <a:endParaRPr 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7962D-4DC0-4DD6-9EFA-ECE4A2EB55AE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7962D-4DC0-4DD6-9EFA-ECE4A2EB55AE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7962D-4DC0-4DD6-9EFA-ECE4A2EB55AE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7962D-4DC0-4DD6-9EFA-ECE4A2EB55AE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7962D-4DC0-4DD6-9EFA-ECE4A2EB55AE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7962D-4DC0-4DD6-9EFA-ECE4A2EB55AE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7962D-4DC0-4DD6-9EFA-ECE4A2EB55AE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75A3-1959-47DB-AEEF-0A966B0FDA00}" type="datetime1">
              <a:rPr lang="es-ES" smtClean="0"/>
              <a:pPr/>
              <a:t>02/09/2008</a:t>
            </a:fld>
            <a:endParaRPr lang="es-E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DB36DAC-9298-4A8B-BA6B-55E30AEAB55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A66D-6A8B-4CAF-9C6D-75E66B61E2BD}" type="datetime1">
              <a:rPr lang="es-ES" smtClean="0"/>
              <a:pPr/>
              <a:t>02/09/2008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AA90-7895-4CCD-821C-AD30DC9E9337}" type="datetime1">
              <a:rPr lang="es-ES" smtClean="0"/>
              <a:pPr/>
              <a:t>02/09/2008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CA034-4931-493C-8132-313860CF317C}" type="datetime1">
              <a:rPr lang="es-ES" smtClean="0"/>
              <a:pPr/>
              <a:t>02/09/2008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2F38-B81A-430A-A6D5-A28954EC9A90}" type="datetime1">
              <a:rPr lang="es-ES" smtClean="0"/>
              <a:pPr/>
              <a:t>02/09/2008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DB36DAC-9298-4A8B-BA6B-55E30AEAB55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6935-CC5E-4C16-B79F-6AF3E9ED8AD3}" type="datetime1">
              <a:rPr lang="es-ES" smtClean="0"/>
              <a:pPr/>
              <a:t>02/09/2008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B375F-81B5-441C-9C70-D51BD645AF83}" type="datetime1">
              <a:rPr lang="es-ES" smtClean="0"/>
              <a:pPr/>
              <a:t>02/09/2008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A2CA-000E-491E-B602-B8ECCBD27C0C}" type="datetime1">
              <a:rPr lang="es-ES" smtClean="0"/>
              <a:pPr/>
              <a:t>02/09/2008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7A48-B323-4FBB-8D9D-3F0EABD922A9}" type="datetime1">
              <a:rPr lang="es-ES" smtClean="0"/>
              <a:pPr/>
              <a:t>02/09/2008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9421-2D19-4495-A448-2E0C701FAC51}" type="datetime1">
              <a:rPr lang="es-ES" smtClean="0"/>
              <a:pPr/>
              <a:t>02/09/2008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8A3C-A8AE-4894-9CB3-67B05DE483FC}" type="datetime1">
              <a:rPr lang="es-ES" smtClean="0"/>
              <a:pPr/>
              <a:t>02/09/2008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DB36DAC-9298-4A8B-BA6B-55E30AEAB55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66D2656-0F7E-4BC0-B5A9-C72CF7B4BF4D}" type="datetime1">
              <a:rPr lang="es-ES" smtClean="0"/>
              <a:pPr/>
              <a:t>02/09/2008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DB36DAC-9298-4A8B-BA6B-55E30AEAB55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bob@someschool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html.charters/dnsind-charter.html" TargetMode="External"/><Relationship Id="rId2" Type="http://schemas.openxmlformats.org/officeDocument/2006/relationships/hyperlink" Target="http://www.dnsreport.com/" TargetMode="Externa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MX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Capa de Aplicación</a:t>
            </a:r>
            <a:endParaRPr lang="es-E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4800" b="1" dirty="0" smtClean="0">
                <a:latin typeface="Maiandra GD" pitchFamily="34" charset="0"/>
              </a:rPr>
              <a:t>Capítulo 2</a:t>
            </a:r>
            <a:endParaRPr lang="es-ES" sz="4800" b="1" dirty="0">
              <a:latin typeface="Maiandra GD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1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4234844" cy="487681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6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 dirty="0" smtClean="0">
                <a:latin typeface="Maiandra GD" pitchFamily="34" charset="0"/>
              </a:rPr>
              <a:t>Para que un proceso reciba un mensaje, éste debe tener un </a:t>
            </a:r>
            <a:r>
              <a:rPr lang="es-ES" sz="2000" b="1" dirty="0" smtClean="0">
                <a:latin typeface="Maiandra GD" pitchFamily="34" charset="0"/>
              </a:rPr>
              <a:t>identificador.</a:t>
            </a:r>
          </a:p>
          <a:p>
            <a:pPr algn="just">
              <a:lnSpc>
                <a:spcPct val="16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 dirty="0" smtClean="0">
                <a:latin typeface="Maiandra GD" pitchFamily="34" charset="0"/>
              </a:rPr>
              <a:t>Un host tiene una </a:t>
            </a:r>
            <a:r>
              <a:rPr lang="es-ES" sz="2000" b="1" dirty="0" smtClean="0">
                <a:solidFill>
                  <a:srgbClr val="FF0000"/>
                </a:solidFill>
                <a:latin typeface="Maiandra GD" pitchFamily="34" charset="0"/>
              </a:rPr>
              <a:t>dirección IP </a:t>
            </a:r>
            <a:r>
              <a:rPr lang="es-ES" sz="2000" dirty="0" smtClean="0">
                <a:latin typeface="Maiandra GD" pitchFamily="34" charset="0"/>
              </a:rPr>
              <a:t>única de 32 bits.</a:t>
            </a:r>
          </a:p>
          <a:p>
            <a:pPr algn="just">
              <a:lnSpc>
                <a:spcPct val="16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" sz="2000" dirty="0" smtClean="0">
              <a:latin typeface="Maiandra GD" pitchFamily="34" charset="0"/>
            </a:endParaRPr>
          </a:p>
          <a:p>
            <a:pPr algn="ctr">
              <a:lnSpc>
                <a:spcPct val="16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 dirty="0" smtClean="0">
                <a:latin typeface="Maiandra GD" pitchFamily="34" charset="0"/>
              </a:rPr>
              <a:t> </a:t>
            </a:r>
            <a:r>
              <a:rPr lang="es-ES" sz="2400" dirty="0" smtClean="0">
                <a:latin typeface="Maiandra GD" pitchFamily="34" charset="0"/>
              </a:rPr>
              <a:t>¿Es suficiente la dirección IP para identificar un proceso en un host?</a:t>
            </a:r>
            <a:endParaRPr lang="es-ES" sz="2000" dirty="0" smtClean="0">
              <a:latin typeface="Maiandra GD" pitchFamily="34" charset="0"/>
            </a:endParaRPr>
          </a:p>
          <a:p>
            <a:pPr algn="just">
              <a:lnSpc>
                <a:spcPct val="160000"/>
              </a:lnSpc>
            </a:pPr>
            <a:endParaRPr lang="es-ES" sz="2000" dirty="0">
              <a:latin typeface="Maiandra GD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929190" y="2071678"/>
            <a:ext cx="3749040" cy="4572000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 dirty="0" smtClean="0">
                <a:latin typeface="Maiandra GD" pitchFamily="34" charset="0"/>
              </a:rPr>
              <a:t>El identificador incluye la dirección IP y un </a:t>
            </a:r>
            <a:r>
              <a:rPr lang="es-ES" sz="2000" b="1" dirty="0" smtClean="0">
                <a:solidFill>
                  <a:srgbClr val="FF0000"/>
                </a:solidFill>
                <a:latin typeface="Maiandra GD" pitchFamily="34" charset="0"/>
              </a:rPr>
              <a:t>número de puerta</a:t>
            </a:r>
            <a:r>
              <a:rPr lang="es-ES" sz="2000" dirty="0" smtClean="0">
                <a:latin typeface="Maiandra GD" pitchFamily="34" charset="0"/>
              </a:rPr>
              <a:t> asociado con el proceso en el host.</a:t>
            </a:r>
          </a:p>
          <a:p>
            <a:pPr algn="just">
              <a:lnSpc>
                <a:spcPct val="17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 dirty="0" smtClean="0">
                <a:latin typeface="Maiandra GD" pitchFamily="34" charset="0"/>
              </a:rPr>
              <a:t>Ejemplo de números de puertas:</a:t>
            </a:r>
          </a:p>
          <a:p>
            <a:pPr lvl="2" algn="just">
              <a:lnSpc>
                <a:spcPct val="17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1600" dirty="0" smtClean="0">
                <a:latin typeface="Maiandra GD" pitchFamily="34" charset="0"/>
              </a:rPr>
              <a:t>Servidor HTTP: 80</a:t>
            </a:r>
          </a:p>
          <a:p>
            <a:pPr lvl="2" algn="just">
              <a:lnSpc>
                <a:spcPct val="17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1600" dirty="0" smtClean="0">
                <a:latin typeface="Maiandra GD" pitchFamily="34" charset="0"/>
              </a:rPr>
              <a:t>Servidor de Mail: 25</a:t>
            </a:r>
          </a:p>
          <a:p>
            <a:pPr algn="just">
              <a:lnSpc>
                <a:spcPct val="170000"/>
              </a:lnSpc>
            </a:pPr>
            <a:endParaRPr lang="es-ES" sz="2000" dirty="0">
              <a:latin typeface="Maiandra GD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28596" y="71414"/>
            <a:ext cx="8280000" cy="77472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</a:pPr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Direccionamiento de procesos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pic>
        <p:nvPicPr>
          <p:cNvPr id="6" name="5 Imagen" descr="question_mark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143380"/>
            <a:ext cx="497675" cy="523868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642910" y="5879271"/>
            <a:ext cx="4572000" cy="4792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" dirty="0" smtClean="0">
              <a:latin typeface="Maiandra GD" pitchFamily="34" charset="0"/>
            </a:endParaRPr>
          </a:p>
        </p:txBody>
      </p:sp>
      <p:pic>
        <p:nvPicPr>
          <p:cNvPr id="8" name="7 Imagen" descr="question_mark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5500702"/>
            <a:ext cx="497675" cy="523868"/>
          </a:xfrm>
          <a:prstGeom prst="rect">
            <a:avLst/>
          </a:prstGeom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10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85720" y="1000108"/>
            <a:ext cx="4572032" cy="5429288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spcBef>
                <a:spcPts val="600"/>
              </a:spcBef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 b="1" dirty="0" smtClean="0">
                <a:solidFill>
                  <a:srgbClr val="FF0000"/>
                </a:solidFill>
                <a:latin typeface="Maiandra GD" pitchFamily="34" charset="0"/>
              </a:rPr>
              <a:t>Transferencia de datos confiable</a:t>
            </a:r>
          </a:p>
          <a:p>
            <a:pPr algn="just">
              <a:lnSpc>
                <a:spcPct val="17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1600" dirty="0" smtClean="0">
                <a:latin typeface="Maiandra GD" pitchFamily="34" charset="0"/>
              </a:rPr>
              <a:t>Algunas aplicaciones (audio/video) pueden tolerar pérdida.</a:t>
            </a:r>
          </a:p>
          <a:p>
            <a:pPr algn="just">
              <a:lnSpc>
                <a:spcPct val="17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1600" dirty="0" smtClean="0">
                <a:latin typeface="Maiandra GD" pitchFamily="34" charset="0"/>
              </a:rPr>
              <a:t>Otras (transferencia de archivos, telnet) requieren transferencia 100% confiable.</a:t>
            </a:r>
          </a:p>
          <a:p>
            <a:pPr algn="just">
              <a:lnSpc>
                <a:spcPct val="170000"/>
              </a:lnSpc>
              <a:spcBef>
                <a:spcPts val="600"/>
              </a:spcBef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 b="1" dirty="0" smtClean="0">
                <a:solidFill>
                  <a:srgbClr val="FF0000"/>
                </a:solidFill>
                <a:latin typeface="Maiandra GD" pitchFamily="34" charset="0"/>
              </a:rPr>
              <a:t>Tasa de transferencia</a:t>
            </a:r>
          </a:p>
          <a:p>
            <a:pPr algn="just">
              <a:lnSpc>
                <a:spcPct val="17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MX" sz="1600" dirty="0" smtClean="0">
                <a:latin typeface="Maiandra GD" pitchFamily="34" charset="0"/>
              </a:rPr>
              <a:t>Garantizar una tasa de transferencia.</a:t>
            </a:r>
          </a:p>
          <a:p>
            <a:pPr lvl="1" algn="just">
              <a:lnSpc>
                <a:spcPct val="17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MX" sz="1400" b="1" dirty="0" smtClean="0">
                <a:latin typeface="Maiandra GD" pitchFamily="34" charset="0"/>
              </a:rPr>
              <a:t>Aplicaciones con ancho de banda sensitivo(</a:t>
            </a:r>
            <a:r>
              <a:rPr lang="es-MX" sz="1400" b="1" i="1" dirty="0" err="1" smtClean="0">
                <a:latin typeface="Maiandra GD" pitchFamily="34" charset="0"/>
              </a:rPr>
              <a:t>bandwith-sensitive</a:t>
            </a:r>
            <a:r>
              <a:rPr lang="es-MX" sz="1400" b="1" i="1" dirty="0" smtClean="0">
                <a:latin typeface="Maiandra GD" pitchFamily="34" charset="0"/>
              </a:rPr>
              <a:t> </a:t>
            </a:r>
            <a:r>
              <a:rPr lang="es-MX" sz="1400" b="1" i="1" dirty="0" err="1" smtClean="0">
                <a:latin typeface="Maiandra GD" pitchFamily="34" charset="0"/>
              </a:rPr>
              <a:t>application</a:t>
            </a:r>
            <a:r>
              <a:rPr lang="es-MX" sz="1400" b="1" dirty="0" smtClean="0">
                <a:latin typeface="Maiandra GD" pitchFamily="34" charset="0"/>
              </a:rPr>
              <a:t>) </a:t>
            </a:r>
            <a:endParaRPr lang="es-MX" sz="1400" dirty="0" smtClean="0">
              <a:latin typeface="Maiandra GD" pitchFamily="34" charset="0"/>
              <a:sym typeface="Wingdings" pitchFamily="2" charset="2"/>
            </a:endParaRPr>
          </a:p>
          <a:p>
            <a:pPr lvl="2" algn="just">
              <a:lnSpc>
                <a:spcPct val="17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MX" sz="1200" dirty="0" smtClean="0">
                <a:latin typeface="Maiandra GD" pitchFamily="34" charset="0"/>
                <a:sym typeface="Wingdings" pitchFamily="2" charset="2"/>
              </a:rPr>
              <a:t>aplicaciones multimedia </a:t>
            </a:r>
          </a:p>
          <a:p>
            <a:pPr lvl="1" algn="just">
              <a:lnSpc>
                <a:spcPct val="17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MX" sz="1400" b="1" dirty="0" smtClean="0">
                <a:latin typeface="Maiandra GD" pitchFamily="34" charset="0"/>
                <a:sym typeface="Wingdings" pitchFamily="2" charset="2"/>
              </a:rPr>
              <a:t>Aplicaciones elásticas(</a:t>
            </a:r>
            <a:r>
              <a:rPr lang="es-MX" sz="1400" b="1" i="1" dirty="0" err="1" smtClean="0">
                <a:latin typeface="Maiandra GD" pitchFamily="34" charset="0"/>
                <a:sym typeface="Wingdings" pitchFamily="2" charset="2"/>
              </a:rPr>
              <a:t>elastic</a:t>
            </a:r>
            <a:r>
              <a:rPr lang="es-MX" sz="1400" b="1" i="1" dirty="0" smtClean="0">
                <a:latin typeface="Maiandra GD" pitchFamily="34" charset="0"/>
                <a:sym typeface="Wingdings" pitchFamily="2" charset="2"/>
              </a:rPr>
              <a:t> </a:t>
            </a:r>
            <a:r>
              <a:rPr lang="es-MX" sz="1400" b="1" i="1" dirty="0" err="1" smtClean="0">
                <a:latin typeface="Maiandra GD" pitchFamily="34" charset="0"/>
                <a:sym typeface="Wingdings" pitchFamily="2" charset="2"/>
              </a:rPr>
              <a:t>application</a:t>
            </a:r>
            <a:r>
              <a:rPr lang="es-MX" sz="1400" b="1" dirty="0" smtClean="0">
                <a:latin typeface="Maiandra GD" pitchFamily="34" charset="0"/>
                <a:sym typeface="Wingdings" pitchFamily="2" charset="2"/>
              </a:rPr>
              <a:t>)</a:t>
            </a:r>
          </a:p>
          <a:p>
            <a:pPr lvl="2" algn="just">
              <a:lnSpc>
                <a:spcPct val="17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MX" sz="1200" dirty="0" smtClean="0">
                <a:latin typeface="Maiandra GD" pitchFamily="34" charset="0"/>
                <a:sym typeface="Wingdings" pitchFamily="2" charset="2"/>
              </a:rPr>
              <a:t>E-mail, FTP</a:t>
            </a:r>
            <a:endParaRPr lang="es-ES" sz="1200" dirty="0" smtClean="0">
              <a:latin typeface="Maiandra GD" pitchFamily="34" charset="0"/>
            </a:endParaRPr>
          </a:p>
          <a:p>
            <a:pPr algn="just">
              <a:lnSpc>
                <a:spcPct val="170000"/>
              </a:lnSpc>
            </a:pPr>
            <a:endParaRPr lang="es-ES" sz="1600" dirty="0">
              <a:latin typeface="Maiandra GD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5214942" y="1285860"/>
            <a:ext cx="3749040" cy="4572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 b="1" dirty="0" smtClean="0">
                <a:solidFill>
                  <a:srgbClr val="FF0000"/>
                </a:solidFill>
                <a:latin typeface="Maiandra GD" pitchFamily="34" charset="0"/>
              </a:rPr>
              <a:t>Retardo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1800" dirty="0" smtClean="0">
                <a:latin typeface="Maiandra GD" pitchFamily="34" charset="0"/>
              </a:rPr>
              <a:t>Algunas aplicaciones ( Telefonía Internet, juegos interactivos, teleconferencias) requieren bajo retardo para ser “efectivas”.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MX" sz="1800" dirty="0" smtClean="0">
              <a:latin typeface="Maiandra GD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MX" sz="2000" b="1" dirty="0" smtClean="0">
                <a:solidFill>
                  <a:srgbClr val="FF0000"/>
                </a:solidFill>
                <a:latin typeface="Maiandra GD" pitchFamily="34" charset="0"/>
              </a:rPr>
              <a:t>Seguridad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MX" sz="1800" dirty="0" smtClean="0">
                <a:latin typeface="Maiandra GD" pitchFamily="34" charset="0"/>
              </a:rPr>
              <a:t>Integridad de datos, encriptación, autenticación, etc.</a:t>
            </a:r>
            <a:endParaRPr lang="es-ES" sz="1600" dirty="0">
              <a:latin typeface="Maiandra GD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28596" y="71414"/>
            <a:ext cx="8280000" cy="77472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>
              <a:spcBef>
                <a:spcPct val="0"/>
              </a:spcBef>
            </a:pPr>
            <a:r>
              <a:rPr kumimoji="0" lang="es-MX" sz="40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Servi</a:t>
            </a:r>
            <a:r>
              <a:rPr lang="es-MX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+mj-ea"/>
                <a:cs typeface="+mj-cs"/>
              </a:rPr>
              <a:t>cios</a:t>
            </a:r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+mj-ea"/>
                <a:cs typeface="+mj-cs"/>
              </a:rPr>
              <a:t> de Transporte en la Aplicación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5572140"/>
            <a:ext cx="994330" cy="98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11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643446"/>
            <a:ext cx="3214693" cy="192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933950" y="1214454"/>
            <a:ext cx="3749040" cy="45720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3200" b="1" u="sng" dirty="0" smtClean="0">
                <a:solidFill>
                  <a:srgbClr val="FF0000"/>
                </a:solidFill>
                <a:latin typeface="Maiandra GD" pitchFamily="34" charset="0"/>
              </a:rPr>
              <a:t>Servicio UDP</a:t>
            </a:r>
          </a:p>
          <a:p>
            <a:pPr algn="just">
              <a:lnSpc>
                <a:spcPct val="15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800" i="1" dirty="0" smtClean="0">
                <a:solidFill>
                  <a:schemeClr val="accent1"/>
                </a:solidFill>
                <a:latin typeface="Maiandra GD" pitchFamily="34" charset="0"/>
              </a:rPr>
              <a:t>Transferencia de datos </a:t>
            </a:r>
            <a:r>
              <a:rPr lang="es-ES" sz="2800" dirty="0" smtClean="0">
                <a:latin typeface="Maiandra GD" pitchFamily="34" charset="0"/>
              </a:rPr>
              <a:t>no confiable entre proceso </a:t>
            </a:r>
            <a:r>
              <a:rPr lang="es-ES" sz="2800" dirty="0" err="1" smtClean="0">
                <a:latin typeface="Maiandra GD" pitchFamily="34" charset="0"/>
              </a:rPr>
              <a:t>Tx</a:t>
            </a:r>
            <a:r>
              <a:rPr lang="es-ES" sz="2800" dirty="0" smtClean="0">
                <a:latin typeface="Maiandra GD" pitchFamily="34" charset="0"/>
              </a:rPr>
              <a:t> y </a:t>
            </a:r>
            <a:r>
              <a:rPr lang="es-ES" sz="2800" dirty="0" err="1" smtClean="0">
                <a:latin typeface="Maiandra GD" pitchFamily="34" charset="0"/>
              </a:rPr>
              <a:t>Rx.</a:t>
            </a:r>
            <a:endParaRPr lang="es-ES" sz="2800" dirty="0" smtClean="0">
              <a:latin typeface="Maiandra GD" pitchFamily="34" charset="0"/>
            </a:endParaRPr>
          </a:p>
          <a:p>
            <a:pPr algn="just">
              <a:lnSpc>
                <a:spcPct val="15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800" i="1" dirty="0" smtClean="0">
                <a:solidFill>
                  <a:schemeClr val="accent1"/>
                </a:solidFill>
                <a:latin typeface="Maiandra GD" pitchFamily="34" charset="0"/>
              </a:rPr>
              <a:t>No provee</a:t>
            </a:r>
            <a:r>
              <a:rPr lang="es-ES" sz="2800" dirty="0" smtClean="0">
                <a:latin typeface="Maiandra GD" pitchFamily="34" charset="0"/>
              </a:rPr>
              <a:t> </a:t>
            </a:r>
          </a:p>
          <a:p>
            <a:pPr lvl="1" algn="just">
              <a:lnSpc>
                <a:spcPct val="15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dirty="0" smtClean="0">
                <a:latin typeface="Maiandra GD" pitchFamily="34" charset="0"/>
              </a:rPr>
              <a:t>acuerdo entre los procesos</a:t>
            </a:r>
          </a:p>
          <a:p>
            <a:pPr lvl="1" algn="just">
              <a:lnSpc>
                <a:spcPct val="15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dirty="0" smtClean="0">
                <a:latin typeface="Maiandra GD" pitchFamily="34" charset="0"/>
              </a:rPr>
              <a:t>confiabilidad </a:t>
            </a:r>
          </a:p>
          <a:p>
            <a:pPr lvl="1" algn="just">
              <a:lnSpc>
                <a:spcPct val="15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dirty="0" smtClean="0">
                <a:latin typeface="Maiandra GD" pitchFamily="34" charset="0"/>
              </a:rPr>
              <a:t>control de flujo</a:t>
            </a:r>
          </a:p>
          <a:p>
            <a:pPr lvl="1" algn="just">
              <a:lnSpc>
                <a:spcPct val="15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dirty="0" smtClean="0">
                <a:latin typeface="Maiandra GD" pitchFamily="34" charset="0"/>
              </a:rPr>
              <a:t>control de congestión</a:t>
            </a:r>
          </a:p>
          <a:p>
            <a:pPr lvl="1" algn="just">
              <a:lnSpc>
                <a:spcPct val="15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dirty="0" smtClean="0">
                <a:latin typeface="Maiandra GD" pitchFamily="34" charset="0"/>
              </a:rPr>
              <a:t>garantías de retardo o ancho de banda.</a:t>
            </a:r>
            <a:endParaRPr lang="es-ES" dirty="0">
              <a:latin typeface="Maiandra GD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49718" y="-71462"/>
            <a:ext cx="8280000" cy="77472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endParaRPr kumimoji="0" lang="es-MX" sz="28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s-MX" sz="28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Servi</a:t>
            </a:r>
            <a:r>
              <a:rPr lang="es-MX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+mj-ea"/>
                <a:cs typeface="+mj-cs"/>
              </a:rPr>
              <a:t>cios</a:t>
            </a:r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+mj-ea"/>
                <a:cs typeface="+mj-cs"/>
              </a:rPr>
              <a:t> de protocolos de Transporte en Internet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4282" y="1714488"/>
            <a:ext cx="4095750" cy="5286412"/>
          </a:xfrm>
          <a:prstGeom prst="rect">
            <a:avLst/>
          </a:prstGeom>
          <a:ln/>
        </p:spPr>
        <p:txBody>
          <a:bodyPr vert="horz">
            <a:normAutofit fontScale="92500" lnSpcReduction="2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Servicio TCP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Maiandra GD" pitchFamily="34" charset="0"/>
              </a:rPr>
              <a:t>Orientado a la conexión: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acuerdo requerido entre procesos cliente y servidor antes de transferencia.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Maiandra GD" pitchFamily="34" charset="0"/>
              </a:rPr>
              <a:t>Transporte confiable 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entre proceso </a:t>
            </a:r>
            <a:r>
              <a:rPr kumimoji="0" lang="es-E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Tx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y </a:t>
            </a:r>
            <a:r>
              <a:rPr kumimoji="0" lang="es-E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Rx.</a:t>
            </a: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Maiandra GD" pitchFamily="34" charset="0"/>
              </a:rPr>
              <a:t>Control de flujo: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</a:t>
            </a:r>
            <a:r>
              <a:rPr kumimoji="0" lang="es-E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Tx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no sobrecargará al </a:t>
            </a:r>
            <a:r>
              <a:rPr kumimoji="0" lang="es-E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Rx.</a:t>
            </a: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Maiandra GD" pitchFamily="34" charset="0"/>
              </a:rPr>
              <a:t>Control de congestión: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frena al </a:t>
            </a:r>
            <a:r>
              <a:rPr kumimoji="0" lang="es-E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Tx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cuando la red está sobrecargada.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Maiandra GD" pitchFamily="34" charset="0"/>
              </a:rPr>
              <a:t>No provee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garantías de retardo ni ancho de banda mínimos.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857232"/>
            <a:ext cx="2381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12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4796" y="2000240"/>
            <a:ext cx="7694856" cy="29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500034" y="-71462"/>
            <a:ext cx="8280000" cy="77472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endParaRPr kumimoji="0" lang="es-MX" sz="40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kumimoji="0" lang="es-MX" sz="4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Aplicaciones</a:t>
            </a:r>
            <a:r>
              <a:rPr kumimoji="0" lang="es-MX" sz="40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 populares en Internet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13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00034" y="1071546"/>
            <a:ext cx="8186766" cy="494825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s-MX" sz="2000" dirty="0" smtClean="0">
                <a:latin typeface="Maiandra GD" pitchFamily="34" charset="0"/>
              </a:rPr>
              <a:t>Definen como un proceso de la capa de Aplicación se puede ejecutar en diferentes sistemas finales.</a:t>
            </a:r>
          </a:p>
          <a:p>
            <a:pPr algn="just">
              <a:lnSpc>
                <a:spcPct val="150000"/>
              </a:lnSpc>
            </a:pPr>
            <a:r>
              <a:rPr lang="es-MX" sz="2000" dirty="0" smtClean="0">
                <a:latin typeface="Maiandra GD" pitchFamily="34" charset="0"/>
              </a:rPr>
              <a:t>En general se definen:</a:t>
            </a:r>
          </a:p>
          <a:p>
            <a:pPr lvl="1" algn="just">
              <a:lnSpc>
                <a:spcPct val="150000"/>
              </a:lnSpc>
            </a:pPr>
            <a:r>
              <a:rPr lang="es-MX" sz="1800" dirty="0" smtClean="0">
                <a:latin typeface="Maiandra GD" pitchFamily="34" charset="0"/>
              </a:rPr>
              <a:t>Tipo de mensaje de intercambio </a:t>
            </a:r>
            <a:r>
              <a:rPr lang="es-MX" sz="1800" dirty="0" smtClean="0">
                <a:latin typeface="Maiandra GD" pitchFamily="34" charset="0"/>
                <a:sym typeface="Wingdings" pitchFamily="2" charset="2"/>
              </a:rPr>
              <a:t> mensaje de petición o mensaje de respuesta.</a:t>
            </a:r>
          </a:p>
          <a:p>
            <a:pPr lvl="1" algn="just">
              <a:lnSpc>
                <a:spcPct val="150000"/>
              </a:lnSpc>
            </a:pPr>
            <a:r>
              <a:rPr lang="es-MX" sz="1800" dirty="0" smtClean="0">
                <a:latin typeface="Maiandra GD" pitchFamily="34" charset="0"/>
                <a:sym typeface="Wingdings" pitchFamily="2" charset="2"/>
              </a:rPr>
              <a:t>La sintaxis de los varios tipos de mensajes  cómo los campos están delimitados.</a:t>
            </a:r>
          </a:p>
          <a:p>
            <a:pPr lvl="1" algn="just">
              <a:lnSpc>
                <a:spcPct val="150000"/>
              </a:lnSpc>
            </a:pPr>
            <a:r>
              <a:rPr lang="es-MX" sz="1800" dirty="0" smtClean="0">
                <a:latin typeface="Maiandra GD" pitchFamily="34" charset="0"/>
                <a:sym typeface="Wingdings" pitchFamily="2" charset="2"/>
              </a:rPr>
              <a:t>El significado de cada campo.</a:t>
            </a:r>
          </a:p>
          <a:p>
            <a:pPr lvl="1" algn="just">
              <a:lnSpc>
                <a:spcPct val="150000"/>
              </a:lnSpc>
            </a:pPr>
            <a:r>
              <a:rPr lang="es-MX" sz="1800" dirty="0" smtClean="0">
                <a:latin typeface="Maiandra GD" pitchFamily="34" charset="0"/>
                <a:sym typeface="Wingdings" pitchFamily="2" charset="2"/>
              </a:rPr>
              <a:t>Las reglas que determinan cómo y cuándo un proceso envía y responde los mensajes.</a:t>
            </a:r>
          </a:p>
          <a:p>
            <a:pPr algn="just">
              <a:lnSpc>
                <a:spcPct val="150000"/>
              </a:lnSpc>
            </a:pPr>
            <a:r>
              <a:rPr lang="es-MX" sz="2000" dirty="0" smtClean="0">
                <a:latin typeface="Maiandra GD" pitchFamily="34" charset="0"/>
                <a:sym typeface="Wingdings" pitchFamily="2" charset="2"/>
              </a:rPr>
              <a:t>Algunos de los protocolos están especificados en RFC.</a:t>
            </a:r>
            <a:endParaRPr lang="es-MX" sz="2000" dirty="0" smtClean="0">
              <a:latin typeface="Maiandra GD" pitchFamily="34" charset="0"/>
            </a:endParaRPr>
          </a:p>
          <a:p>
            <a:pPr algn="just">
              <a:lnSpc>
                <a:spcPct val="150000"/>
              </a:lnSpc>
            </a:pPr>
            <a:endParaRPr lang="es-ES" sz="2000" dirty="0">
              <a:latin typeface="Maiandra GD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49718" y="-142900"/>
            <a:ext cx="8280000" cy="77472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endParaRPr kumimoji="0" lang="es-MX" sz="32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Protocolos</a:t>
            </a:r>
            <a:r>
              <a:rPr kumimoji="0" lang="es-MX" sz="32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 de la </a:t>
            </a:r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+mj-ea"/>
                <a:cs typeface="+mj-cs"/>
              </a:rPr>
              <a:t>c</a:t>
            </a:r>
            <a:r>
              <a:rPr kumimoji="0" lang="es-MX" sz="32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apa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 de Aplicación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14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57158" y="1214422"/>
            <a:ext cx="8329642" cy="480537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s-MX" sz="2000" dirty="0" smtClean="0">
                <a:latin typeface="Maiandra GD" pitchFamily="34" charset="0"/>
              </a:rPr>
              <a:t>Una</a:t>
            </a:r>
            <a:r>
              <a:rPr lang="es-MX" sz="2000" dirty="0" smtClean="0">
                <a:solidFill>
                  <a:srgbClr val="FF0000"/>
                </a:solidFill>
                <a:latin typeface="Maiandra GD" pitchFamily="34" charset="0"/>
              </a:rPr>
              <a:t> </a:t>
            </a:r>
            <a:r>
              <a:rPr lang="es-MX" sz="2000" b="1" dirty="0" smtClean="0">
                <a:solidFill>
                  <a:srgbClr val="FF0000"/>
                </a:solidFill>
                <a:latin typeface="Maiandra GD" pitchFamily="34" charset="0"/>
              </a:rPr>
              <a:t>página Web</a:t>
            </a:r>
            <a:r>
              <a:rPr lang="es-MX" sz="2000" dirty="0" smtClean="0">
                <a:solidFill>
                  <a:srgbClr val="FF0000"/>
                </a:solidFill>
                <a:latin typeface="Maiandra GD" pitchFamily="34" charset="0"/>
              </a:rPr>
              <a:t> </a:t>
            </a:r>
            <a:r>
              <a:rPr lang="es-MX" sz="2000" dirty="0" smtClean="0">
                <a:latin typeface="Maiandra GD" pitchFamily="34" charset="0"/>
              </a:rPr>
              <a:t>consiste de </a:t>
            </a:r>
            <a:r>
              <a:rPr lang="es-MX" sz="2000" b="1" dirty="0" smtClean="0">
                <a:solidFill>
                  <a:srgbClr val="FF0000"/>
                </a:solidFill>
                <a:latin typeface="Maiandra GD" pitchFamily="34" charset="0"/>
              </a:rPr>
              <a:t>objetos</a:t>
            </a:r>
            <a:r>
              <a:rPr lang="es-MX" sz="2000" dirty="0" smtClean="0">
                <a:latin typeface="Maiandra GD" pitchFamily="34" charset="0"/>
              </a:rPr>
              <a:t>.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s-MX" sz="1800" dirty="0" smtClean="0">
                <a:latin typeface="Maiandra GD" pitchFamily="34" charset="0"/>
              </a:rPr>
              <a:t>Objetos </a:t>
            </a:r>
            <a:r>
              <a:rPr lang="es-MX" sz="1800" dirty="0" smtClean="0">
                <a:latin typeface="Maiandra GD" pitchFamily="34" charset="0"/>
                <a:sym typeface="Wingdings" pitchFamily="2" charset="2"/>
              </a:rPr>
              <a:t></a:t>
            </a:r>
            <a:r>
              <a:rPr lang="es-MX" sz="1800" dirty="0" smtClean="0">
                <a:latin typeface="Maiandra GD" pitchFamily="34" charset="0"/>
              </a:rPr>
              <a:t> archivos HTML, imágenes JPEG, Java </a:t>
            </a:r>
            <a:r>
              <a:rPr lang="es-MX" sz="1800" dirty="0" err="1" smtClean="0">
                <a:latin typeface="Maiandra GD" pitchFamily="34" charset="0"/>
              </a:rPr>
              <a:t>applet</a:t>
            </a:r>
            <a:r>
              <a:rPr lang="es-MX" sz="1800" dirty="0" smtClean="0">
                <a:latin typeface="Maiandra GD" pitchFamily="34" charset="0"/>
              </a:rPr>
              <a:t>, archivos de audio.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s-MX" sz="1800" dirty="0" smtClean="0">
                <a:latin typeface="Maiandra GD" pitchFamily="34" charset="0"/>
              </a:rPr>
              <a:t>Páginas Web consisten de un </a:t>
            </a:r>
            <a:r>
              <a:rPr lang="es-MX" sz="1800" b="1" dirty="0" smtClean="0">
                <a:solidFill>
                  <a:srgbClr val="FF0000"/>
                </a:solidFill>
                <a:latin typeface="Maiandra GD" pitchFamily="34" charset="0"/>
              </a:rPr>
              <a:t>archivo HTML base</a:t>
            </a:r>
            <a:r>
              <a:rPr lang="es-MX" sz="1800" dirty="0" smtClean="0">
                <a:latin typeface="Maiandra GD" pitchFamily="34" charset="0"/>
              </a:rPr>
              <a:t> el cual incluye varias referencias a objetos.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s-MX" sz="2000" dirty="0" smtClean="0">
                <a:latin typeface="Maiandra GD" pitchFamily="34" charset="0"/>
              </a:rPr>
              <a:t>Cada objeto es </a:t>
            </a:r>
            <a:r>
              <a:rPr lang="es-MX" sz="2000" dirty="0" err="1" smtClean="0">
                <a:latin typeface="Maiandra GD" pitchFamily="34" charset="0"/>
              </a:rPr>
              <a:t>direccionable</a:t>
            </a:r>
            <a:r>
              <a:rPr lang="es-MX" sz="2000" dirty="0" smtClean="0">
                <a:latin typeface="Maiandra GD" pitchFamily="34" charset="0"/>
              </a:rPr>
              <a:t> por un </a:t>
            </a:r>
            <a:r>
              <a:rPr lang="es-MX" sz="2000" b="1" dirty="0" smtClean="0">
                <a:solidFill>
                  <a:srgbClr val="FF0000"/>
                </a:solidFill>
                <a:latin typeface="Maiandra GD" pitchFamily="34" charset="0"/>
              </a:rPr>
              <a:t>URL</a:t>
            </a:r>
            <a:r>
              <a:rPr lang="es-MX" sz="1600" b="1" i="1" dirty="0" smtClean="0">
                <a:latin typeface="Maiandra GD" pitchFamily="34" charset="0"/>
              </a:rPr>
              <a:t>(</a:t>
            </a:r>
            <a:r>
              <a:rPr lang="es-ES" sz="1600" b="1" i="1" dirty="0" err="1" smtClean="0">
                <a:latin typeface="Maiandra GD" pitchFamily="34" charset="0"/>
              </a:rPr>
              <a:t>Uniform</a:t>
            </a:r>
            <a:r>
              <a:rPr lang="es-ES" sz="1600" b="1" i="1" dirty="0" smtClean="0">
                <a:latin typeface="Maiandra GD" pitchFamily="34" charset="0"/>
              </a:rPr>
              <a:t> </a:t>
            </a:r>
            <a:r>
              <a:rPr lang="es-ES" sz="1600" b="1" i="1" dirty="0" err="1" smtClean="0">
                <a:latin typeface="Maiandra GD" pitchFamily="34" charset="0"/>
              </a:rPr>
              <a:t>Resource</a:t>
            </a:r>
            <a:r>
              <a:rPr lang="es-ES" sz="1600" b="1" i="1" dirty="0" smtClean="0">
                <a:latin typeface="Maiandra GD" pitchFamily="34" charset="0"/>
              </a:rPr>
              <a:t> </a:t>
            </a:r>
            <a:r>
              <a:rPr lang="es-ES" sz="1600" b="1" i="1" dirty="0" err="1" smtClean="0">
                <a:latin typeface="Maiandra GD" pitchFamily="34" charset="0"/>
              </a:rPr>
              <a:t>Locator</a:t>
            </a:r>
            <a:r>
              <a:rPr lang="es-ES" sz="1600" b="1" i="1" dirty="0" smtClean="0">
                <a:latin typeface="Maiandra GD" pitchFamily="34" charset="0"/>
              </a:rPr>
              <a:t>)</a:t>
            </a:r>
            <a:r>
              <a:rPr lang="es-MX" sz="2000" dirty="0" smtClean="0">
                <a:latin typeface="Maiandra GD" pitchFamily="34" charset="0"/>
              </a:rPr>
              <a:t>.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s-MX" sz="1800" dirty="0" smtClean="0">
                <a:latin typeface="Maiandra GD" pitchFamily="34" charset="0"/>
              </a:rPr>
              <a:t>Ejemplo URL:</a:t>
            </a:r>
            <a:endParaRPr lang="es-MX" sz="1800" dirty="0">
              <a:latin typeface="Maiandra GD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00034" y="296826"/>
            <a:ext cx="8280000" cy="77472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s-MX" sz="3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Web y HTTP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743096" y="4500576"/>
            <a:ext cx="5678488" cy="442913"/>
            <a:chOff x="748" y="3203"/>
            <a:chExt cx="3577" cy="279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748" y="3203"/>
              <a:ext cx="3577" cy="271"/>
            </a:xfrm>
            <a:prstGeom prst="roundRect">
              <a:avLst>
                <a:gd name="adj" fmla="val 74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2400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749" y="3204"/>
              <a:ext cx="3485" cy="278"/>
            </a:xfrm>
            <a:prstGeom prst="roundRect">
              <a:avLst>
                <a:gd name="adj" fmla="val 37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2000"/>
                </a:lnSpc>
                <a:buClr>
                  <a:srgbClr val="000000"/>
                </a:buClr>
                <a:buSzPct val="100000"/>
                <a:buFont typeface="Courier New" pitchFamily="49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400" dirty="0">
                  <a:solidFill>
                    <a:schemeClr val="tx1"/>
                  </a:solidFill>
                  <a:latin typeface="Courier New" pitchFamily="49" charset="0"/>
                </a:rPr>
                <a:t>www.elo.utfsm.cl/</a:t>
              </a:r>
              <a:r>
                <a:rPr lang="en-GB" sz="2400" dirty="0">
                  <a:solidFill>
                    <a:schemeClr val="tx1"/>
                  </a:solidFill>
                </a:rPr>
                <a:t>images/logoelo.png</a:t>
              </a:r>
            </a:p>
          </p:txBody>
        </p:sp>
      </p:grp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1857356" y="5286388"/>
            <a:ext cx="3284538" cy="422276"/>
            <a:chOff x="657" y="3702"/>
            <a:chExt cx="2069" cy="266"/>
          </a:xfrm>
        </p:grpSpPr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657" y="3702"/>
              <a:ext cx="2069" cy="266"/>
            </a:xfrm>
            <a:prstGeom prst="roundRect">
              <a:avLst>
                <a:gd name="adj" fmla="val 75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>
                <a:latin typeface="Maiandra GD" pitchFamily="34" charset="0"/>
              </a:endParaRP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658" y="3703"/>
              <a:ext cx="1590" cy="217"/>
            </a:xfrm>
            <a:prstGeom prst="roundRect">
              <a:avLst>
                <a:gd name="adj" fmla="val 375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b="1" dirty="0" err="1">
                  <a:solidFill>
                    <a:schemeClr val="accent2"/>
                  </a:solidFill>
                  <a:latin typeface="Maiandra GD" pitchFamily="34" charset="0"/>
                </a:rPr>
                <a:t>Nombre</a:t>
              </a:r>
              <a:r>
                <a:rPr lang="en-GB" b="1" dirty="0">
                  <a:solidFill>
                    <a:schemeClr val="accent2"/>
                  </a:solidFill>
                  <a:latin typeface="Maiandra GD" pitchFamily="34" charset="0"/>
                </a:rPr>
                <a:t> de la </a:t>
              </a:r>
              <a:r>
                <a:rPr lang="en-GB" b="1" dirty="0" err="1">
                  <a:solidFill>
                    <a:schemeClr val="accent2"/>
                  </a:solidFill>
                  <a:latin typeface="Maiandra GD" pitchFamily="34" charset="0"/>
                </a:rPr>
                <a:t>máquina</a:t>
              </a:r>
              <a:endParaRPr lang="en-GB" b="1" dirty="0">
                <a:solidFill>
                  <a:schemeClr val="accent2"/>
                </a:solidFill>
                <a:latin typeface="Maiandra GD" pitchFamily="34" charset="0"/>
              </a:endParaRPr>
            </a:p>
          </p:txBody>
        </p:sp>
      </p:grp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5199085" y="5292739"/>
            <a:ext cx="2446338" cy="422276"/>
            <a:chOff x="2925" y="3702"/>
            <a:chExt cx="1541" cy="266"/>
          </a:xfrm>
        </p:grpSpPr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2925" y="3702"/>
              <a:ext cx="1541" cy="266"/>
            </a:xfrm>
            <a:prstGeom prst="roundRect">
              <a:avLst>
                <a:gd name="adj" fmla="val 75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2926" y="3703"/>
              <a:ext cx="1140" cy="217"/>
            </a:xfrm>
            <a:prstGeom prst="roundRect">
              <a:avLst>
                <a:gd name="adj" fmla="val 375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b="1" dirty="0" err="1">
                  <a:solidFill>
                    <a:schemeClr val="accent4"/>
                  </a:solidFill>
                  <a:latin typeface="Maiandra GD" pitchFamily="34" charset="0"/>
                </a:rPr>
                <a:t>Nombre</a:t>
              </a:r>
              <a:r>
                <a:rPr lang="en-GB" b="1" dirty="0">
                  <a:solidFill>
                    <a:schemeClr val="accent4"/>
                  </a:solidFill>
                  <a:latin typeface="Maiandra GD" pitchFamily="34" charset="0"/>
                </a:rPr>
                <a:t> de </a:t>
              </a:r>
              <a:r>
                <a:rPr lang="en-GB" b="1" dirty="0" err="1">
                  <a:solidFill>
                    <a:schemeClr val="accent4"/>
                  </a:solidFill>
                  <a:latin typeface="Maiandra GD" pitchFamily="34" charset="0"/>
                </a:rPr>
                <a:t>ruta</a:t>
              </a:r>
              <a:endParaRPr lang="en-GB" b="1" dirty="0">
                <a:solidFill>
                  <a:schemeClr val="accent4"/>
                </a:solidFill>
                <a:latin typeface="Maiandra GD" pitchFamily="34" charset="0"/>
              </a:endParaRPr>
            </a:p>
          </p:txBody>
        </p:sp>
      </p:grpSp>
      <p:sp>
        <p:nvSpPr>
          <p:cNvPr id="14" name="Freeform 12"/>
          <p:cNvSpPr>
            <a:spLocks noChangeArrowheads="1"/>
          </p:cNvSpPr>
          <p:nvPr/>
        </p:nvSpPr>
        <p:spPr bwMode="auto">
          <a:xfrm>
            <a:off x="1814534" y="5076832"/>
            <a:ext cx="2978150" cy="169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89" y="237"/>
              </a:cxn>
              <a:cxn ang="0">
                <a:pos x="3188" y="237"/>
              </a:cxn>
              <a:cxn ang="0">
                <a:pos x="3878" y="473"/>
              </a:cxn>
              <a:cxn ang="0">
                <a:pos x="4567" y="237"/>
              </a:cxn>
              <a:cxn ang="0">
                <a:pos x="7584" y="237"/>
              </a:cxn>
              <a:cxn ang="0">
                <a:pos x="8273" y="0"/>
              </a:cxn>
            </a:cxnLst>
            <a:rect l="0" t="0" r="r" b="b"/>
            <a:pathLst>
              <a:path w="8274" h="474">
                <a:moveTo>
                  <a:pt x="0" y="0"/>
                </a:moveTo>
                <a:cubicBezTo>
                  <a:pt x="0" y="119"/>
                  <a:pt x="344" y="237"/>
                  <a:pt x="689" y="237"/>
                </a:cubicBezTo>
                <a:lnTo>
                  <a:pt x="3188" y="237"/>
                </a:lnTo>
                <a:cubicBezTo>
                  <a:pt x="3533" y="237"/>
                  <a:pt x="3878" y="355"/>
                  <a:pt x="3878" y="473"/>
                </a:cubicBezTo>
                <a:cubicBezTo>
                  <a:pt x="3878" y="355"/>
                  <a:pt x="4223" y="237"/>
                  <a:pt x="4567" y="237"/>
                </a:cubicBezTo>
                <a:lnTo>
                  <a:pt x="7584" y="237"/>
                </a:lnTo>
                <a:cubicBezTo>
                  <a:pt x="7929" y="237"/>
                  <a:pt x="8273" y="119"/>
                  <a:pt x="8273" y="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5" name="Freeform 13"/>
          <p:cNvSpPr>
            <a:spLocks noChangeArrowheads="1"/>
          </p:cNvSpPr>
          <p:nvPr/>
        </p:nvSpPr>
        <p:spPr bwMode="auto">
          <a:xfrm>
            <a:off x="4911746" y="5076832"/>
            <a:ext cx="2447925" cy="169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6" y="237"/>
              </a:cxn>
              <a:cxn ang="0">
                <a:pos x="2621" y="237"/>
              </a:cxn>
              <a:cxn ang="0">
                <a:pos x="3187" y="473"/>
              </a:cxn>
              <a:cxn ang="0">
                <a:pos x="3754" y="237"/>
              </a:cxn>
              <a:cxn ang="0">
                <a:pos x="6234" y="237"/>
              </a:cxn>
              <a:cxn ang="0">
                <a:pos x="6800" y="0"/>
              </a:cxn>
            </a:cxnLst>
            <a:rect l="0" t="0" r="r" b="b"/>
            <a:pathLst>
              <a:path w="6801" h="474">
                <a:moveTo>
                  <a:pt x="0" y="0"/>
                </a:moveTo>
                <a:cubicBezTo>
                  <a:pt x="0" y="119"/>
                  <a:pt x="283" y="237"/>
                  <a:pt x="566" y="237"/>
                </a:cubicBezTo>
                <a:lnTo>
                  <a:pt x="2621" y="237"/>
                </a:lnTo>
                <a:cubicBezTo>
                  <a:pt x="2904" y="237"/>
                  <a:pt x="3187" y="355"/>
                  <a:pt x="3187" y="473"/>
                </a:cubicBezTo>
                <a:cubicBezTo>
                  <a:pt x="3187" y="355"/>
                  <a:pt x="3471" y="237"/>
                  <a:pt x="3754" y="237"/>
                </a:cubicBezTo>
                <a:lnTo>
                  <a:pt x="6234" y="237"/>
                </a:lnTo>
                <a:cubicBezTo>
                  <a:pt x="6517" y="237"/>
                  <a:pt x="6800" y="119"/>
                  <a:pt x="6800" y="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15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500034" y="1000108"/>
            <a:ext cx="4181476" cy="5572164"/>
          </a:xfrm>
          <a:prstGeom prst="rect">
            <a:avLst/>
          </a:prstGeom>
          <a:ln/>
        </p:spPr>
        <p:txBody>
          <a:bodyPr/>
          <a:lstStyle/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s-MX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HTTP</a:t>
            </a:r>
            <a:r>
              <a:rPr kumimoji="0" lang="es-MX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 (</a:t>
            </a:r>
            <a:r>
              <a:rPr lang="es-MX" b="1" dirty="0" smtClean="0">
                <a:solidFill>
                  <a:srgbClr val="FF0000"/>
                </a:solidFill>
                <a:latin typeface="Maiandra GD" pitchFamily="34" charset="0"/>
              </a:rPr>
              <a:t>H</a:t>
            </a:r>
            <a:r>
              <a:rPr kumimoji="0" lang="es-MX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yperText</a:t>
            </a:r>
            <a:r>
              <a:rPr kumimoji="0" lang="es-MX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 Transfer </a:t>
            </a:r>
            <a:r>
              <a:rPr lang="es-MX" b="1" dirty="0" smtClean="0">
                <a:solidFill>
                  <a:srgbClr val="FF0000"/>
                </a:solidFill>
                <a:latin typeface="Maiandra GD" pitchFamily="34" charset="0"/>
              </a:rPr>
              <a:t>P</a:t>
            </a:r>
            <a:r>
              <a:rPr kumimoji="0" lang="es-MX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rotocol</a:t>
            </a:r>
            <a:r>
              <a:rPr kumimoji="0" lang="es-MX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)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Protocolo de la capa </a:t>
            </a:r>
            <a:r>
              <a:rPr lang="es-MX" dirty="0" smtClean="0">
                <a:latin typeface="Maiandra GD" pitchFamily="34" charset="0"/>
              </a:rPr>
              <a:t>A</a:t>
            </a:r>
            <a:r>
              <a:rPr kumimoji="0" lang="es-MX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plicación</a:t>
            </a: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de la Web.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Modelo cliente/servidor</a:t>
            </a:r>
          </a:p>
          <a:p>
            <a:pPr marL="548640" marR="0" lvl="1" indent="-228600" algn="just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s-MX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Maiandra GD" pitchFamily="34" charset="0"/>
              </a:rPr>
              <a:t>cliente:</a:t>
            </a: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browser que requiere, recibe, “despliega” objetos Web.</a:t>
            </a:r>
          </a:p>
          <a:p>
            <a:pPr marL="548640" marR="0" lvl="1" indent="-228600" algn="just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s-MX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Maiandra GD" pitchFamily="34" charset="0"/>
              </a:rPr>
              <a:t>servidor:</a:t>
            </a: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 Servidor Web envía objetos en respuesta a requerimientos.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HTTP 1.0: RFC 1945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HTTP 1.1: RFC 2068</a:t>
            </a:r>
            <a:endParaRPr kumimoji="0" lang="es-MX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500034" y="225388"/>
            <a:ext cx="8280000" cy="77472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s-MX" sz="3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HTTP generalidades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9044" y="1428736"/>
            <a:ext cx="1079500" cy="97155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4444" y="4179874"/>
            <a:ext cx="1079500" cy="971550"/>
          </a:xfrm>
          <a:prstGeom prst="rect">
            <a:avLst/>
          </a:prstGeom>
          <a:noFill/>
        </p:spPr>
      </p:pic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4973669" y="2414574"/>
            <a:ext cx="1160462" cy="579437"/>
            <a:chOff x="3007" y="1547"/>
            <a:chExt cx="731" cy="365"/>
          </a:xfrm>
        </p:grpSpPr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3007" y="1547"/>
              <a:ext cx="732" cy="366"/>
            </a:xfrm>
            <a:prstGeom prst="roundRect">
              <a:avLst>
                <a:gd name="adj" fmla="val 27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3007" y="1547"/>
              <a:ext cx="732" cy="366"/>
            </a:xfrm>
            <a:prstGeom prst="roundRect">
              <a:avLst>
                <a:gd name="adj" fmla="val 27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chemeClr val="tx1"/>
                  </a:solidFill>
                  <a:latin typeface="Comic Sans MS" pitchFamily="66" charset="0"/>
                </a:rPr>
                <a:t>PC running</a:t>
              </a:r>
            </a:p>
            <a:p>
              <a:pPr algn="ctr"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chemeClr val="tx1"/>
                  </a:solidFill>
                  <a:latin typeface="Comic Sans MS" pitchFamily="66" charset="0"/>
                </a:rPr>
                <a:t>Explorer</a:t>
              </a:r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7691469" y="3795699"/>
            <a:ext cx="1381125" cy="1068387"/>
            <a:chOff x="4719" y="2417"/>
            <a:chExt cx="870" cy="673"/>
          </a:xfrm>
        </p:grpSpPr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4719" y="2417"/>
              <a:ext cx="871" cy="674"/>
            </a:xfrm>
            <a:prstGeom prst="roundRect">
              <a:avLst>
                <a:gd name="adj" fmla="val 14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4719" y="2417"/>
              <a:ext cx="871" cy="674"/>
            </a:xfrm>
            <a:prstGeom prst="roundRect">
              <a:avLst>
                <a:gd name="adj" fmla="val 14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chemeClr val="tx1"/>
                  </a:solidFill>
                  <a:latin typeface="Comic Sans MS" pitchFamily="66" charset="0"/>
                </a:rPr>
                <a:t>Server </a:t>
              </a:r>
            </a:p>
            <a:p>
              <a:pPr algn="ctr"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chemeClr val="tx1"/>
                  </a:solidFill>
                  <a:latin typeface="Comic Sans MS" pitchFamily="66" charset="0"/>
                </a:rPr>
                <a:t>running</a:t>
              </a:r>
            </a:p>
            <a:p>
              <a:pPr algn="ctr"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chemeClr val="tx1"/>
                  </a:solidFill>
                  <a:latin typeface="Comic Sans MS" pitchFamily="66" charset="0"/>
                </a:rPr>
                <a:t>Apache Web</a:t>
              </a:r>
            </a:p>
            <a:p>
              <a:pPr algn="ctr"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chemeClr val="tx1"/>
                  </a:solidFill>
                  <a:latin typeface="Comic Sans MS" pitchFamily="66" charset="0"/>
                </a:rPr>
                <a:t>server</a:t>
              </a:r>
            </a:p>
          </p:txBody>
        </p:sp>
      </p:grpSp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8110569" y="2684449"/>
            <a:ext cx="501650" cy="1068387"/>
            <a:chOff x="4983" y="1717"/>
            <a:chExt cx="316" cy="673"/>
          </a:xfrm>
        </p:grpSpPr>
        <p:sp>
          <p:nvSpPr>
            <p:cNvPr id="15" name="Freeform 12"/>
            <p:cNvSpPr>
              <a:spLocks noChangeArrowheads="1"/>
            </p:cNvSpPr>
            <p:nvPr/>
          </p:nvSpPr>
          <p:spPr bwMode="auto">
            <a:xfrm>
              <a:off x="4983" y="2235"/>
              <a:ext cx="316" cy="156"/>
            </a:xfrm>
            <a:custGeom>
              <a:avLst/>
              <a:gdLst/>
              <a:ahLst/>
              <a:cxnLst>
                <a:cxn ang="0">
                  <a:pos x="538" y="0"/>
                </a:cxn>
                <a:cxn ang="0">
                  <a:pos x="1394" y="0"/>
                </a:cxn>
                <a:cxn ang="0">
                  <a:pos x="856" y="689"/>
                </a:cxn>
                <a:cxn ang="0">
                  <a:pos x="0" y="689"/>
                </a:cxn>
                <a:cxn ang="0">
                  <a:pos x="538" y="0"/>
                </a:cxn>
              </a:cxnLst>
              <a:rect l="0" t="0" r="r" b="b"/>
              <a:pathLst>
                <a:path w="1395" h="690">
                  <a:moveTo>
                    <a:pt x="538" y="0"/>
                  </a:moveTo>
                  <a:lnTo>
                    <a:pt x="1394" y="0"/>
                  </a:lnTo>
                  <a:lnTo>
                    <a:pt x="856" y="689"/>
                  </a:lnTo>
                  <a:lnTo>
                    <a:pt x="0" y="689"/>
                  </a:lnTo>
                  <a:lnTo>
                    <a:pt x="538" y="0"/>
                  </a:lnTo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>
              <a:off x="5143" y="1721"/>
              <a:ext cx="145" cy="517"/>
            </a:xfrm>
            <a:prstGeom prst="roundRect">
              <a:avLst>
                <a:gd name="adj" fmla="val 694"/>
              </a:avLst>
            </a:pr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>
              <a:off x="4985" y="1867"/>
              <a:ext cx="201" cy="518"/>
            </a:xfrm>
            <a:prstGeom prst="roundRect">
              <a:avLst>
                <a:gd name="adj" fmla="val 500"/>
              </a:avLst>
            </a:prstGeom>
            <a:solidFill>
              <a:srgbClr val="33CCCC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8" name="Freeform 15"/>
            <p:cNvSpPr>
              <a:spLocks noChangeArrowheads="1"/>
            </p:cNvSpPr>
            <p:nvPr/>
          </p:nvSpPr>
          <p:spPr bwMode="auto">
            <a:xfrm>
              <a:off x="4983" y="1717"/>
              <a:ext cx="316" cy="157"/>
            </a:xfrm>
            <a:custGeom>
              <a:avLst/>
              <a:gdLst/>
              <a:ahLst/>
              <a:cxnLst>
                <a:cxn ang="0">
                  <a:pos x="538" y="0"/>
                </a:cxn>
                <a:cxn ang="0">
                  <a:pos x="1394" y="0"/>
                </a:cxn>
                <a:cxn ang="0">
                  <a:pos x="856" y="690"/>
                </a:cxn>
                <a:cxn ang="0">
                  <a:pos x="0" y="690"/>
                </a:cxn>
                <a:cxn ang="0">
                  <a:pos x="538" y="0"/>
                </a:cxn>
              </a:cxnLst>
              <a:rect l="0" t="0" r="r" b="b"/>
              <a:pathLst>
                <a:path w="1395" h="691">
                  <a:moveTo>
                    <a:pt x="538" y="0"/>
                  </a:moveTo>
                  <a:lnTo>
                    <a:pt x="1394" y="0"/>
                  </a:lnTo>
                  <a:lnTo>
                    <a:pt x="856" y="690"/>
                  </a:lnTo>
                  <a:lnTo>
                    <a:pt x="0" y="690"/>
                  </a:lnTo>
                  <a:lnTo>
                    <a:pt x="538" y="0"/>
                  </a:lnTo>
                </a:path>
              </a:pathLst>
            </a:custGeom>
            <a:solidFill>
              <a:srgbClr val="33CCCC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5299" y="1728"/>
              <a:ext cx="1" cy="50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H="1">
              <a:off x="5183" y="2235"/>
              <a:ext cx="118" cy="15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" name="AutoShape 18"/>
            <p:cNvSpPr>
              <a:spLocks noChangeArrowheads="1"/>
            </p:cNvSpPr>
            <p:nvPr/>
          </p:nvSpPr>
          <p:spPr bwMode="auto">
            <a:xfrm>
              <a:off x="5011" y="1937"/>
              <a:ext cx="134" cy="298"/>
            </a:xfrm>
            <a:prstGeom prst="roundRect">
              <a:avLst>
                <a:gd name="adj" fmla="val 745"/>
              </a:avLst>
            </a:prstGeom>
            <a:solidFill>
              <a:srgbClr val="3333CC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" name="AutoShape 19"/>
            <p:cNvSpPr>
              <a:spLocks noChangeArrowheads="1"/>
            </p:cNvSpPr>
            <p:nvPr/>
          </p:nvSpPr>
          <p:spPr bwMode="auto">
            <a:xfrm>
              <a:off x="5030" y="2026"/>
              <a:ext cx="102" cy="105"/>
            </a:xfrm>
            <a:prstGeom prst="roundRect">
              <a:avLst>
                <a:gd name="adj" fmla="val 97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5943631" y="2092311"/>
            <a:ext cx="2085975" cy="962025"/>
          </a:xfrm>
          <a:prstGeom prst="line">
            <a:avLst/>
          </a:prstGeom>
          <a:noFill/>
          <a:ln w="2844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flipH="1" flipV="1">
            <a:off x="5997606" y="2289161"/>
            <a:ext cx="1978025" cy="911225"/>
          </a:xfrm>
          <a:prstGeom prst="line">
            <a:avLst/>
          </a:prstGeom>
          <a:noFill/>
          <a:ln w="2844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 flipV="1">
            <a:off x="5934106" y="3460736"/>
            <a:ext cx="2047875" cy="1101725"/>
          </a:xfrm>
          <a:prstGeom prst="line">
            <a:avLst/>
          </a:prstGeom>
          <a:noFill/>
          <a:ln w="2844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 flipH="1">
            <a:off x="6007131" y="3587736"/>
            <a:ext cx="2054225" cy="1133475"/>
          </a:xfrm>
          <a:prstGeom prst="line">
            <a:avLst/>
          </a:prstGeom>
          <a:noFill/>
          <a:ln w="2844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grpSp>
        <p:nvGrpSpPr>
          <p:cNvPr id="27" name="Group 24"/>
          <p:cNvGrpSpPr>
            <a:grpSpLocks/>
          </p:cNvGrpSpPr>
          <p:nvPr/>
        </p:nvGrpSpPr>
        <p:grpSpPr bwMode="auto">
          <a:xfrm>
            <a:off x="5121306" y="5176824"/>
            <a:ext cx="1320800" cy="579437"/>
            <a:chOff x="3100" y="3287"/>
            <a:chExt cx="832" cy="365"/>
          </a:xfrm>
        </p:grpSpPr>
        <p:sp>
          <p:nvSpPr>
            <p:cNvPr id="28" name="AutoShape 25"/>
            <p:cNvSpPr>
              <a:spLocks noChangeArrowheads="1"/>
            </p:cNvSpPr>
            <p:nvPr/>
          </p:nvSpPr>
          <p:spPr bwMode="auto">
            <a:xfrm>
              <a:off x="3100" y="3287"/>
              <a:ext cx="833" cy="366"/>
            </a:xfrm>
            <a:prstGeom prst="roundRect">
              <a:avLst>
                <a:gd name="adj" fmla="val 27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9" name="AutoShape 26"/>
            <p:cNvSpPr>
              <a:spLocks noChangeArrowheads="1"/>
            </p:cNvSpPr>
            <p:nvPr/>
          </p:nvSpPr>
          <p:spPr bwMode="auto">
            <a:xfrm>
              <a:off x="3100" y="3287"/>
              <a:ext cx="833" cy="366"/>
            </a:xfrm>
            <a:prstGeom prst="roundRect">
              <a:avLst>
                <a:gd name="adj" fmla="val 27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chemeClr val="tx1"/>
                  </a:solidFill>
                  <a:latin typeface="Comic Sans MS" pitchFamily="66" charset="0"/>
                </a:rPr>
                <a:t>Mac running</a:t>
              </a:r>
            </a:p>
            <a:p>
              <a:pPr algn="ctr"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chemeClr val="tx1"/>
                  </a:solidFill>
                  <a:latin typeface="Comic Sans MS" pitchFamily="66" charset="0"/>
                </a:rPr>
                <a:t>Navigator</a:t>
              </a:r>
            </a:p>
          </p:txBody>
        </p:sp>
      </p:grpSp>
      <p:grpSp>
        <p:nvGrpSpPr>
          <p:cNvPr id="30" name="Group 27"/>
          <p:cNvGrpSpPr>
            <a:grpSpLocks/>
          </p:cNvGrpSpPr>
          <p:nvPr/>
        </p:nvGrpSpPr>
        <p:grpSpPr bwMode="auto">
          <a:xfrm>
            <a:off x="6296056" y="1958961"/>
            <a:ext cx="1514475" cy="919163"/>
            <a:chOff x="3840" y="1260"/>
            <a:chExt cx="954" cy="579"/>
          </a:xfrm>
        </p:grpSpPr>
        <p:sp>
          <p:nvSpPr>
            <p:cNvPr id="31" name="AutoShape 28"/>
            <p:cNvSpPr>
              <a:spLocks noChangeArrowheads="1"/>
            </p:cNvSpPr>
            <p:nvPr/>
          </p:nvSpPr>
          <p:spPr bwMode="auto">
            <a:xfrm rot="1440000">
              <a:off x="3842" y="1444"/>
              <a:ext cx="951" cy="212"/>
            </a:xfrm>
            <a:prstGeom prst="roundRect">
              <a:avLst>
                <a:gd name="adj" fmla="val 46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2" name="AutoShape 29"/>
            <p:cNvSpPr>
              <a:spLocks noChangeArrowheads="1"/>
            </p:cNvSpPr>
            <p:nvPr/>
          </p:nvSpPr>
          <p:spPr bwMode="auto">
            <a:xfrm rot="1440000">
              <a:off x="3842" y="1444"/>
              <a:ext cx="951" cy="212"/>
            </a:xfrm>
            <a:prstGeom prst="roundRect">
              <a:avLst>
                <a:gd name="adj" fmla="val 46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FF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FF0000"/>
                  </a:solidFill>
                  <a:latin typeface="Comic Sans MS" pitchFamily="66" charset="0"/>
                </a:rPr>
                <a:t>HTTP request</a:t>
              </a:r>
            </a:p>
          </p:txBody>
        </p:sp>
      </p:grpSp>
      <p:grpSp>
        <p:nvGrpSpPr>
          <p:cNvPr id="33" name="Group 30"/>
          <p:cNvGrpSpPr>
            <a:grpSpLocks/>
          </p:cNvGrpSpPr>
          <p:nvPr/>
        </p:nvGrpSpPr>
        <p:grpSpPr bwMode="auto">
          <a:xfrm>
            <a:off x="6097619" y="3413111"/>
            <a:ext cx="1489075" cy="1003300"/>
            <a:chOff x="3715" y="2176"/>
            <a:chExt cx="938" cy="632"/>
          </a:xfrm>
        </p:grpSpPr>
        <p:sp>
          <p:nvSpPr>
            <p:cNvPr id="34" name="AutoShape 31"/>
            <p:cNvSpPr>
              <a:spLocks noChangeArrowheads="1"/>
            </p:cNvSpPr>
            <p:nvPr/>
          </p:nvSpPr>
          <p:spPr bwMode="auto">
            <a:xfrm rot="19920000">
              <a:off x="3710" y="2388"/>
              <a:ext cx="951" cy="212"/>
            </a:xfrm>
            <a:prstGeom prst="roundRect">
              <a:avLst>
                <a:gd name="adj" fmla="val 46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5" name="AutoShape 32"/>
            <p:cNvSpPr>
              <a:spLocks noChangeArrowheads="1"/>
            </p:cNvSpPr>
            <p:nvPr/>
          </p:nvSpPr>
          <p:spPr bwMode="auto">
            <a:xfrm rot="19920000">
              <a:off x="3710" y="2388"/>
              <a:ext cx="951" cy="212"/>
            </a:xfrm>
            <a:prstGeom prst="roundRect">
              <a:avLst>
                <a:gd name="adj" fmla="val 46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FF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FF0000"/>
                  </a:solidFill>
                  <a:latin typeface="Comic Sans MS" pitchFamily="66" charset="0"/>
                </a:rPr>
                <a:t>HTTP request</a:t>
              </a:r>
            </a:p>
          </p:txBody>
        </p:sp>
      </p:grpSp>
      <p:grpSp>
        <p:nvGrpSpPr>
          <p:cNvPr id="36" name="Group 33"/>
          <p:cNvGrpSpPr>
            <a:grpSpLocks/>
          </p:cNvGrpSpPr>
          <p:nvPr/>
        </p:nvGrpSpPr>
        <p:grpSpPr bwMode="auto">
          <a:xfrm>
            <a:off x="6111906" y="2384411"/>
            <a:ext cx="1616075" cy="965200"/>
            <a:chOff x="3724" y="1528"/>
            <a:chExt cx="1018" cy="608"/>
          </a:xfrm>
        </p:grpSpPr>
        <p:sp>
          <p:nvSpPr>
            <p:cNvPr id="37" name="AutoShape 34"/>
            <p:cNvSpPr>
              <a:spLocks noChangeArrowheads="1"/>
            </p:cNvSpPr>
            <p:nvPr/>
          </p:nvSpPr>
          <p:spPr bwMode="auto">
            <a:xfrm rot="1440000">
              <a:off x="3723" y="1726"/>
              <a:ext cx="1021" cy="212"/>
            </a:xfrm>
            <a:prstGeom prst="roundRect">
              <a:avLst>
                <a:gd name="adj" fmla="val 46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 rot="1440000">
              <a:off x="3723" y="1726"/>
              <a:ext cx="1021" cy="212"/>
            </a:xfrm>
            <a:prstGeom prst="roundRect">
              <a:avLst>
                <a:gd name="adj" fmla="val 46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FF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FF0000"/>
                  </a:solidFill>
                  <a:latin typeface="Comic Sans MS" pitchFamily="66" charset="0"/>
                </a:rPr>
                <a:t>HTTP response</a:t>
              </a:r>
            </a:p>
          </p:txBody>
        </p:sp>
      </p:grpSp>
      <p:grpSp>
        <p:nvGrpSpPr>
          <p:cNvPr id="39" name="Group 36"/>
          <p:cNvGrpSpPr>
            <a:grpSpLocks/>
          </p:cNvGrpSpPr>
          <p:nvPr/>
        </p:nvGrpSpPr>
        <p:grpSpPr bwMode="auto">
          <a:xfrm>
            <a:off x="6311931" y="3711561"/>
            <a:ext cx="1577975" cy="1077913"/>
            <a:chOff x="3850" y="2364"/>
            <a:chExt cx="994" cy="679"/>
          </a:xfrm>
        </p:grpSpPr>
        <p:sp>
          <p:nvSpPr>
            <p:cNvPr id="40" name="AutoShape 37"/>
            <p:cNvSpPr>
              <a:spLocks noChangeArrowheads="1"/>
            </p:cNvSpPr>
            <p:nvPr/>
          </p:nvSpPr>
          <p:spPr bwMode="auto">
            <a:xfrm rot="19860000">
              <a:off x="3838" y="2599"/>
              <a:ext cx="1021" cy="212"/>
            </a:xfrm>
            <a:prstGeom prst="roundRect">
              <a:avLst>
                <a:gd name="adj" fmla="val 46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1" name="AutoShape 38"/>
            <p:cNvSpPr>
              <a:spLocks noChangeArrowheads="1"/>
            </p:cNvSpPr>
            <p:nvPr/>
          </p:nvSpPr>
          <p:spPr bwMode="auto">
            <a:xfrm rot="19860000">
              <a:off x="3838" y="2599"/>
              <a:ext cx="1021" cy="212"/>
            </a:xfrm>
            <a:prstGeom prst="roundRect">
              <a:avLst>
                <a:gd name="adj" fmla="val 46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FF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FF0000"/>
                  </a:solidFill>
                  <a:latin typeface="Comic Sans MS" pitchFamily="66" charset="0"/>
                </a:rPr>
                <a:t>HTTP response</a:t>
              </a:r>
            </a:p>
          </p:txBody>
        </p:sp>
      </p:grpSp>
      <p:sp>
        <p:nvSpPr>
          <p:cNvPr id="42" name="4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16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28596" y="357166"/>
            <a:ext cx="3971925" cy="5929354"/>
          </a:xfrm>
          <a:prstGeom prst="rect">
            <a:avLst/>
          </a:prstGeom>
          <a:ln/>
        </p:spPr>
        <p:txBody>
          <a:bodyPr/>
          <a:lstStyle/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s-MX" sz="2000" b="1" dirty="0" smtClean="0">
                <a:solidFill>
                  <a:srgbClr val="FF0000"/>
                </a:solidFill>
                <a:latin typeface="Maiandra GD" pitchFamily="34" charset="0"/>
              </a:rPr>
              <a:t>Con </a:t>
            </a: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TCP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s-MX" dirty="0" smtClean="0">
                <a:latin typeface="Maiandra GD" pitchFamily="34" charset="0"/>
              </a:rPr>
              <a:t>C</a:t>
            </a:r>
            <a:r>
              <a:rPr kumimoji="0" lang="es-MX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liente</a:t>
            </a: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inicia conexión TCP  (crea socket) al servidor, puerto 80.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Servidor acepta conexión  TCP desde el cliente.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Mensajes HTTP (mensajes del protocolo de capa Aplicación) son intercambiados entre browser (cliente HTTP) y servidor Web (servidor HTTP)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Se cierra la conexión TCP.</a:t>
            </a:r>
            <a:endParaRPr kumimoji="0" lang="es-MX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786314" y="500042"/>
            <a:ext cx="4070380" cy="2660653"/>
          </a:xfrm>
          <a:prstGeom prst="rect">
            <a:avLst/>
          </a:prstGeom>
          <a:ln/>
        </p:spPr>
        <p:txBody>
          <a:bodyPr/>
          <a:lstStyle/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s-MX" sz="2400" b="1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HTTP no conserva el estado “</a:t>
            </a:r>
            <a:r>
              <a:rPr kumimoji="0" lang="es-MX" sz="2400" b="1" i="0" u="sng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es sin estado</a:t>
            </a:r>
            <a:r>
              <a:rPr kumimoji="0" lang="es-MX" sz="2400" b="1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”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s-MX" sz="17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El servidor no mantiene información sobre los requerimientos del cliente.</a:t>
            </a:r>
            <a:endParaRPr kumimoji="0" lang="es-MX" sz="17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17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500034" y="368264"/>
            <a:ext cx="8280000" cy="77472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s-MX" sz="4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Conexiones HTTP 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3400" y="1600200"/>
            <a:ext cx="3810000" cy="4648200"/>
          </a:xfrm>
          <a:prstGeom prst="rect">
            <a:avLst/>
          </a:prstGeom>
          <a:ln/>
        </p:spPr>
        <p:txBody>
          <a:bodyPr/>
          <a:lstStyle/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s-MX" sz="2400" b="1" i="0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HTTP No-persistente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s-MX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A lo más un objeto es enviado por una conexión TCP.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s-MX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HTTP/1.0 usa HTTP no-persistente.</a:t>
            </a:r>
            <a:endParaRPr kumimoji="0" lang="es-MX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495800" y="2814646"/>
            <a:ext cx="4219604" cy="3257560"/>
          </a:xfrm>
          <a:prstGeom prst="rect">
            <a:avLst/>
          </a:prstGeom>
          <a:ln/>
        </p:spPr>
        <p:txBody>
          <a:bodyPr/>
          <a:lstStyle/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s-MX" sz="2400" b="1" i="0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HTTP Persistente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s-MX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Múltiples objetos pueden ser enviados por una única conexión TCP entre el cliente y servidor.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s-MX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HTTP/1.1 usa conexiones persistentes de forma predeterminada.</a:t>
            </a:r>
            <a:endParaRPr kumimoji="0" lang="es-MX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18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"/>
          <p:cNvSpPr>
            <a:spLocks noChangeShapeType="1"/>
          </p:cNvSpPr>
          <p:nvPr/>
        </p:nvSpPr>
        <p:spPr bwMode="auto">
          <a:xfrm>
            <a:off x="355570" y="2000240"/>
            <a:ext cx="1588" cy="4495800"/>
          </a:xfrm>
          <a:prstGeom prst="line">
            <a:avLst/>
          </a:prstGeom>
          <a:noFill/>
          <a:ln w="19080">
            <a:solidFill>
              <a:srgbClr val="33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238125" y="6019800"/>
            <a:ext cx="657225" cy="295275"/>
          </a:xfrm>
          <a:prstGeom prst="roundRect">
            <a:avLst>
              <a:gd name="adj" fmla="val 53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57190" y="928670"/>
            <a:ext cx="8343900" cy="731838"/>
          </a:xfrm>
          <a:prstGeom prst="rect">
            <a:avLst/>
          </a:prstGeom>
          <a:ln/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Supongamos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que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el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usuario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ingresa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al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siguiente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URL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www.someSchool.edu/someDepartment/home.index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285720" y="1952628"/>
            <a:ext cx="3943350" cy="1905000"/>
          </a:xfrm>
          <a:prstGeom prst="rect">
            <a:avLst/>
          </a:prstGeom>
          <a:ln/>
        </p:spPr>
        <p:txBody>
          <a:bodyPr/>
          <a:lstStyle/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45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1a.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Cliente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HTTP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inicia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una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conexión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TCP al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servidor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HTTP (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proceso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) en </a:t>
            </a:r>
            <a:r>
              <a:rPr kumimoji="0" lang="en-GB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www.someSchool.edu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en el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puerto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80.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57189" y="3768726"/>
            <a:ext cx="4157666" cy="2374901"/>
            <a:chOff x="225" y="2374"/>
            <a:chExt cx="2619" cy="1496"/>
          </a:xfrm>
        </p:grpSpPr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444" y="2412"/>
              <a:ext cx="2400" cy="678"/>
            </a:xfrm>
            <a:prstGeom prst="roundRect">
              <a:avLst>
                <a:gd name="adj" fmla="val 144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25" y="2374"/>
              <a:ext cx="2400" cy="1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339725" indent="-339725" algn="just">
                <a:lnSpc>
                  <a:spcPct val="150000"/>
                </a:lnSpc>
                <a:spcBef>
                  <a:spcPts val="450"/>
                </a:spcBef>
                <a:buClr>
                  <a:srgbClr val="3333CC"/>
                </a:buClr>
                <a:buSzPct val="85000"/>
                <a:buFont typeface="ZapfDingbats" pitchFamily="82" charset="2"/>
                <a:buNone/>
                <a:tabLst>
                  <a:tab pos="339725" algn="l"/>
                  <a:tab pos="796925" algn="l"/>
                  <a:tab pos="1254125" algn="l"/>
                  <a:tab pos="1711325" algn="l"/>
                  <a:tab pos="2168525" algn="l"/>
                  <a:tab pos="2625725" algn="l"/>
                  <a:tab pos="3082925" algn="l"/>
                  <a:tab pos="3540125" algn="l"/>
                  <a:tab pos="3997325" algn="l"/>
                  <a:tab pos="4454525" algn="l"/>
                  <a:tab pos="4911725" algn="l"/>
                  <a:tab pos="5368925" algn="l"/>
                  <a:tab pos="5826125" algn="l"/>
                  <a:tab pos="6283325" algn="l"/>
                  <a:tab pos="6740525" algn="l"/>
                  <a:tab pos="7197725" algn="l"/>
                  <a:tab pos="7654925" algn="l"/>
                  <a:tab pos="8112125" algn="l"/>
                  <a:tab pos="8569325" algn="l"/>
                  <a:tab pos="9026525" algn="l"/>
                  <a:tab pos="9483725" algn="l"/>
                </a:tabLst>
              </a:pPr>
              <a:r>
                <a:rPr lang="es-MX" sz="1600" dirty="0" smtClean="0">
                  <a:solidFill>
                    <a:srgbClr val="FF0000"/>
                  </a:solidFill>
                  <a:latin typeface="Maiandra GD" pitchFamily="34" charset="0"/>
                </a:rPr>
                <a:t>2.</a:t>
              </a:r>
              <a:r>
                <a:rPr lang="es-MX" sz="1600" dirty="0" smtClean="0">
                  <a:solidFill>
                    <a:srgbClr val="000000"/>
                  </a:solidFill>
                  <a:latin typeface="Maiandra GD" pitchFamily="34" charset="0"/>
                </a:rPr>
                <a:t> Cliente HTTP envía </a:t>
              </a:r>
              <a:r>
                <a:rPr lang="es-MX" sz="1600" i="1" dirty="0" smtClean="0">
                  <a:solidFill>
                    <a:srgbClr val="3333CC"/>
                  </a:solidFill>
                  <a:latin typeface="Maiandra GD" pitchFamily="34" charset="0"/>
                </a:rPr>
                <a:t>mensaje de requerimiento</a:t>
              </a:r>
              <a:r>
                <a:rPr lang="es-MX" sz="1600" dirty="0" smtClean="0">
                  <a:solidFill>
                    <a:srgbClr val="000000"/>
                  </a:solidFill>
                  <a:latin typeface="Maiandra GD" pitchFamily="34" charset="0"/>
                </a:rPr>
                <a:t> (conteniendo el URL) por el socket de la conexión TCP. El mensaje indica que el cliente quiere el objeto</a:t>
              </a:r>
            </a:p>
            <a:p>
              <a:pPr marL="339725" indent="-339725" algn="just">
                <a:lnSpc>
                  <a:spcPct val="150000"/>
                </a:lnSpc>
                <a:spcBef>
                  <a:spcPts val="450"/>
                </a:spcBef>
                <a:buClr>
                  <a:srgbClr val="3333CC"/>
                </a:buClr>
                <a:buSzPct val="85000"/>
                <a:buFont typeface="ZapfDingbats" pitchFamily="82" charset="2"/>
                <a:buNone/>
                <a:tabLst>
                  <a:tab pos="339725" algn="l"/>
                  <a:tab pos="796925" algn="l"/>
                  <a:tab pos="1254125" algn="l"/>
                  <a:tab pos="1711325" algn="l"/>
                  <a:tab pos="2168525" algn="l"/>
                  <a:tab pos="2625725" algn="l"/>
                  <a:tab pos="3082925" algn="l"/>
                  <a:tab pos="3540125" algn="l"/>
                  <a:tab pos="3997325" algn="l"/>
                  <a:tab pos="4454525" algn="l"/>
                  <a:tab pos="4911725" algn="l"/>
                  <a:tab pos="5368925" algn="l"/>
                  <a:tab pos="5826125" algn="l"/>
                  <a:tab pos="6283325" algn="l"/>
                  <a:tab pos="6740525" algn="l"/>
                  <a:tab pos="7197725" algn="l"/>
                  <a:tab pos="7654925" algn="l"/>
                  <a:tab pos="8112125" algn="l"/>
                  <a:tab pos="8569325" algn="l"/>
                  <a:tab pos="9026525" algn="l"/>
                  <a:tab pos="9483725" algn="l"/>
                </a:tabLst>
              </a:pPr>
              <a:r>
                <a:rPr lang="es-MX" sz="1600" dirty="0" smtClean="0">
                  <a:solidFill>
                    <a:srgbClr val="000000"/>
                  </a:solidFill>
                  <a:latin typeface="Maiandra GD" pitchFamily="34" charset="0"/>
                </a:rPr>
                <a:t>       </a:t>
              </a:r>
              <a:r>
                <a:rPr lang="es-MX" sz="1600" i="1" dirty="0" err="1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someDepartment</a:t>
              </a:r>
              <a:r>
                <a:rPr lang="es-MX" sz="1600" i="1" dirty="0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/</a:t>
              </a:r>
              <a:r>
                <a:rPr lang="es-MX" sz="1600" i="1" dirty="0" err="1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home.index</a:t>
              </a:r>
              <a:endParaRPr lang="es-MX" sz="1600" i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781554" y="2328864"/>
            <a:ext cx="4005265" cy="1941514"/>
            <a:chOff x="3012" y="1467"/>
            <a:chExt cx="2523" cy="1223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3012" y="1590"/>
              <a:ext cx="2400" cy="948"/>
            </a:xfrm>
            <a:prstGeom prst="roundRect">
              <a:avLst>
                <a:gd name="adj" fmla="val 102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135" y="1467"/>
              <a:ext cx="2400" cy="1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339725" indent="-339725" algn="just">
                <a:lnSpc>
                  <a:spcPct val="150000"/>
                </a:lnSpc>
                <a:spcBef>
                  <a:spcPts val="450"/>
                </a:spcBef>
                <a:buClr>
                  <a:srgbClr val="3333CC"/>
                </a:buClr>
                <a:buSzPct val="85000"/>
                <a:buFont typeface="ZapfDingbats" pitchFamily="82" charset="2"/>
                <a:buNone/>
                <a:tabLst>
                  <a:tab pos="339725" algn="l"/>
                  <a:tab pos="796925" algn="l"/>
                  <a:tab pos="1254125" algn="l"/>
                  <a:tab pos="1711325" algn="l"/>
                  <a:tab pos="2168525" algn="l"/>
                  <a:tab pos="2625725" algn="l"/>
                  <a:tab pos="3082925" algn="l"/>
                  <a:tab pos="3540125" algn="l"/>
                  <a:tab pos="3997325" algn="l"/>
                  <a:tab pos="4454525" algn="l"/>
                  <a:tab pos="4911725" algn="l"/>
                  <a:tab pos="5368925" algn="l"/>
                  <a:tab pos="5826125" algn="l"/>
                  <a:tab pos="6283325" algn="l"/>
                  <a:tab pos="6740525" algn="l"/>
                  <a:tab pos="7197725" algn="l"/>
                  <a:tab pos="7654925" algn="l"/>
                  <a:tab pos="8112125" algn="l"/>
                  <a:tab pos="8569325" algn="l"/>
                  <a:tab pos="9026525" algn="l"/>
                  <a:tab pos="9483725" algn="l"/>
                </a:tabLst>
              </a:pPr>
              <a:r>
                <a:rPr lang="es-MX" sz="1600" smtClean="0">
                  <a:solidFill>
                    <a:srgbClr val="FF0000"/>
                  </a:solidFill>
                  <a:latin typeface="Maiandra GD" pitchFamily="34" charset="0"/>
                </a:rPr>
                <a:t>1b.</a:t>
              </a:r>
              <a:r>
                <a:rPr lang="es-MX" sz="1600" smtClean="0">
                  <a:solidFill>
                    <a:srgbClr val="000000"/>
                  </a:solidFill>
                  <a:latin typeface="Maiandra GD" pitchFamily="34" charset="0"/>
                </a:rPr>
                <a:t> Servidor HTTP en host </a:t>
              </a:r>
              <a:r>
                <a:rPr lang="es-MX" sz="1600" i="1" smtClean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www.someSchool.edu</a:t>
              </a:r>
              <a:r>
                <a:rPr lang="es-MX" sz="1600" smtClean="0">
                  <a:solidFill>
                    <a:srgbClr val="000000"/>
                  </a:solidFill>
                  <a:latin typeface="Maiandra GD" pitchFamily="34" charset="0"/>
                </a:rPr>
                <a:t> esperando por conexiones TCP en puerto 80  “acepta” conexión, notifica al cliente.</a:t>
              </a:r>
              <a:endParaRPr lang="es-MX" sz="1600">
                <a:solidFill>
                  <a:srgbClr val="000000"/>
                </a:solidFill>
                <a:latin typeface="Maiandra GD" pitchFamily="34" charset="0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724401" y="4381499"/>
            <a:ext cx="3951288" cy="1941513"/>
            <a:chOff x="2976" y="2760"/>
            <a:chExt cx="2489" cy="1223"/>
          </a:xfrm>
        </p:grpSpPr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2976" y="2760"/>
              <a:ext cx="2489" cy="1134"/>
            </a:xfrm>
            <a:prstGeom prst="roundRect">
              <a:avLst>
                <a:gd name="adj" fmla="val 8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976" y="2760"/>
              <a:ext cx="2489" cy="1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339725" indent="-339725" algn="just">
                <a:lnSpc>
                  <a:spcPct val="150000"/>
                </a:lnSpc>
                <a:spcBef>
                  <a:spcPts val="450"/>
                </a:spcBef>
                <a:buClr>
                  <a:srgbClr val="3333CC"/>
                </a:buClr>
                <a:buSzPct val="85000"/>
                <a:buFont typeface="ZapfDingbats" pitchFamily="82" charset="2"/>
                <a:buNone/>
                <a:tabLst>
                  <a:tab pos="339725" algn="l"/>
                  <a:tab pos="796925" algn="l"/>
                  <a:tab pos="1254125" algn="l"/>
                  <a:tab pos="1711325" algn="l"/>
                  <a:tab pos="2168525" algn="l"/>
                  <a:tab pos="2625725" algn="l"/>
                  <a:tab pos="3082925" algn="l"/>
                  <a:tab pos="3540125" algn="l"/>
                  <a:tab pos="3997325" algn="l"/>
                  <a:tab pos="4454525" algn="l"/>
                  <a:tab pos="4911725" algn="l"/>
                  <a:tab pos="5368925" algn="l"/>
                  <a:tab pos="5826125" algn="l"/>
                  <a:tab pos="6283325" algn="l"/>
                  <a:tab pos="6740525" algn="l"/>
                  <a:tab pos="7197725" algn="l"/>
                  <a:tab pos="7654925" algn="l"/>
                  <a:tab pos="8112125" algn="l"/>
                  <a:tab pos="8569325" algn="l"/>
                  <a:tab pos="9026525" algn="l"/>
                  <a:tab pos="9483725" algn="l"/>
                </a:tabLst>
              </a:pPr>
              <a:r>
                <a:rPr lang="es-MX" sz="1600" smtClean="0">
                  <a:solidFill>
                    <a:srgbClr val="FF0000"/>
                  </a:solidFill>
                  <a:latin typeface="Maiandra GD" pitchFamily="34" charset="0"/>
                </a:rPr>
                <a:t>3.</a:t>
              </a:r>
              <a:r>
                <a:rPr lang="es-MX" sz="1600" smtClean="0">
                  <a:solidFill>
                    <a:srgbClr val="000000"/>
                  </a:solidFill>
                  <a:latin typeface="Maiandra GD" pitchFamily="34" charset="0"/>
                </a:rPr>
                <a:t> El servidor HTTP recibe el mensaje de requerimiento, forma el </a:t>
              </a:r>
              <a:r>
                <a:rPr lang="es-MX" sz="1600" i="1" smtClean="0">
                  <a:solidFill>
                    <a:srgbClr val="3333CC"/>
                  </a:solidFill>
                  <a:latin typeface="Maiandra GD" pitchFamily="34" charset="0"/>
                </a:rPr>
                <a:t>mensaje de respuesta</a:t>
              </a:r>
              <a:r>
                <a:rPr lang="es-MX" sz="1600" smtClean="0">
                  <a:solidFill>
                    <a:srgbClr val="000000"/>
                  </a:solidFill>
                  <a:latin typeface="Maiandra GD" pitchFamily="34" charset="0"/>
                </a:rPr>
                <a:t> que contiene el objeto requerido y envía el mensaje por su socket.</a:t>
              </a:r>
              <a:endParaRPr lang="es-MX" sz="1600">
                <a:solidFill>
                  <a:srgbClr val="000000"/>
                </a:solidFill>
                <a:latin typeface="Maiandra GD" pitchFamily="34" charset="0"/>
              </a:endParaRPr>
            </a:p>
          </p:txBody>
        </p:sp>
      </p:grp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048125" y="2647950"/>
            <a:ext cx="1095375" cy="523875"/>
          </a:xfrm>
          <a:prstGeom prst="line">
            <a:avLst/>
          </a:prstGeom>
          <a:noFill/>
          <a:ln w="3816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3895725" y="4591050"/>
            <a:ext cx="1095375" cy="523875"/>
          </a:xfrm>
          <a:prstGeom prst="line">
            <a:avLst/>
          </a:prstGeom>
          <a:noFill/>
          <a:ln w="3816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3930650" y="5124450"/>
            <a:ext cx="1101725" cy="523875"/>
          </a:xfrm>
          <a:prstGeom prst="line">
            <a:avLst/>
          </a:prstGeom>
          <a:noFill/>
          <a:ln w="3816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" y="5942020"/>
            <a:ext cx="1154111" cy="420688"/>
            <a:chOff x="0" y="3743"/>
            <a:chExt cx="727" cy="265"/>
          </a:xfrm>
        </p:grpSpPr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11" y="3743"/>
              <a:ext cx="716" cy="265"/>
            </a:xfrm>
            <a:prstGeom prst="roundRect">
              <a:avLst>
                <a:gd name="adj" fmla="val 375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0" y="3743"/>
              <a:ext cx="465" cy="182"/>
            </a:xfrm>
            <a:prstGeom prst="roundRect">
              <a:avLst>
                <a:gd name="adj" fmla="val 375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3333CC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 b="1" dirty="0" err="1">
                  <a:solidFill>
                    <a:srgbClr val="3333CC"/>
                  </a:solidFill>
                  <a:latin typeface="Maiandra GD" pitchFamily="34" charset="0"/>
                </a:rPr>
                <a:t>tiempo</a:t>
              </a:r>
              <a:endParaRPr lang="en-GB" sz="1400" b="1" dirty="0">
                <a:solidFill>
                  <a:srgbClr val="3333CC"/>
                </a:solidFill>
                <a:latin typeface="Maiandra GD" pitchFamily="34" charset="0"/>
              </a:endParaRPr>
            </a:p>
          </p:txBody>
        </p:sp>
      </p:grpSp>
      <p:sp>
        <p:nvSpPr>
          <p:cNvPr id="22" name="Line 21"/>
          <p:cNvSpPr>
            <a:spLocks noChangeShapeType="1"/>
          </p:cNvSpPr>
          <p:nvPr/>
        </p:nvSpPr>
        <p:spPr bwMode="auto">
          <a:xfrm flipH="1">
            <a:off x="4016375" y="3162300"/>
            <a:ext cx="1101725" cy="523875"/>
          </a:xfrm>
          <a:prstGeom prst="line">
            <a:avLst/>
          </a:prstGeom>
          <a:noFill/>
          <a:ln w="3816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7251702" y="968376"/>
            <a:ext cx="1884363" cy="917576"/>
            <a:chOff x="4568" y="610"/>
            <a:chExt cx="1187" cy="578"/>
          </a:xfrm>
        </p:grpSpPr>
        <p:sp>
          <p:nvSpPr>
            <p:cNvPr id="24" name="AutoShape 23"/>
            <p:cNvSpPr>
              <a:spLocks noChangeArrowheads="1"/>
            </p:cNvSpPr>
            <p:nvPr/>
          </p:nvSpPr>
          <p:spPr bwMode="auto">
            <a:xfrm>
              <a:off x="4568" y="610"/>
              <a:ext cx="1187" cy="578"/>
            </a:xfrm>
            <a:prstGeom prst="roundRect">
              <a:avLst>
                <a:gd name="adj" fmla="val 17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5" name="AutoShape 24"/>
            <p:cNvSpPr>
              <a:spLocks noChangeArrowheads="1"/>
            </p:cNvSpPr>
            <p:nvPr/>
          </p:nvSpPr>
          <p:spPr bwMode="auto">
            <a:xfrm>
              <a:off x="4568" y="610"/>
              <a:ext cx="954" cy="467"/>
            </a:xfrm>
            <a:prstGeom prst="roundRect">
              <a:avLst>
                <a:gd name="adj" fmla="val 17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 i="1" dirty="0">
                  <a:solidFill>
                    <a:schemeClr val="tx1"/>
                  </a:solidFill>
                  <a:latin typeface="Maiandra GD" pitchFamily="34" charset="0"/>
                </a:rPr>
                <a:t>(</a:t>
              </a:r>
              <a:r>
                <a:rPr lang="en-GB" sz="1400" i="1" dirty="0" err="1">
                  <a:solidFill>
                    <a:schemeClr val="tx1"/>
                  </a:solidFill>
                  <a:latin typeface="Maiandra GD" pitchFamily="34" charset="0"/>
                </a:rPr>
                <a:t>contiene</a:t>
              </a:r>
              <a:r>
                <a:rPr lang="en-GB" sz="1400" i="1" dirty="0">
                  <a:solidFill>
                    <a:schemeClr val="tx1"/>
                  </a:solidFill>
                  <a:latin typeface="Maiandra GD" pitchFamily="34" charset="0"/>
                </a:rPr>
                <a:t> </a:t>
              </a:r>
              <a:r>
                <a:rPr lang="en-GB" sz="1400" i="1" dirty="0" err="1">
                  <a:solidFill>
                    <a:schemeClr val="tx1"/>
                  </a:solidFill>
                  <a:latin typeface="Maiandra GD" pitchFamily="34" charset="0"/>
                </a:rPr>
                <a:t>texto</a:t>
              </a:r>
              <a:r>
                <a:rPr lang="en-GB" sz="1400" i="1" dirty="0">
                  <a:solidFill>
                    <a:schemeClr val="tx1"/>
                  </a:solidFill>
                  <a:latin typeface="Maiandra GD" pitchFamily="34" charset="0"/>
                </a:rPr>
                <a:t>, </a:t>
              </a:r>
            </a:p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 i="1" dirty="0" err="1">
                  <a:solidFill>
                    <a:schemeClr val="tx1"/>
                  </a:solidFill>
                  <a:latin typeface="Maiandra GD" pitchFamily="34" charset="0"/>
                </a:rPr>
                <a:t>referencias</a:t>
              </a:r>
              <a:r>
                <a:rPr lang="en-GB" sz="1400" i="1" dirty="0">
                  <a:solidFill>
                    <a:schemeClr val="tx1"/>
                  </a:solidFill>
                  <a:latin typeface="Maiandra GD" pitchFamily="34" charset="0"/>
                </a:rPr>
                <a:t> a 10 </a:t>
              </a:r>
            </a:p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 i="1" dirty="0" err="1">
                  <a:solidFill>
                    <a:schemeClr val="tx1"/>
                  </a:solidFill>
                  <a:latin typeface="Maiandra GD" pitchFamily="34" charset="0"/>
                </a:rPr>
                <a:t>imágenes</a:t>
              </a:r>
              <a:r>
                <a:rPr lang="en-GB" sz="1400" i="1" dirty="0">
                  <a:solidFill>
                    <a:schemeClr val="tx1"/>
                  </a:solidFill>
                  <a:latin typeface="Maiandra GD" pitchFamily="34" charset="0"/>
                </a:rPr>
                <a:t> jpeg )</a:t>
              </a:r>
            </a:p>
          </p:txBody>
        </p:sp>
      </p:grpSp>
      <p:sp>
        <p:nvSpPr>
          <p:cNvPr id="26" name="1 Título"/>
          <p:cNvSpPr txBox="1">
            <a:spLocks/>
          </p:cNvSpPr>
          <p:nvPr/>
        </p:nvSpPr>
        <p:spPr>
          <a:xfrm>
            <a:off x="500034" y="142852"/>
            <a:ext cx="8280000" cy="77472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s-MX" sz="4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HTTP no-persistente 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19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71414"/>
            <a:ext cx="8280000" cy="77472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</a:pPr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Principios de aplicaciones de red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28596" y="1071546"/>
            <a:ext cx="8280000" cy="5429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s-E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n-ea"/>
              <a:cs typeface="+mn-cs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>
          <a:xfrm>
            <a:off x="357158" y="1071546"/>
            <a:ext cx="4306282" cy="5357850"/>
          </a:xfrm>
        </p:spPr>
        <p:txBody>
          <a:bodyPr>
            <a:normAutofit fontScale="70000" lnSpcReduction="20000"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s-MX" dirty="0" smtClean="0">
                <a:latin typeface="Maiandra GD" pitchFamily="34" charset="0"/>
              </a:rPr>
              <a:t>Núcleo de la aplicación de red</a:t>
            </a:r>
          </a:p>
          <a:p>
            <a:pPr lvl="1" algn="just">
              <a:lnSpc>
                <a:spcPct val="150000"/>
              </a:lnSpc>
              <a:defRPr/>
            </a:pPr>
            <a:r>
              <a:rPr lang="es-MX" dirty="0" smtClean="0">
                <a:latin typeface="Maiandra GD" pitchFamily="34" charset="0"/>
              </a:rPr>
              <a:t>Programas que corran en diferentes sistemas y se comuniquen entre sí a través de la red.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s-MX" dirty="0" smtClean="0">
                <a:latin typeface="Maiandra GD" pitchFamily="34" charset="0"/>
              </a:rPr>
              <a:t>Ejemplo:</a:t>
            </a:r>
          </a:p>
          <a:p>
            <a:pPr lvl="1" algn="just">
              <a:lnSpc>
                <a:spcPct val="150000"/>
              </a:lnSpc>
              <a:defRPr/>
            </a:pPr>
            <a:r>
              <a:rPr lang="es-MX" dirty="0" smtClean="0">
                <a:latin typeface="Maiandra GD" pitchFamily="34" charset="0"/>
              </a:rPr>
              <a:t>Aplicación Web </a:t>
            </a:r>
          </a:p>
          <a:p>
            <a:pPr lvl="2" algn="just">
              <a:lnSpc>
                <a:spcPct val="150000"/>
              </a:lnSpc>
              <a:defRPr/>
            </a:pPr>
            <a:r>
              <a:rPr lang="es-MX" dirty="0" smtClean="0">
                <a:latin typeface="Maiandra GD" pitchFamily="34" charset="0"/>
              </a:rPr>
              <a:t>Programa del buscador </a:t>
            </a:r>
            <a:r>
              <a:rPr lang="es-MX" dirty="0" smtClean="0">
                <a:latin typeface="Maiandra GD" pitchFamily="34" charset="0"/>
                <a:sym typeface="Wingdings" pitchFamily="2" charset="2"/>
              </a:rPr>
              <a:t> computadora del usuario</a:t>
            </a:r>
          </a:p>
          <a:p>
            <a:pPr lvl="2" algn="just">
              <a:lnSpc>
                <a:spcPct val="150000"/>
              </a:lnSpc>
              <a:defRPr/>
            </a:pPr>
            <a:r>
              <a:rPr lang="es-MX" dirty="0" smtClean="0">
                <a:latin typeface="Maiandra GD" pitchFamily="34" charset="0"/>
                <a:sym typeface="Wingdings" pitchFamily="2" charset="2"/>
              </a:rPr>
              <a:t>Programa del servidor  en el servidor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s-MX" dirty="0" smtClean="0">
                <a:latin typeface="Maiandra GD" pitchFamily="34" charset="0"/>
                <a:sym typeface="Wingdings" pitchFamily="2" charset="2"/>
              </a:rPr>
              <a:t>Nueva Aplicación  es necesario escribir el software que corra en múltiples sistemas.</a:t>
            </a:r>
            <a:endParaRPr lang="es-ES" dirty="0">
              <a:latin typeface="Maiandra GD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45095" y="1338266"/>
            <a:ext cx="4041747" cy="494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2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1278" y="1555729"/>
            <a:ext cx="3810000" cy="1665287"/>
          </a:xfrm>
          <a:prstGeom prst="rect">
            <a:avLst/>
          </a:prstGeom>
          <a:ln/>
        </p:spPr>
        <p:txBody>
          <a:bodyPr/>
          <a:lstStyle/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s-MX" sz="2000" b="0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5</a:t>
            </a:r>
            <a:r>
              <a:rPr kumimoji="0" lang="es-MX" sz="1800" b="0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.</a:t>
            </a:r>
            <a:r>
              <a:rPr kumimoji="0" lang="es-MX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Cliente HTTP recibe el mensaje respuesta que contiene el archivo </a:t>
            </a:r>
            <a:r>
              <a:rPr kumimoji="0" lang="es-MX" sz="18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html</a:t>
            </a:r>
            <a:r>
              <a:rPr kumimoji="0" lang="es-MX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y despliega el </a:t>
            </a:r>
            <a:r>
              <a:rPr kumimoji="0" lang="es-MX" sz="18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html</a:t>
            </a:r>
            <a:r>
              <a:rPr kumimoji="0" lang="es-MX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.  Analizando el archivo </a:t>
            </a:r>
            <a:r>
              <a:rPr kumimoji="0" lang="es-MX" sz="18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html</a:t>
            </a:r>
            <a:r>
              <a:rPr kumimoji="0" lang="es-MX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, encuentra 10 referencias a objetos </a:t>
            </a:r>
            <a:r>
              <a:rPr kumimoji="0" lang="es-MX" sz="18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jpeg</a:t>
            </a:r>
            <a:r>
              <a:rPr kumimoji="0" lang="es-MX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.</a:t>
            </a: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023905" y="3338518"/>
            <a:ext cx="3810001" cy="2019308"/>
            <a:chOff x="684" y="2248"/>
            <a:chExt cx="2400" cy="1272"/>
          </a:xfrm>
        </p:grpSpPr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684" y="2248"/>
              <a:ext cx="2400" cy="420"/>
            </a:xfrm>
            <a:prstGeom prst="roundRect">
              <a:avLst>
                <a:gd name="adj" fmla="val 23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684" y="2939"/>
              <a:ext cx="2400" cy="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339725" indent="-339725" algn="just">
                <a:lnSpc>
                  <a:spcPct val="150000"/>
                </a:lnSpc>
                <a:spcBef>
                  <a:spcPts val="450"/>
                </a:spcBef>
                <a:buClr>
                  <a:srgbClr val="3333CC"/>
                </a:buClr>
                <a:buSzPct val="85000"/>
                <a:buFont typeface="ZapfDingbats" pitchFamily="82" charset="2"/>
                <a:buNone/>
                <a:tabLst>
                  <a:tab pos="339725" algn="l"/>
                  <a:tab pos="796925" algn="l"/>
                  <a:tab pos="1254125" algn="l"/>
                  <a:tab pos="1711325" algn="l"/>
                  <a:tab pos="2168525" algn="l"/>
                  <a:tab pos="2625725" algn="l"/>
                  <a:tab pos="3082925" algn="l"/>
                  <a:tab pos="3540125" algn="l"/>
                  <a:tab pos="3997325" algn="l"/>
                  <a:tab pos="4454525" algn="l"/>
                  <a:tab pos="4911725" algn="l"/>
                  <a:tab pos="5368925" algn="l"/>
                  <a:tab pos="5826125" algn="l"/>
                  <a:tab pos="6283325" algn="l"/>
                  <a:tab pos="6740525" algn="l"/>
                  <a:tab pos="7197725" algn="l"/>
                  <a:tab pos="7654925" algn="l"/>
                  <a:tab pos="8112125" algn="l"/>
                  <a:tab pos="8569325" algn="l"/>
                  <a:tab pos="9026525" algn="l"/>
                  <a:tab pos="9483725" algn="l"/>
                </a:tabLst>
              </a:pPr>
              <a:r>
                <a:rPr lang="es-MX" sz="2000" smtClean="0">
                  <a:solidFill>
                    <a:srgbClr val="FF0000"/>
                  </a:solidFill>
                  <a:latin typeface="Maiandra GD" pitchFamily="34" charset="0"/>
                </a:rPr>
                <a:t>6.</a:t>
              </a:r>
              <a:r>
                <a:rPr lang="es-MX" sz="2000" smtClean="0">
                  <a:solidFill>
                    <a:srgbClr val="000000"/>
                  </a:solidFill>
                  <a:latin typeface="Maiandra GD" pitchFamily="34" charset="0"/>
                </a:rPr>
                <a:t> Pasos</a:t>
              </a:r>
              <a:r>
                <a:rPr lang="es-MX" sz="1800" smtClean="0">
                  <a:solidFill>
                    <a:srgbClr val="000000"/>
                  </a:solidFill>
                  <a:latin typeface="Maiandra GD" pitchFamily="34" charset="0"/>
                </a:rPr>
                <a:t> 1-5 son repetidos para cada uno de los 10 objetos jpeg.</a:t>
              </a:r>
              <a:endParaRPr lang="es-MX" sz="1800">
                <a:solidFill>
                  <a:srgbClr val="000000"/>
                </a:solidFill>
                <a:latin typeface="Maiandra GD" pitchFamily="34" charset="0"/>
              </a:endParaRPr>
            </a:p>
          </p:txBody>
        </p:sp>
      </p:grp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5048279" y="912806"/>
            <a:ext cx="3810001" cy="1082678"/>
            <a:chOff x="3170" y="720"/>
            <a:chExt cx="2400" cy="682"/>
          </a:xfrm>
        </p:grpSpPr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3170" y="940"/>
              <a:ext cx="2400" cy="462"/>
            </a:xfrm>
            <a:prstGeom prst="roundRect">
              <a:avLst>
                <a:gd name="adj" fmla="val 21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170" y="720"/>
              <a:ext cx="2400" cy="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339725" indent="-339725" algn="just">
                <a:lnSpc>
                  <a:spcPct val="150000"/>
                </a:lnSpc>
                <a:spcBef>
                  <a:spcPts val="450"/>
                </a:spcBef>
                <a:buClr>
                  <a:srgbClr val="3333CC"/>
                </a:buClr>
                <a:buSzPct val="85000"/>
                <a:buFont typeface="ZapfDingbats" pitchFamily="82" charset="2"/>
                <a:buNone/>
                <a:tabLst>
                  <a:tab pos="339725" algn="l"/>
                  <a:tab pos="796925" algn="l"/>
                  <a:tab pos="1254125" algn="l"/>
                  <a:tab pos="1711325" algn="l"/>
                  <a:tab pos="2168525" algn="l"/>
                  <a:tab pos="2625725" algn="l"/>
                  <a:tab pos="3082925" algn="l"/>
                  <a:tab pos="3540125" algn="l"/>
                  <a:tab pos="3997325" algn="l"/>
                  <a:tab pos="4454525" algn="l"/>
                  <a:tab pos="4911725" algn="l"/>
                  <a:tab pos="5368925" algn="l"/>
                  <a:tab pos="5826125" algn="l"/>
                  <a:tab pos="6283325" algn="l"/>
                  <a:tab pos="6740525" algn="l"/>
                  <a:tab pos="7197725" algn="l"/>
                  <a:tab pos="7654925" algn="l"/>
                  <a:tab pos="8112125" algn="l"/>
                  <a:tab pos="8569325" algn="l"/>
                  <a:tab pos="9026525" algn="l"/>
                  <a:tab pos="9483725" algn="l"/>
                </a:tabLst>
              </a:pPr>
              <a:r>
                <a:rPr lang="es-MX" sz="2000" dirty="0" smtClean="0">
                  <a:solidFill>
                    <a:srgbClr val="FF0000"/>
                  </a:solidFill>
                  <a:latin typeface="Maiandra GD" pitchFamily="34" charset="0"/>
                </a:rPr>
                <a:t>4.</a:t>
              </a:r>
              <a:r>
                <a:rPr lang="es-MX" sz="2000" dirty="0" smtClean="0">
                  <a:solidFill>
                    <a:srgbClr val="000000"/>
                  </a:solidFill>
                  <a:latin typeface="Maiandra GD" pitchFamily="34" charset="0"/>
                </a:rPr>
                <a:t> Servidor HTTP</a:t>
              </a:r>
              <a:r>
                <a:rPr lang="es-MX" sz="1800" dirty="0" smtClean="0">
                  <a:solidFill>
                    <a:srgbClr val="000000"/>
                  </a:solidFill>
                  <a:latin typeface="Maiandra GD" pitchFamily="34" charset="0"/>
                </a:rPr>
                <a:t> cierra la conexión. </a:t>
              </a:r>
              <a:endParaRPr lang="es-MX" sz="1800" dirty="0">
                <a:solidFill>
                  <a:srgbClr val="000000"/>
                </a:solidFill>
                <a:latin typeface="Maiandra GD" pitchFamily="34" charset="0"/>
              </a:endParaRPr>
            </a:p>
          </p:txBody>
        </p:sp>
      </p:grp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701651" y="1289041"/>
            <a:ext cx="1588" cy="2571750"/>
          </a:xfrm>
          <a:prstGeom prst="line">
            <a:avLst/>
          </a:prstGeom>
          <a:noFill/>
          <a:ln w="19080">
            <a:solidFill>
              <a:srgbClr val="33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>
              <a:latin typeface="Maiandra GD" pitchFamily="34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463526" y="3289291"/>
            <a:ext cx="342900" cy="295275"/>
          </a:xfrm>
          <a:prstGeom prst="roundRect">
            <a:avLst>
              <a:gd name="adj" fmla="val 53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>
              <a:latin typeface="Maiandra GD" pitchFamily="34" charset="0"/>
            </a:endParaRPr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149201" y="3152770"/>
            <a:ext cx="1136651" cy="420688"/>
            <a:chOff x="-6" y="2131"/>
            <a:chExt cx="716" cy="265"/>
          </a:xfrm>
        </p:grpSpPr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-6" y="2131"/>
              <a:ext cx="716" cy="265"/>
            </a:xfrm>
            <a:prstGeom prst="roundRect">
              <a:avLst>
                <a:gd name="adj" fmla="val 375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120" y="2203"/>
              <a:ext cx="465" cy="182"/>
            </a:xfrm>
            <a:prstGeom prst="roundRect">
              <a:avLst>
                <a:gd name="adj" fmla="val 375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3333CC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 dirty="0" err="1">
                  <a:solidFill>
                    <a:srgbClr val="3333CC"/>
                  </a:solidFill>
                  <a:latin typeface="Maiandra GD" pitchFamily="34" charset="0"/>
                </a:rPr>
                <a:t>tiempo</a:t>
              </a:r>
              <a:endParaRPr lang="en-GB" sz="1400" dirty="0">
                <a:solidFill>
                  <a:srgbClr val="3333CC"/>
                </a:solidFill>
                <a:latin typeface="Maiandra GD" pitchFamily="34" charset="0"/>
              </a:endParaRPr>
            </a:p>
          </p:txBody>
        </p:sp>
      </p:grpSp>
      <p:sp>
        <p:nvSpPr>
          <p:cNvPr id="14" name="Line 14"/>
          <p:cNvSpPr>
            <a:spLocks noChangeShapeType="1"/>
          </p:cNvSpPr>
          <p:nvPr/>
        </p:nvSpPr>
        <p:spPr bwMode="auto">
          <a:xfrm flipH="1">
            <a:off x="3775103" y="1219191"/>
            <a:ext cx="1101725" cy="523875"/>
          </a:xfrm>
          <a:prstGeom prst="line">
            <a:avLst/>
          </a:prstGeom>
          <a:noFill/>
          <a:ln w="3816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>
              <a:latin typeface="Maiandra GD" pitchFamily="34" charset="0"/>
            </a:endParaRP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20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500034" y="142852"/>
            <a:ext cx="8280000" cy="77472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s-MX" sz="4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Modelo para tiempo de</a:t>
            </a:r>
            <a:r>
              <a:rPr kumimoji="0" lang="es-MX" sz="40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 respuesta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2844" y="1142984"/>
            <a:ext cx="4643470" cy="5410200"/>
          </a:xfrm>
          <a:prstGeom prst="rect">
            <a:avLst/>
          </a:prstGeom>
          <a:ln/>
        </p:spPr>
        <p:txBody>
          <a:bodyPr/>
          <a:lstStyle/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s-MX" sz="2000" b="1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Definición de RTT:</a:t>
            </a:r>
            <a:r>
              <a:rPr kumimoji="0" lang="es-MX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tiempo ocupado en enviar un paquete pequeño desde el cliente al servidor y su regreso.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s-MX" sz="2000" b="1" i="0" u="sng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Tiempo de respuesta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s-MX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Un RTT para iniciar la conexión.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s-MX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Un RTT por requerimiento HTTP y primeros bytes de la respuesta.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s-MX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Tiempo de transmisión del archivo.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s-MX" sz="2000" b="1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total = 2RTT + tiempo de transmisión</a:t>
            </a:r>
            <a:endParaRPr kumimoji="0" lang="es-MX" sz="2000" b="1" i="0" u="none" strike="noStrike" kern="120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4500562" y="1301756"/>
            <a:ext cx="4225928" cy="4413260"/>
            <a:chOff x="4584702" y="1260474"/>
            <a:chExt cx="4225928" cy="441326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7593042" y="1260474"/>
              <a:ext cx="504827" cy="1069975"/>
              <a:chOff x="4783" y="794"/>
              <a:chExt cx="318" cy="674"/>
            </a:xfrm>
          </p:grpSpPr>
          <p:sp>
            <p:nvSpPr>
              <p:cNvPr id="43" name="Freeform 4"/>
              <p:cNvSpPr>
                <a:spLocks noChangeArrowheads="1"/>
              </p:cNvSpPr>
              <p:nvPr/>
            </p:nvSpPr>
            <p:spPr bwMode="auto">
              <a:xfrm>
                <a:off x="4783" y="1312"/>
                <a:ext cx="316" cy="156"/>
              </a:xfrm>
              <a:custGeom>
                <a:avLst/>
                <a:gdLst/>
                <a:ahLst/>
                <a:cxnLst>
                  <a:cxn ang="0">
                    <a:pos x="538" y="0"/>
                  </a:cxn>
                  <a:cxn ang="0">
                    <a:pos x="1394" y="0"/>
                  </a:cxn>
                  <a:cxn ang="0">
                    <a:pos x="856" y="689"/>
                  </a:cxn>
                  <a:cxn ang="0">
                    <a:pos x="0" y="689"/>
                  </a:cxn>
                  <a:cxn ang="0">
                    <a:pos x="538" y="0"/>
                  </a:cxn>
                </a:cxnLst>
                <a:rect l="0" t="0" r="r" b="b"/>
                <a:pathLst>
                  <a:path w="1395" h="690">
                    <a:moveTo>
                      <a:pt x="538" y="0"/>
                    </a:moveTo>
                    <a:lnTo>
                      <a:pt x="1394" y="0"/>
                    </a:lnTo>
                    <a:lnTo>
                      <a:pt x="856" y="689"/>
                    </a:lnTo>
                    <a:lnTo>
                      <a:pt x="0" y="689"/>
                    </a:lnTo>
                    <a:lnTo>
                      <a:pt x="538" y="0"/>
                    </a:lnTo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44" name="AutoShape 5"/>
              <p:cNvSpPr>
                <a:spLocks noChangeArrowheads="1"/>
              </p:cNvSpPr>
              <p:nvPr/>
            </p:nvSpPr>
            <p:spPr bwMode="auto">
              <a:xfrm>
                <a:off x="4943" y="798"/>
                <a:ext cx="145" cy="517"/>
              </a:xfrm>
              <a:prstGeom prst="roundRect">
                <a:avLst>
                  <a:gd name="adj" fmla="val 694"/>
                </a:avLst>
              </a:pr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45" name="AutoShape 6"/>
              <p:cNvSpPr>
                <a:spLocks noChangeArrowheads="1"/>
              </p:cNvSpPr>
              <p:nvPr/>
            </p:nvSpPr>
            <p:spPr bwMode="auto">
              <a:xfrm>
                <a:off x="4785" y="945"/>
                <a:ext cx="201" cy="518"/>
              </a:xfrm>
              <a:prstGeom prst="roundRect">
                <a:avLst>
                  <a:gd name="adj" fmla="val 500"/>
                </a:avLst>
              </a:prstGeom>
              <a:solidFill>
                <a:srgbClr val="33CC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46" name="Freeform 7"/>
              <p:cNvSpPr>
                <a:spLocks noChangeArrowheads="1"/>
              </p:cNvSpPr>
              <p:nvPr/>
            </p:nvSpPr>
            <p:spPr bwMode="auto">
              <a:xfrm>
                <a:off x="4783" y="794"/>
                <a:ext cx="316" cy="157"/>
              </a:xfrm>
              <a:custGeom>
                <a:avLst/>
                <a:gdLst/>
                <a:ahLst/>
                <a:cxnLst>
                  <a:cxn ang="0">
                    <a:pos x="538" y="0"/>
                  </a:cxn>
                  <a:cxn ang="0">
                    <a:pos x="1394" y="0"/>
                  </a:cxn>
                  <a:cxn ang="0">
                    <a:pos x="856" y="690"/>
                  </a:cxn>
                  <a:cxn ang="0">
                    <a:pos x="0" y="690"/>
                  </a:cxn>
                  <a:cxn ang="0">
                    <a:pos x="538" y="0"/>
                  </a:cxn>
                </a:cxnLst>
                <a:rect l="0" t="0" r="r" b="b"/>
                <a:pathLst>
                  <a:path w="1395" h="691">
                    <a:moveTo>
                      <a:pt x="538" y="0"/>
                    </a:moveTo>
                    <a:lnTo>
                      <a:pt x="1394" y="0"/>
                    </a:lnTo>
                    <a:lnTo>
                      <a:pt x="856" y="690"/>
                    </a:lnTo>
                    <a:lnTo>
                      <a:pt x="0" y="690"/>
                    </a:lnTo>
                    <a:lnTo>
                      <a:pt x="538" y="0"/>
                    </a:lnTo>
                  </a:path>
                </a:pathLst>
              </a:custGeom>
              <a:solidFill>
                <a:srgbClr val="33CC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47" name="Line 8"/>
              <p:cNvSpPr>
                <a:spLocks noChangeShapeType="1"/>
              </p:cNvSpPr>
              <p:nvPr/>
            </p:nvSpPr>
            <p:spPr bwMode="auto">
              <a:xfrm>
                <a:off x="5099" y="805"/>
                <a:ext cx="1" cy="50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48" name="Line 9"/>
              <p:cNvSpPr>
                <a:spLocks noChangeShapeType="1"/>
              </p:cNvSpPr>
              <p:nvPr/>
            </p:nvSpPr>
            <p:spPr bwMode="auto">
              <a:xfrm flipH="1">
                <a:off x="4983" y="1312"/>
                <a:ext cx="118" cy="15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49" name="AutoShape 10"/>
              <p:cNvSpPr>
                <a:spLocks noChangeArrowheads="1"/>
              </p:cNvSpPr>
              <p:nvPr/>
            </p:nvSpPr>
            <p:spPr bwMode="auto">
              <a:xfrm>
                <a:off x="4811" y="1013"/>
                <a:ext cx="134" cy="299"/>
              </a:xfrm>
              <a:prstGeom prst="roundRect">
                <a:avLst>
                  <a:gd name="adj" fmla="val 745"/>
                </a:avLst>
              </a:prstGeom>
              <a:solidFill>
                <a:srgbClr val="3333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50" name="AutoShape 11"/>
              <p:cNvSpPr>
                <a:spLocks noChangeArrowheads="1"/>
              </p:cNvSpPr>
              <p:nvPr/>
            </p:nvSpPr>
            <p:spPr bwMode="auto">
              <a:xfrm>
                <a:off x="4830" y="1103"/>
                <a:ext cx="102" cy="105"/>
              </a:xfrm>
              <a:prstGeom prst="roundRect">
                <a:avLst>
                  <a:gd name="adj" fmla="val 977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 sz="1600">
                  <a:latin typeface="Maiandra GD" pitchFamily="34" charset="0"/>
                </a:endParaRPr>
              </a:p>
            </p:txBody>
          </p:sp>
        </p:grpSp>
        <p:sp>
          <p:nvSpPr>
            <p:cNvPr id="6" name="Line 12"/>
            <p:cNvSpPr>
              <a:spLocks noChangeShapeType="1"/>
            </p:cNvSpPr>
            <p:nvPr/>
          </p:nvSpPr>
          <p:spPr bwMode="auto">
            <a:xfrm>
              <a:off x="6105525" y="2490788"/>
              <a:ext cx="1588" cy="2832100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 sz="1600">
                <a:latin typeface="Maiandra GD" pitchFamily="34" charset="0"/>
              </a:endParaRPr>
            </a:p>
          </p:txBody>
        </p:sp>
        <p:sp>
          <p:nvSpPr>
            <p:cNvPr id="7" name="Line 13"/>
            <p:cNvSpPr>
              <a:spLocks noChangeShapeType="1"/>
            </p:cNvSpPr>
            <p:nvPr/>
          </p:nvSpPr>
          <p:spPr bwMode="auto">
            <a:xfrm>
              <a:off x="7796213" y="2484438"/>
              <a:ext cx="1587" cy="2881312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 sz="1600">
                <a:latin typeface="Maiandra GD" pitchFamily="34" charset="0"/>
              </a:endParaRPr>
            </a:p>
          </p:txBody>
        </p:sp>
        <p:sp>
          <p:nvSpPr>
            <p:cNvPr id="8" name="Line 14"/>
            <p:cNvSpPr>
              <a:spLocks noChangeShapeType="1"/>
            </p:cNvSpPr>
            <p:nvPr/>
          </p:nvSpPr>
          <p:spPr bwMode="auto">
            <a:xfrm>
              <a:off x="6119813" y="2722563"/>
              <a:ext cx="1684337" cy="3905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 sz="1600">
                <a:latin typeface="Maiandra GD" pitchFamily="34" charset="0"/>
              </a:endParaRPr>
            </a:p>
          </p:txBody>
        </p:sp>
        <p:sp>
          <p:nvSpPr>
            <p:cNvPr id="9" name="Line 15"/>
            <p:cNvSpPr>
              <a:spLocks noChangeShapeType="1"/>
            </p:cNvSpPr>
            <p:nvPr/>
          </p:nvSpPr>
          <p:spPr bwMode="auto">
            <a:xfrm flipH="1">
              <a:off x="6102350" y="3160713"/>
              <a:ext cx="1679575" cy="4032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 sz="1600">
                <a:latin typeface="Maiandra GD" pitchFamily="34" charset="0"/>
              </a:endParaRPr>
            </a:p>
          </p:txBody>
        </p:sp>
        <p:sp>
          <p:nvSpPr>
            <p:cNvPr id="10" name="Line 16"/>
            <p:cNvSpPr>
              <a:spLocks noChangeShapeType="1"/>
            </p:cNvSpPr>
            <p:nvPr/>
          </p:nvSpPr>
          <p:spPr bwMode="auto">
            <a:xfrm>
              <a:off x="6113463" y="3668713"/>
              <a:ext cx="1684337" cy="3905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 sz="1600">
                <a:latin typeface="Maiandra GD" pitchFamily="34" charset="0"/>
              </a:endParaRPr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 flipH="1">
              <a:off x="6126163" y="4151313"/>
              <a:ext cx="1679575" cy="379412"/>
            </a:xfrm>
            <a:prstGeom prst="line">
              <a:avLst/>
            </a:prstGeom>
            <a:noFill/>
            <a:ln w="12708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600">
                <a:latin typeface="Maiandra GD" pitchFamily="34" charset="0"/>
              </a:endParaRPr>
            </a:p>
          </p:txBody>
        </p:sp>
        <p:sp>
          <p:nvSpPr>
            <p:cNvPr id="12" name="Freeform 18"/>
            <p:cNvSpPr>
              <a:spLocks noChangeArrowheads="1"/>
            </p:cNvSpPr>
            <p:nvPr/>
          </p:nvSpPr>
          <p:spPr bwMode="auto">
            <a:xfrm>
              <a:off x="7875588" y="4067175"/>
              <a:ext cx="74612" cy="182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3" y="42"/>
                </a:cxn>
                <a:cxn ang="0">
                  <a:pos x="103" y="211"/>
                </a:cxn>
                <a:cxn ang="0">
                  <a:pos x="207" y="253"/>
                </a:cxn>
                <a:cxn ang="0">
                  <a:pos x="103" y="296"/>
                </a:cxn>
                <a:cxn ang="0">
                  <a:pos x="103" y="465"/>
                </a:cxn>
                <a:cxn ang="0">
                  <a:pos x="0" y="507"/>
                </a:cxn>
              </a:cxnLst>
              <a:rect l="0" t="0" r="r" b="b"/>
              <a:pathLst>
                <a:path w="208" h="508">
                  <a:moveTo>
                    <a:pt x="0" y="0"/>
                  </a:moveTo>
                  <a:cubicBezTo>
                    <a:pt x="51" y="0"/>
                    <a:pt x="103" y="21"/>
                    <a:pt x="103" y="42"/>
                  </a:cubicBezTo>
                  <a:lnTo>
                    <a:pt x="103" y="211"/>
                  </a:lnTo>
                  <a:cubicBezTo>
                    <a:pt x="103" y="232"/>
                    <a:pt x="155" y="253"/>
                    <a:pt x="207" y="253"/>
                  </a:cubicBezTo>
                  <a:cubicBezTo>
                    <a:pt x="155" y="253"/>
                    <a:pt x="103" y="275"/>
                    <a:pt x="103" y="296"/>
                  </a:cubicBezTo>
                  <a:lnTo>
                    <a:pt x="103" y="465"/>
                  </a:lnTo>
                  <a:cubicBezTo>
                    <a:pt x="103" y="486"/>
                    <a:pt x="51" y="507"/>
                    <a:pt x="0" y="507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600">
                <a:latin typeface="Maiandra GD" pitchFamily="34" charset="0"/>
              </a:endParaRPr>
            </a:p>
          </p:txBody>
        </p:sp>
        <p:grpSp>
          <p:nvGrpSpPr>
            <p:cNvPr id="13" name="Group 19"/>
            <p:cNvGrpSpPr>
              <a:grpSpLocks/>
            </p:cNvGrpSpPr>
            <p:nvPr/>
          </p:nvGrpSpPr>
          <p:grpSpPr bwMode="auto">
            <a:xfrm>
              <a:off x="7905754" y="3760786"/>
              <a:ext cx="904876" cy="825499"/>
              <a:chOff x="4980" y="2369"/>
              <a:chExt cx="570" cy="520"/>
            </a:xfrm>
          </p:grpSpPr>
          <p:sp>
            <p:nvSpPr>
              <p:cNvPr id="41" name="AutoShape 20"/>
              <p:cNvSpPr>
                <a:spLocks noChangeArrowheads="1"/>
              </p:cNvSpPr>
              <p:nvPr/>
            </p:nvSpPr>
            <p:spPr bwMode="auto">
              <a:xfrm>
                <a:off x="4980" y="2369"/>
                <a:ext cx="570" cy="520"/>
              </a:xfrm>
              <a:prstGeom prst="roundRect">
                <a:avLst>
                  <a:gd name="adj" fmla="val 190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42" name="AutoShape 21"/>
              <p:cNvSpPr>
                <a:spLocks noChangeArrowheads="1"/>
              </p:cNvSpPr>
              <p:nvPr/>
            </p:nvSpPr>
            <p:spPr bwMode="auto">
              <a:xfrm>
                <a:off x="4980" y="2369"/>
                <a:ext cx="546" cy="467"/>
              </a:xfrm>
              <a:prstGeom prst="roundRect">
                <a:avLst>
                  <a:gd name="adj" fmla="val 190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>
                    <a:srgbClr val="FF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400" dirty="0">
                    <a:solidFill>
                      <a:srgbClr val="FF0000"/>
                    </a:solidFill>
                    <a:latin typeface="Maiandra GD" pitchFamily="34" charset="0"/>
                  </a:rPr>
                  <a:t>time to </a:t>
                </a:r>
              </a:p>
              <a:p>
                <a:pPr algn="ctr">
                  <a:buClr>
                    <a:srgbClr val="FF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400" dirty="0">
                    <a:solidFill>
                      <a:srgbClr val="FF0000"/>
                    </a:solidFill>
                    <a:latin typeface="Maiandra GD" pitchFamily="34" charset="0"/>
                  </a:rPr>
                  <a:t>transmit </a:t>
                </a:r>
              </a:p>
              <a:p>
                <a:pPr algn="ctr">
                  <a:buClr>
                    <a:srgbClr val="FF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400" dirty="0">
                    <a:solidFill>
                      <a:srgbClr val="FF0000"/>
                    </a:solidFill>
                    <a:latin typeface="Maiandra GD" pitchFamily="34" charset="0"/>
                  </a:rPr>
                  <a:t>file</a:t>
                </a:r>
              </a:p>
            </p:txBody>
          </p:sp>
        </p:grpSp>
        <p:sp>
          <p:nvSpPr>
            <p:cNvPr id="14" name="Line 22"/>
            <p:cNvSpPr>
              <a:spLocks noChangeShapeType="1"/>
            </p:cNvSpPr>
            <p:nvPr/>
          </p:nvSpPr>
          <p:spPr bwMode="auto">
            <a:xfrm>
              <a:off x="5715000" y="2697163"/>
              <a:ext cx="390525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600">
                <a:latin typeface="Maiandra GD" pitchFamily="34" charset="0"/>
              </a:endParaRPr>
            </a:p>
          </p:txBody>
        </p:sp>
        <p:grpSp>
          <p:nvGrpSpPr>
            <p:cNvPr id="15" name="Group 23"/>
            <p:cNvGrpSpPr>
              <a:grpSpLocks/>
            </p:cNvGrpSpPr>
            <p:nvPr/>
          </p:nvGrpSpPr>
          <p:grpSpPr bwMode="auto">
            <a:xfrm>
              <a:off x="4584702" y="2406652"/>
              <a:ext cx="1171576" cy="581026"/>
              <a:chOff x="2888" y="1516"/>
              <a:chExt cx="738" cy="366"/>
            </a:xfrm>
          </p:grpSpPr>
          <p:sp>
            <p:nvSpPr>
              <p:cNvPr id="39" name="AutoShape 24"/>
              <p:cNvSpPr>
                <a:spLocks noChangeArrowheads="1"/>
              </p:cNvSpPr>
              <p:nvPr/>
            </p:nvSpPr>
            <p:spPr bwMode="auto">
              <a:xfrm>
                <a:off x="2888" y="1516"/>
                <a:ext cx="738" cy="366"/>
              </a:xfrm>
              <a:prstGeom prst="roundRect">
                <a:avLst>
                  <a:gd name="adj" fmla="val 27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40" name="AutoShape 25"/>
              <p:cNvSpPr>
                <a:spLocks noChangeArrowheads="1"/>
              </p:cNvSpPr>
              <p:nvPr/>
            </p:nvSpPr>
            <p:spPr bwMode="auto">
              <a:xfrm>
                <a:off x="2888" y="1516"/>
                <a:ext cx="684" cy="331"/>
              </a:xfrm>
              <a:prstGeom prst="roundRect">
                <a:avLst>
                  <a:gd name="adj" fmla="val 27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>
                    <a:srgbClr val="FF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400" dirty="0">
                    <a:solidFill>
                      <a:srgbClr val="FF0000"/>
                    </a:solidFill>
                    <a:latin typeface="Maiandra GD" pitchFamily="34" charset="0"/>
                  </a:rPr>
                  <a:t>initiate TCP</a:t>
                </a:r>
              </a:p>
              <a:p>
                <a:pPr algn="ctr">
                  <a:buClr>
                    <a:srgbClr val="FF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400" dirty="0">
                    <a:solidFill>
                      <a:srgbClr val="FF0000"/>
                    </a:solidFill>
                    <a:latin typeface="Maiandra GD" pitchFamily="34" charset="0"/>
                  </a:rPr>
                  <a:t>connection</a:t>
                </a:r>
              </a:p>
            </p:txBody>
          </p:sp>
        </p:grpSp>
        <p:sp>
          <p:nvSpPr>
            <p:cNvPr id="16" name="Freeform 26"/>
            <p:cNvSpPr>
              <a:spLocks noChangeArrowheads="1"/>
            </p:cNvSpPr>
            <p:nvPr/>
          </p:nvSpPr>
          <p:spPr bwMode="auto">
            <a:xfrm>
              <a:off x="5849938" y="2747963"/>
              <a:ext cx="128587" cy="803275"/>
            </a:xfrm>
            <a:custGeom>
              <a:avLst/>
              <a:gdLst/>
              <a:ahLst/>
              <a:cxnLst>
                <a:cxn ang="0">
                  <a:pos x="357" y="0"/>
                </a:cxn>
                <a:cxn ang="0">
                  <a:pos x="178" y="186"/>
                </a:cxn>
                <a:cxn ang="0">
                  <a:pos x="178" y="930"/>
                </a:cxn>
                <a:cxn ang="0">
                  <a:pos x="0" y="1116"/>
                </a:cxn>
                <a:cxn ang="0">
                  <a:pos x="178" y="1302"/>
                </a:cxn>
                <a:cxn ang="0">
                  <a:pos x="178" y="2046"/>
                </a:cxn>
                <a:cxn ang="0">
                  <a:pos x="357" y="2232"/>
                </a:cxn>
              </a:cxnLst>
              <a:rect l="0" t="0" r="r" b="b"/>
              <a:pathLst>
                <a:path w="358" h="2233">
                  <a:moveTo>
                    <a:pt x="357" y="0"/>
                  </a:moveTo>
                  <a:cubicBezTo>
                    <a:pt x="267" y="0"/>
                    <a:pt x="178" y="93"/>
                    <a:pt x="178" y="186"/>
                  </a:cubicBezTo>
                  <a:lnTo>
                    <a:pt x="178" y="930"/>
                  </a:lnTo>
                  <a:cubicBezTo>
                    <a:pt x="178" y="1023"/>
                    <a:pt x="88" y="1116"/>
                    <a:pt x="0" y="1116"/>
                  </a:cubicBezTo>
                  <a:cubicBezTo>
                    <a:pt x="88" y="1116"/>
                    <a:pt x="178" y="1209"/>
                    <a:pt x="178" y="1302"/>
                  </a:cubicBezTo>
                  <a:lnTo>
                    <a:pt x="178" y="2046"/>
                  </a:lnTo>
                  <a:cubicBezTo>
                    <a:pt x="178" y="2139"/>
                    <a:pt x="267" y="2232"/>
                    <a:pt x="357" y="2232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600">
                <a:latin typeface="Maiandra GD" pitchFamily="34" charset="0"/>
              </a:endParaRPr>
            </a:p>
          </p:txBody>
        </p:sp>
        <p:grpSp>
          <p:nvGrpSpPr>
            <p:cNvPr id="17" name="Group 27"/>
            <p:cNvGrpSpPr>
              <a:grpSpLocks/>
            </p:cNvGrpSpPr>
            <p:nvPr/>
          </p:nvGrpSpPr>
          <p:grpSpPr bwMode="auto">
            <a:xfrm>
              <a:off x="5367343" y="2955929"/>
              <a:ext cx="563563" cy="336551"/>
              <a:chOff x="3381" y="1862"/>
              <a:chExt cx="355" cy="212"/>
            </a:xfrm>
          </p:grpSpPr>
          <p:sp>
            <p:nvSpPr>
              <p:cNvPr id="37" name="AutoShape 28"/>
              <p:cNvSpPr>
                <a:spLocks noChangeArrowheads="1"/>
              </p:cNvSpPr>
              <p:nvPr/>
            </p:nvSpPr>
            <p:spPr bwMode="auto">
              <a:xfrm>
                <a:off x="3381" y="1862"/>
                <a:ext cx="355" cy="212"/>
              </a:xfrm>
              <a:prstGeom prst="roundRect">
                <a:avLst>
                  <a:gd name="adj" fmla="val 468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38" name="AutoShape 29"/>
              <p:cNvSpPr>
                <a:spLocks noChangeArrowheads="1"/>
              </p:cNvSpPr>
              <p:nvPr/>
            </p:nvSpPr>
            <p:spPr bwMode="auto">
              <a:xfrm>
                <a:off x="3381" y="1862"/>
                <a:ext cx="318" cy="195"/>
              </a:xfrm>
              <a:prstGeom prst="roundRect">
                <a:avLst>
                  <a:gd name="adj" fmla="val 468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400">
                    <a:solidFill>
                      <a:schemeClr val="tx1"/>
                    </a:solidFill>
                    <a:latin typeface="Maiandra GD" pitchFamily="34" charset="0"/>
                  </a:rPr>
                  <a:t>RTT</a:t>
                </a:r>
              </a:p>
            </p:txBody>
          </p:sp>
        </p:grpSp>
        <p:sp>
          <p:nvSpPr>
            <p:cNvPr id="18" name="Line 30"/>
            <p:cNvSpPr>
              <a:spLocks noChangeShapeType="1"/>
            </p:cNvSpPr>
            <p:nvPr/>
          </p:nvSpPr>
          <p:spPr bwMode="auto">
            <a:xfrm>
              <a:off x="5764213" y="3602038"/>
              <a:ext cx="354012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600">
                <a:latin typeface="Maiandra GD" pitchFamily="34" charset="0"/>
              </a:endParaRPr>
            </a:p>
          </p:txBody>
        </p:sp>
        <p:grpSp>
          <p:nvGrpSpPr>
            <p:cNvPr id="19" name="Group 31"/>
            <p:cNvGrpSpPr>
              <a:grpSpLocks/>
            </p:cNvGrpSpPr>
            <p:nvPr/>
          </p:nvGrpSpPr>
          <p:grpSpPr bwMode="auto">
            <a:xfrm>
              <a:off x="5013328" y="3298828"/>
              <a:ext cx="769938" cy="581026"/>
              <a:chOff x="3158" y="2078"/>
              <a:chExt cx="485" cy="366"/>
            </a:xfrm>
          </p:grpSpPr>
          <p:sp>
            <p:nvSpPr>
              <p:cNvPr id="35" name="AutoShape 32"/>
              <p:cNvSpPr>
                <a:spLocks noChangeArrowheads="1"/>
              </p:cNvSpPr>
              <p:nvPr/>
            </p:nvSpPr>
            <p:spPr bwMode="auto">
              <a:xfrm>
                <a:off x="3158" y="2078"/>
                <a:ext cx="485" cy="366"/>
              </a:xfrm>
              <a:prstGeom prst="roundRect">
                <a:avLst>
                  <a:gd name="adj" fmla="val 27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36" name="AutoShape 33"/>
              <p:cNvSpPr>
                <a:spLocks noChangeArrowheads="1"/>
              </p:cNvSpPr>
              <p:nvPr/>
            </p:nvSpPr>
            <p:spPr bwMode="auto">
              <a:xfrm>
                <a:off x="3158" y="2078"/>
                <a:ext cx="467" cy="331"/>
              </a:xfrm>
              <a:prstGeom prst="roundRect">
                <a:avLst>
                  <a:gd name="adj" fmla="val 27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>
                    <a:srgbClr val="FF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400" dirty="0">
                    <a:solidFill>
                      <a:srgbClr val="FF0000"/>
                    </a:solidFill>
                    <a:latin typeface="Maiandra GD" pitchFamily="34" charset="0"/>
                  </a:rPr>
                  <a:t>request</a:t>
                </a:r>
              </a:p>
              <a:p>
                <a:pPr algn="ctr">
                  <a:buClr>
                    <a:srgbClr val="FF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400" dirty="0">
                    <a:solidFill>
                      <a:srgbClr val="FF0000"/>
                    </a:solidFill>
                    <a:latin typeface="Maiandra GD" pitchFamily="34" charset="0"/>
                  </a:rPr>
                  <a:t>file</a:t>
                </a:r>
              </a:p>
            </p:txBody>
          </p:sp>
        </p:grpSp>
        <p:sp>
          <p:nvSpPr>
            <p:cNvPr id="20" name="Freeform 34"/>
            <p:cNvSpPr>
              <a:spLocks noChangeArrowheads="1"/>
            </p:cNvSpPr>
            <p:nvPr/>
          </p:nvSpPr>
          <p:spPr bwMode="auto">
            <a:xfrm>
              <a:off x="5856288" y="3657600"/>
              <a:ext cx="128587" cy="803275"/>
            </a:xfrm>
            <a:custGeom>
              <a:avLst/>
              <a:gdLst/>
              <a:ahLst/>
              <a:cxnLst>
                <a:cxn ang="0">
                  <a:pos x="358" y="0"/>
                </a:cxn>
                <a:cxn ang="0">
                  <a:pos x="179" y="185"/>
                </a:cxn>
                <a:cxn ang="0">
                  <a:pos x="179" y="929"/>
                </a:cxn>
                <a:cxn ang="0">
                  <a:pos x="0" y="1115"/>
                </a:cxn>
                <a:cxn ang="0">
                  <a:pos x="179" y="1301"/>
                </a:cxn>
                <a:cxn ang="0">
                  <a:pos x="179" y="2045"/>
                </a:cxn>
                <a:cxn ang="0">
                  <a:pos x="358" y="2231"/>
                </a:cxn>
              </a:cxnLst>
              <a:rect l="0" t="0" r="r" b="b"/>
              <a:pathLst>
                <a:path w="359" h="2232">
                  <a:moveTo>
                    <a:pt x="358" y="0"/>
                  </a:moveTo>
                  <a:cubicBezTo>
                    <a:pt x="269" y="0"/>
                    <a:pt x="179" y="92"/>
                    <a:pt x="179" y="185"/>
                  </a:cubicBezTo>
                  <a:lnTo>
                    <a:pt x="179" y="929"/>
                  </a:lnTo>
                  <a:cubicBezTo>
                    <a:pt x="179" y="1022"/>
                    <a:pt x="89" y="1115"/>
                    <a:pt x="0" y="1115"/>
                  </a:cubicBezTo>
                  <a:cubicBezTo>
                    <a:pt x="89" y="1115"/>
                    <a:pt x="179" y="1208"/>
                    <a:pt x="179" y="1301"/>
                  </a:cubicBezTo>
                  <a:lnTo>
                    <a:pt x="179" y="2045"/>
                  </a:lnTo>
                  <a:cubicBezTo>
                    <a:pt x="179" y="2138"/>
                    <a:pt x="269" y="2231"/>
                    <a:pt x="358" y="2231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600">
                <a:latin typeface="Maiandra GD" pitchFamily="34" charset="0"/>
              </a:endParaRPr>
            </a:p>
          </p:txBody>
        </p:sp>
        <p:grpSp>
          <p:nvGrpSpPr>
            <p:cNvPr id="21" name="Group 35"/>
            <p:cNvGrpSpPr>
              <a:grpSpLocks/>
            </p:cNvGrpSpPr>
            <p:nvPr/>
          </p:nvGrpSpPr>
          <p:grpSpPr bwMode="auto">
            <a:xfrm>
              <a:off x="5386393" y="3878257"/>
              <a:ext cx="563563" cy="336549"/>
              <a:chOff x="3393" y="2443"/>
              <a:chExt cx="355" cy="212"/>
            </a:xfrm>
          </p:grpSpPr>
          <p:sp>
            <p:nvSpPr>
              <p:cNvPr id="33" name="AutoShape 36"/>
              <p:cNvSpPr>
                <a:spLocks noChangeArrowheads="1"/>
              </p:cNvSpPr>
              <p:nvPr/>
            </p:nvSpPr>
            <p:spPr bwMode="auto">
              <a:xfrm>
                <a:off x="3393" y="2443"/>
                <a:ext cx="355" cy="212"/>
              </a:xfrm>
              <a:prstGeom prst="roundRect">
                <a:avLst>
                  <a:gd name="adj" fmla="val 468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34" name="AutoShape 37"/>
              <p:cNvSpPr>
                <a:spLocks noChangeArrowheads="1"/>
              </p:cNvSpPr>
              <p:nvPr/>
            </p:nvSpPr>
            <p:spPr bwMode="auto">
              <a:xfrm>
                <a:off x="3393" y="2443"/>
                <a:ext cx="318" cy="195"/>
              </a:xfrm>
              <a:prstGeom prst="roundRect">
                <a:avLst>
                  <a:gd name="adj" fmla="val 468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400">
                    <a:solidFill>
                      <a:schemeClr val="tx1"/>
                    </a:solidFill>
                    <a:latin typeface="Maiandra GD" pitchFamily="34" charset="0"/>
                  </a:rPr>
                  <a:t>RTT</a:t>
                </a:r>
              </a:p>
            </p:txBody>
          </p:sp>
        </p:grpSp>
        <p:sp>
          <p:nvSpPr>
            <p:cNvPr id="22" name="Line 38"/>
            <p:cNvSpPr>
              <a:spLocks noChangeShapeType="1"/>
            </p:cNvSpPr>
            <p:nvPr/>
          </p:nvSpPr>
          <p:spPr bwMode="auto">
            <a:xfrm flipH="1">
              <a:off x="5772150" y="4591050"/>
              <a:ext cx="34925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600">
                <a:latin typeface="Maiandra GD" pitchFamily="34" charset="0"/>
              </a:endParaRPr>
            </a:p>
          </p:txBody>
        </p:sp>
        <p:grpSp>
          <p:nvGrpSpPr>
            <p:cNvPr id="23" name="Group 39"/>
            <p:cNvGrpSpPr>
              <a:grpSpLocks/>
            </p:cNvGrpSpPr>
            <p:nvPr/>
          </p:nvGrpSpPr>
          <p:grpSpPr bwMode="auto">
            <a:xfrm>
              <a:off x="5232403" y="4435479"/>
              <a:ext cx="871538" cy="581026"/>
              <a:chOff x="3296" y="2794"/>
              <a:chExt cx="549" cy="366"/>
            </a:xfrm>
          </p:grpSpPr>
          <p:sp>
            <p:nvSpPr>
              <p:cNvPr id="31" name="AutoShape 40"/>
              <p:cNvSpPr>
                <a:spLocks noChangeArrowheads="1"/>
              </p:cNvSpPr>
              <p:nvPr/>
            </p:nvSpPr>
            <p:spPr bwMode="auto">
              <a:xfrm>
                <a:off x="3296" y="2794"/>
                <a:ext cx="549" cy="366"/>
              </a:xfrm>
              <a:prstGeom prst="roundRect">
                <a:avLst>
                  <a:gd name="adj" fmla="val 27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32" name="AutoShape 41"/>
              <p:cNvSpPr>
                <a:spLocks noChangeArrowheads="1"/>
              </p:cNvSpPr>
              <p:nvPr/>
            </p:nvSpPr>
            <p:spPr bwMode="auto">
              <a:xfrm>
                <a:off x="3296" y="2794"/>
                <a:ext cx="523" cy="331"/>
              </a:xfrm>
              <a:prstGeom prst="roundRect">
                <a:avLst>
                  <a:gd name="adj" fmla="val 27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buClr>
                    <a:srgbClr val="FF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400" dirty="0">
                    <a:solidFill>
                      <a:srgbClr val="FF0000"/>
                    </a:solidFill>
                    <a:latin typeface="Maiandra GD" pitchFamily="34" charset="0"/>
                  </a:rPr>
                  <a:t>file</a:t>
                </a:r>
              </a:p>
              <a:p>
                <a:pPr algn="ctr">
                  <a:buClr>
                    <a:srgbClr val="FF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400" dirty="0">
                    <a:solidFill>
                      <a:srgbClr val="FF0000"/>
                    </a:solidFill>
                    <a:latin typeface="Maiandra GD" pitchFamily="34" charset="0"/>
                  </a:rPr>
                  <a:t>received</a:t>
                </a:r>
              </a:p>
            </p:txBody>
          </p:sp>
        </p:grpSp>
        <p:grpSp>
          <p:nvGrpSpPr>
            <p:cNvPr id="24" name="Group 42"/>
            <p:cNvGrpSpPr>
              <a:grpSpLocks/>
            </p:cNvGrpSpPr>
            <p:nvPr/>
          </p:nvGrpSpPr>
          <p:grpSpPr bwMode="auto">
            <a:xfrm>
              <a:off x="5880105" y="5337183"/>
              <a:ext cx="544513" cy="336551"/>
              <a:chOff x="3704" y="3362"/>
              <a:chExt cx="343" cy="212"/>
            </a:xfrm>
          </p:grpSpPr>
          <p:sp>
            <p:nvSpPr>
              <p:cNvPr id="29" name="AutoShape 43"/>
              <p:cNvSpPr>
                <a:spLocks noChangeArrowheads="1"/>
              </p:cNvSpPr>
              <p:nvPr/>
            </p:nvSpPr>
            <p:spPr bwMode="auto">
              <a:xfrm>
                <a:off x="3704" y="3362"/>
                <a:ext cx="343" cy="212"/>
              </a:xfrm>
              <a:prstGeom prst="roundRect">
                <a:avLst>
                  <a:gd name="adj" fmla="val 468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30" name="AutoShape 44"/>
              <p:cNvSpPr>
                <a:spLocks noChangeArrowheads="1"/>
              </p:cNvSpPr>
              <p:nvPr/>
            </p:nvSpPr>
            <p:spPr bwMode="auto">
              <a:xfrm>
                <a:off x="3704" y="3362"/>
                <a:ext cx="332" cy="195"/>
              </a:xfrm>
              <a:prstGeom prst="roundRect">
                <a:avLst>
                  <a:gd name="adj" fmla="val 468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400">
                    <a:solidFill>
                      <a:schemeClr val="tx1"/>
                    </a:solidFill>
                    <a:latin typeface="Maiandra GD" pitchFamily="34" charset="0"/>
                  </a:rPr>
                  <a:t>time</a:t>
                </a:r>
              </a:p>
            </p:txBody>
          </p:sp>
        </p:grpSp>
        <p:grpSp>
          <p:nvGrpSpPr>
            <p:cNvPr id="25" name="Group 45"/>
            <p:cNvGrpSpPr>
              <a:grpSpLocks/>
            </p:cNvGrpSpPr>
            <p:nvPr/>
          </p:nvGrpSpPr>
          <p:grpSpPr bwMode="auto">
            <a:xfrm>
              <a:off x="7558095" y="5319705"/>
              <a:ext cx="544513" cy="336549"/>
              <a:chOff x="4761" y="3351"/>
              <a:chExt cx="343" cy="212"/>
            </a:xfrm>
          </p:grpSpPr>
          <p:sp>
            <p:nvSpPr>
              <p:cNvPr id="27" name="AutoShape 46"/>
              <p:cNvSpPr>
                <a:spLocks noChangeArrowheads="1"/>
              </p:cNvSpPr>
              <p:nvPr/>
            </p:nvSpPr>
            <p:spPr bwMode="auto">
              <a:xfrm>
                <a:off x="4761" y="3351"/>
                <a:ext cx="343" cy="212"/>
              </a:xfrm>
              <a:prstGeom prst="roundRect">
                <a:avLst>
                  <a:gd name="adj" fmla="val 468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28" name="AutoShape 47"/>
              <p:cNvSpPr>
                <a:spLocks noChangeArrowheads="1"/>
              </p:cNvSpPr>
              <p:nvPr/>
            </p:nvSpPr>
            <p:spPr bwMode="auto">
              <a:xfrm>
                <a:off x="4761" y="3351"/>
                <a:ext cx="332" cy="195"/>
              </a:xfrm>
              <a:prstGeom prst="roundRect">
                <a:avLst>
                  <a:gd name="adj" fmla="val 468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400" dirty="0">
                    <a:solidFill>
                      <a:schemeClr val="tx1"/>
                    </a:solidFill>
                    <a:latin typeface="Maiandra GD" pitchFamily="34" charset="0"/>
                  </a:rPr>
                  <a:t>time</a:t>
                </a:r>
              </a:p>
            </p:txBody>
          </p:sp>
        </p:grpSp>
        <p:pic>
          <p:nvPicPr>
            <p:cNvPr id="26" name="Picture 4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80063" y="1484313"/>
              <a:ext cx="863600" cy="777875"/>
            </a:xfrm>
            <a:prstGeom prst="rect">
              <a:avLst/>
            </a:prstGeom>
            <a:noFill/>
          </p:spPr>
        </p:pic>
      </p:grpSp>
      <p:sp>
        <p:nvSpPr>
          <p:cNvPr id="51" name="5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21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500034" y="225388"/>
            <a:ext cx="8280000" cy="77472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s-MX" sz="4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Problemas de HTTP no-persistente 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571472" y="1447800"/>
            <a:ext cx="7772400" cy="4572000"/>
          </a:xfrm>
        </p:spPr>
        <p:txBody>
          <a:bodyPr/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s-MX" dirty="0" smtClean="0">
                <a:latin typeface="Maiandra GD" pitchFamily="34" charset="0"/>
              </a:rPr>
              <a:t>Requiere 2 </a:t>
            </a:r>
            <a:r>
              <a:rPr lang="es-MX" dirty="0" err="1" smtClean="0">
                <a:latin typeface="Maiandra GD" pitchFamily="34" charset="0"/>
              </a:rPr>
              <a:t>RTTs</a:t>
            </a:r>
            <a:r>
              <a:rPr lang="es-MX" dirty="0" smtClean="0">
                <a:latin typeface="Maiandra GD" pitchFamily="34" charset="0"/>
              </a:rPr>
              <a:t> por objeto.</a:t>
            </a:r>
          </a:p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s-MX" dirty="0" smtClean="0">
                <a:latin typeface="Maiandra GD" pitchFamily="34" charset="0"/>
              </a:rPr>
              <a:t>OS debe trabajar y dedicar recursos para cada conexión TCP.</a:t>
            </a:r>
          </a:p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s-MX" dirty="0" smtClean="0">
                <a:latin typeface="Maiandra GD" pitchFamily="34" charset="0"/>
              </a:rPr>
              <a:t>El navegador abre conexiones paralelas generalmente para traer objetos referenciados.</a:t>
            </a:r>
          </a:p>
          <a:p>
            <a:pPr>
              <a:lnSpc>
                <a:spcPct val="150000"/>
              </a:lnSpc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22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500034" y="142852"/>
            <a:ext cx="8280000" cy="77472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s-MX" sz="4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HTTP persistente 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4283" y="1071546"/>
            <a:ext cx="4154518" cy="5500725"/>
          </a:xfrm>
          <a:prstGeom prst="rect">
            <a:avLst/>
          </a:prstGeom>
          <a:ln/>
        </p:spPr>
        <p:txBody>
          <a:bodyPr/>
          <a:lstStyle/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s-MX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El servidor deja las conexiones abiertas después de enviar la respuesta.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s-MX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Mensajes HTTP subsecuentes entre los mismos cliente/servidor son enviados por la conexión abierta.</a:t>
            </a:r>
            <a:endParaRPr kumimoji="0" lang="es-MX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976842" y="1214422"/>
            <a:ext cx="3952876" cy="4648200"/>
          </a:xfrm>
          <a:prstGeom prst="rect">
            <a:avLst/>
          </a:prstGeom>
          <a:ln/>
        </p:spPr>
        <p:txBody>
          <a:bodyPr/>
          <a:lstStyle/>
          <a:p>
            <a:pPr marL="274320" marR="0" lvl="0" indent="-274320" algn="just" defTabSz="914400" rtl="0" eaLnBrk="1" fontAlgn="auto" latinLnBrk="0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s-MX" b="1" i="0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Persistencia sin “</a:t>
            </a:r>
            <a:r>
              <a:rPr kumimoji="0" lang="es-MX" b="1" i="0" strike="noStrike" kern="1200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pipelining</a:t>
            </a:r>
            <a:r>
              <a:rPr kumimoji="0" lang="es-MX" b="1" i="0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”</a:t>
            </a:r>
          </a:p>
          <a:p>
            <a:pPr marL="274320" marR="0" lvl="0" indent="-274320" algn="just" defTabSz="914400" rtl="0" eaLnBrk="1" fontAlgn="auto" latinLnBrk="0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s-MX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Cliente envía nuevo requerimiento sólo cuando el previo ha sido recibido.</a:t>
            </a:r>
          </a:p>
          <a:p>
            <a:pPr marL="274320" marR="0" lvl="0" indent="-274320" algn="just" defTabSz="914400" rtl="0" eaLnBrk="1" fontAlgn="auto" latinLnBrk="0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s-MX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Un RTT por cada objeto referenciado.</a:t>
            </a:r>
          </a:p>
          <a:p>
            <a:pPr marL="274320" marR="0" lvl="0" indent="-274320" algn="just" defTabSz="914400" rtl="0" eaLnBrk="1" fontAlgn="auto" latinLnBrk="0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s-MX" b="1" i="0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Persistencia con “</a:t>
            </a:r>
            <a:r>
              <a:rPr kumimoji="0" lang="es-MX" b="1" i="0" strike="noStrike" kern="1200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pipelining</a:t>
            </a:r>
            <a:r>
              <a:rPr kumimoji="0" lang="es-MX" b="1" i="0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”</a:t>
            </a:r>
          </a:p>
          <a:p>
            <a:pPr marL="274320" marR="0" lvl="0" indent="-274320" algn="just" defTabSz="914400" rtl="0" eaLnBrk="1" fontAlgn="auto" latinLnBrk="0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s-MX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determinado en HTTP/1.1</a:t>
            </a:r>
          </a:p>
          <a:p>
            <a:pPr marL="274320" marR="0" lvl="0" indent="-274320" algn="just" defTabSz="914400" rtl="0" eaLnBrk="1" fontAlgn="auto" latinLnBrk="0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s-MX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cliente envía requerimientos tan pronto éste encuentra un objeto referenciado.</a:t>
            </a:r>
          </a:p>
          <a:p>
            <a:pPr marL="274320" marR="0" lvl="0" indent="-274320" algn="just" defTabSz="914400" rtl="0" eaLnBrk="1" fontAlgn="auto" latinLnBrk="0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s-MX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Tan pequeño como un RTT por todas las referencias.</a:t>
            </a:r>
          </a:p>
          <a:p>
            <a:pPr marL="274320" marR="0" lvl="0" indent="-274320" algn="just" defTabSz="914400" rtl="0" eaLnBrk="1" fontAlgn="auto" latinLnBrk="0" hangingPunct="1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kumimoji="0" lang="es-MX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23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500034" y="142852"/>
            <a:ext cx="8280000" cy="77472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s-MX" sz="4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Formato del mensaje HTTP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3400" y="1142984"/>
            <a:ext cx="7772400" cy="5105416"/>
          </a:xfrm>
          <a:prstGeom prst="rect">
            <a:avLst/>
          </a:prstGeom>
          <a:ln/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Dos tipos de mensajes HTTP: </a:t>
            </a:r>
            <a:r>
              <a:rPr lang="es-MX" sz="2400" i="1" dirty="0" smtClean="0">
                <a:solidFill>
                  <a:srgbClr val="FF0000"/>
                </a:solidFill>
                <a:latin typeface="Maiandra GD" pitchFamily="34" charset="0"/>
              </a:rPr>
              <a:t>petición</a:t>
            </a:r>
            <a:r>
              <a:rPr lang="es-MX" sz="2400" dirty="0" smtClean="0">
                <a:solidFill>
                  <a:srgbClr val="FF0000"/>
                </a:solidFill>
                <a:latin typeface="Maiandra GD" pitchFamily="34" charset="0"/>
              </a:rPr>
              <a:t>  y </a:t>
            </a:r>
            <a:r>
              <a:rPr kumimoji="0" lang="es-MX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respuesta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kumimoji="0" lang="es-MX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aiandra GD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Mensaje de petición HTTP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ASCII (formato legible)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348038" y="3652855"/>
            <a:ext cx="5551488" cy="2324099"/>
            <a:chOff x="1842" y="2170"/>
            <a:chExt cx="3497" cy="1464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842" y="2170"/>
              <a:ext cx="3091" cy="1464"/>
            </a:xfrm>
            <a:prstGeom prst="roundRect">
              <a:avLst>
                <a:gd name="adj" fmla="val 65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1842" y="2170"/>
              <a:ext cx="3497" cy="1382"/>
            </a:xfrm>
            <a:prstGeom prst="roundRect">
              <a:avLst>
                <a:gd name="adj" fmla="val 65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2000"/>
                </a:lnSpc>
                <a:buClr>
                  <a:srgbClr val="000000"/>
                </a:buClr>
                <a:buSzPct val="100000"/>
                <a:buFont typeface="Courier New" pitchFamily="49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0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GET /</a:t>
              </a:r>
              <a:r>
                <a:rPr lang="en-GB" sz="2000" b="1" dirty="0" err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somedir</a:t>
              </a:r>
              <a:r>
                <a:rPr lang="en-GB" sz="20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/page.html HTTP/1.1</a:t>
              </a:r>
            </a:p>
            <a:p>
              <a:pPr>
                <a:buClr>
                  <a:srgbClr val="000000"/>
                </a:buClr>
                <a:buSzPct val="100000"/>
                <a:buFont typeface="Courier New" pitchFamily="49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0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Host: www.someschool.edu </a:t>
              </a:r>
            </a:p>
            <a:p>
              <a:pPr>
                <a:buClr>
                  <a:srgbClr val="000000"/>
                </a:buClr>
                <a:buSzPct val="100000"/>
                <a:buFont typeface="Courier New" pitchFamily="49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0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User-agent: Mozilla/4.0</a:t>
              </a:r>
            </a:p>
            <a:p>
              <a:pPr>
                <a:buClr>
                  <a:srgbClr val="000000"/>
                </a:buClr>
                <a:buSzPct val="100000"/>
                <a:buFont typeface="Courier New" pitchFamily="49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0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Connection: close </a:t>
              </a:r>
            </a:p>
            <a:p>
              <a:pPr>
                <a:buClr>
                  <a:srgbClr val="000000"/>
                </a:buClr>
                <a:buSzPct val="100000"/>
                <a:buFont typeface="Courier New" pitchFamily="49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0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Accept-</a:t>
              </a:r>
              <a:r>
                <a:rPr lang="en-GB" sz="2000" b="1" dirty="0" err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language:fr</a:t>
              </a:r>
              <a:r>
                <a:rPr lang="en-GB" sz="20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</a:p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GB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0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(carriage return, line feed extra)</a:t>
              </a:r>
              <a:r>
                <a:rPr lang="en-GB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295665"/>
            <a:ext cx="2963863" cy="1046161"/>
            <a:chOff x="-93" y="1912"/>
            <a:chExt cx="1867" cy="659"/>
          </a:xfrm>
        </p:grpSpPr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-93" y="1955"/>
              <a:ext cx="1867" cy="616"/>
            </a:xfrm>
            <a:prstGeom prst="roundRect">
              <a:avLst>
                <a:gd name="adj" fmla="val 162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239" y="1912"/>
              <a:ext cx="1281" cy="509"/>
            </a:xfrm>
            <a:prstGeom prst="roundRect">
              <a:avLst>
                <a:gd name="adj" fmla="val 162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3333CC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s-MX" sz="1600" dirty="0" smtClean="0">
                  <a:solidFill>
                    <a:srgbClr val="3333CC"/>
                  </a:solidFill>
                  <a:latin typeface="Maiandra GD" pitchFamily="34" charset="0"/>
                </a:rPr>
                <a:t>Línea de petición</a:t>
              </a:r>
            </a:p>
            <a:p>
              <a:pPr algn="ctr">
                <a:buClr>
                  <a:srgbClr val="3333CC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s-MX" sz="1600" dirty="0" smtClean="0">
                  <a:solidFill>
                    <a:srgbClr val="3333CC"/>
                  </a:solidFill>
                  <a:latin typeface="Maiandra GD" pitchFamily="34" charset="0"/>
                </a:rPr>
                <a:t> (GET, POST, HEAD, </a:t>
              </a:r>
            </a:p>
            <a:p>
              <a:pPr algn="ctr">
                <a:buClr>
                  <a:srgbClr val="3333CC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s-MX" sz="1600" dirty="0" smtClean="0">
                  <a:solidFill>
                    <a:srgbClr val="3333CC"/>
                  </a:solidFill>
                  <a:latin typeface="Maiandra GD" pitchFamily="34" charset="0"/>
                </a:rPr>
                <a:t>PUT y DELETE)</a:t>
              </a:r>
              <a:endParaRPr lang="es-MX" sz="1600" dirty="0">
                <a:solidFill>
                  <a:srgbClr val="3333CC"/>
                </a:solidFill>
                <a:latin typeface="Maiandra GD" pitchFamily="34" charset="0"/>
              </a:endParaRPr>
            </a:p>
          </p:txBody>
        </p:sp>
      </p:grp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2843213" y="3579831"/>
            <a:ext cx="542925" cy="200025"/>
          </a:xfrm>
          <a:prstGeom prst="line">
            <a:avLst/>
          </a:prstGeom>
          <a:noFill/>
          <a:ln w="19080">
            <a:solidFill>
              <a:srgbClr val="33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1" name="Freeform 10"/>
          <p:cNvSpPr>
            <a:spLocks noChangeArrowheads="1"/>
          </p:cNvSpPr>
          <p:nvPr/>
        </p:nvSpPr>
        <p:spPr bwMode="auto">
          <a:xfrm>
            <a:off x="3367088" y="3960831"/>
            <a:ext cx="227012" cy="1311275"/>
          </a:xfrm>
          <a:custGeom>
            <a:avLst/>
            <a:gdLst/>
            <a:ahLst/>
            <a:cxnLst>
              <a:cxn ang="0">
                <a:pos x="512" y="22"/>
              </a:cxn>
              <a:cxn ang="0">
                <a:pos x="0" y="0"/>
              </a:cxn>
              <a:cxn ang="0">
                <a:pos x="0" y="3642"/>
              </a:cxn>
              <a:cxn ang="0">
                <a:pos x="630" y="3618"/>
              </a:cxn>
            </a:cxnLst>
            <a:rect l="0" t="0" r="r" b="b"/>
            <a:pathLst>
              <a:path w="631" h="3643">
                <a:moveTo>
                  <a:pt x="512" y="22"/>
                </a:moveTo>
                <a:lnTo>
                  <a:pt x="0" y="0"/>
                </a:lnTo>
                <a:lnTo>
                  <a:pt x="0" y="3642"/>
                </a:lnTo>
                <a:lnTo>
                  <a:pt x="630" y="3618"/>
                </a:lnTo>
              </a:path>
            </a:pathLst>
          </a:custGeom>
          <a:noFill/>
          <a:ln w="1908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15900" y="4551387"/>
            <a:ext cx="2733676" cy="366713"/>
            <a:chOff x="136" y="2681"/>
            <a:chExt cx="1722" cy="231"/>
          </a:xfrm>
        </p:grpSpPr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136" y="2681"/>
              <a:ext cx="1722" cy="231"/>
            </a:xfrm>
            <a:prstGeom prst="roundRect">
              <a:avLst>
                <a:gd name="adj" fmla="val 43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524" y="2681"/>
              <a:ext cx="1334" cy="199"/>
            </a:xfrm>
            <a:prstGeom prst="roundRect">
              <a:avLst>
                <a:gd name="adj" fmla="val 43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>
                <a:lnSpc>
                  <a:spcPct val="90000"/>
                </a:lnSpc>
                <a:buClr>
                  <a:srgbClr val="3333CC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s-MX" sz="1600" smtClean="0">
                  <a:solidFill>
                    <a:srgbClr val="3333CC"/>
                  </a:solidFill>
                  <a:latin typeface="Maiandra GD" pitchFamily="34" charset="0"/>
                </a:rPr>
                <a:t>Líneas de encabezado</a:t>
              </a:r>
              <a:endParaRPr lang="es-MX" sz="1600">
                <a:solidFill>
                  <a:srgbClr val="3333CC"/>
                </a:solidFill>
                <a:latin typeface="Maiandra GD" pitchFamily="34" charset="0"/>
              </a:endParaRP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2555875" y="5616593"/>
            <a:ext cx="530225" cy="123825"/>
          </a:xfrm>
          <a:prstGeom prst="line">
            <a:avLst/>
          </a:prstGeom>
          <a:noFill/>
          <a:ln w="19080">
            <a:solidFill>
              <a:srgbClr val="33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79388" y="5524521"/>
            <a:ext cx="2751138" cy="976313"/>
            <a:chOff x="103" y="3282"/>
            <a:chExt cx="1733" cy="615"/>
          </a:xfrm>
        </p:grpSpPr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103" y="3282"/>
              <a:ext cx="1733" cy="615"/>
            </a:xfrm>
            <a:prstGeom prst="roundRect">
              <a:avLst>
                <a:gd name="adj" fmla="val 162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351" y="3301"/>
              <a:ext cx="1304" cy="215"/>
            </a:xfrm>
            <a:prstGeom prst="roundRect">
              <a:avLst>
                <a:gd name="adj" fmla="val 162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>
                  <a:srgbClr val="3333CC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s-MX" sz="1600" dirty="0" smtClean="0">
                  <a:solidFill>
                    <a:srgbClr val="3333CC"/>
                  </a:solidFill>
                  <a:latin typeface="Maiandra GD" pitchFamily="34" charset="0"/>
                </a:rPr>
                <a:t>Indica fin de mensaje</a:t>
              </a:r>
              <a:endParaRPr lang="es-MX" sz="1600" dirty="0">
                <a:solidFill>
                  <a:srgbClr val="3333CC"/>
                </a:solidFill>
                <a:latin typeface="Maiandra GD" pitchFamily="34" charset="0"/>
              </a:endParaRPr>
            </a:p>
          </p:txBody>
        </p:sp>
      </p:grpSp>
      <p:sp>
        <p:nvSpPr>
          <p:cNvPr id="19" name="1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24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500034" y="142852"/>
            <a:ext cx="8280000" cy="77472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s-MX" sz="4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Formato general </a:t>
            </a:r>
          </a:p>
          <a:p>
            <a:pPr lvl="0" algn="ctr">
              <a:spcBef>
                <a:spcPct val="0"/>
              </a:spcBef>
            </a:pPr>
            <a:r>
              <a:rPr kumimoji="0" lang="es-MX" sz="4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petición de HTTP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232" y="1883892"/>
            <a:ext cx="7864296" cy="418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25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500034" y="142852"/>
            <a:ext cx="8280000" cy="77472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s-MX" sz="4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Métodos de HTTP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3400" y="1600200"/>
            <a:ext cx="3810000" cy="4648200"/>
          </a:xfrm>
          <a:prstGeom prst="rect">
            <a:avLst/>
          </a:prstGeom>
          <a:ln/>
        </p:spPr>
        <p:txBody>
          <a:bodyPr/>
          <a:lstStyle/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n-GB" sz="32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HTTP/1.0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GET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POST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HEAD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762528" y="1142984"/>
            <a:ext cx="3810000" cy="4648200"/>
          </a:xfrm>
          <a:prstGeom prst="rect">
            <a:avLst/>
          </a:prstGeom>
          <a:ln/>
        </p:spPr>
        <p:txBody>
          <a:bodyPr/>
          <a:lstStyle/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n-GB" sz="32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HTTP/1.1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GET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POST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HEAD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PUT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DELETE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26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28933" y="2363810"/>
            <a:ext cx="5819775" cy="2811463"/>
            <a:chOff x="2004" y="1252"/>
            <a:chExt cx="3666" cy="1771"/>
          </a:xfrm>
        </p:grpSpPr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2004" y="1252"/>
              <a:ext cx="3667" cy="1772"/>
            </a:xfrm>
            <a:prstGeom prst="roundRect">
              <a:avLst>
                <a:gd name="adj" fmla="val 5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2004" y="1252"/>
              <a:ext cx="3667" cy="1772"/>
            </a:xfrm>
            <a:prstGeom prst="roundRect">
              <a:avLst>
                <a:gd name="adj" fmla="val 5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2000"/>
                </a:lnSpc>
                <a:buClr>
                  <a:srgbClr val="000000"/>
                </a:buClr>
                <a:buSzPct val="100000"/>
                <a:buFont typeface="Courier New" pitchFamily="49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000" b="1" dirty="0">
                  <a:solidFill>
                    <a:schemeClr val="tx1"/>
                  </a:solidFill>
                  <a:latin typeface="Courier New" pitchFamily="49" charset="0"/>
                </a:rPr>
                <a:t>HTTP/1.1 200 OK </a:t>
              </a:r>
            </a:p>
            <a:p>
              <a:pPr>
                <a:buClr>
                  <a:srgbClr val="000000"/>
                </a:buClr>
                <a:buSzPct val="100000"/>
                <a:buFont typeface="Courier New" pitchFamily="49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000" b="1" dirty="0">
                  <a:solidFill>
                    <a:schemeClr val="tx1"/>
                  </a:solidFill>
                  <a:latin typeface="Courier New" pitchFamily="49" charset="0"/>
                </a:rPr>
                <a:t>Connection close</a:t>
              </a:r>
            </a:p>
            <a:p>
              <a:pPr>
                <a:buClr>
                  <a:srgbClr val="000000"/>
                </a:buClr>
                <a:buSzPct val="100000"/>
                <a:buFont typeface="Courier New" pitchFamily="49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000" b="1" dirty="0">
                  <a:solidFill>
                    <a:schemeClr val="tx1"/>
                  </a:solidFill>
                  <a:latin typeface="Courier New" pitchFamily="49" charset="0"/>
                </a:rPr>
                <a:t>Date: Thu, 06 Aug 1998 12:00:15 GMT </a:t>
              </a:r>
            </a:p>
            <a:p>
              <a:pPr>
                <a:buClr>
                  <a:srgbClr val="000000"/>
                </a:buClr>
                <a:buSzPct val="100000"/>
                <a:buFont typeface="Courier New" pitchFamily="49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000" b="1" dirty="0">
                  <a:solidFill>
                    <a:schemeClr val="tx1"/>
                  </a:solidFill>
                  <a:latin typeface="Courier New" pitchFamily="49" charset="0"/>
                </a:rPr>
                <a:t>Server: Apache/1.3.0 (Unix) </a:t>
              </a:r>
            </a:p>
            <a:p>
              <a:pPr>
                <a:buClr>
                  <a:srgbClr val="000000"/>
                </a:buClr>
                <a:buSzPct val="100000"/>
                <a:buFont typeface="Courier New" pitchFamily="49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000" b="1" dirty="0">
                  <a:solidFill>
                    <a:schemeClr val="tx1"/>
                  </a:solidFill>
                  <a:latin typeface="Courier New" pitchFamily="49" charset="0"/>
                </a:rPr>
                <a:t>Last-Modified: Mon, 22 Jun 1998 …... </a:t>
              </a:r>
            </a:p>
            <a:p>
              <a:pPr>
                <a:buClr>
                  <a:srgbClr val="000000"/>
                </a:buClr>
                <a:buSzPct val="100000"/>
                <a:buFont typeface="Courier New" pitchFamily="49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000" b="1" dirty="0">
                  <a:solidFill>
                    <a:schemeClr val="tx1"/>
                  </a:solidFill>
                  <a:latin typeface="Courier New" pitchFamily="49" charset="0"/>
                </a:rPr>
                <a:t>Content-Length: 6821 </a:t>
              </a:r>
            </a:p>
            <a:p>
              <a:pPr>
                <a:buClr>
                  <a:srgbClr val="000000"/>
                </a:buClr>
                <a:buSzPct val="100000"/>
                <a:buFont typeface="Courier New" pitchFamily="49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000" b="1" dirty="0">
                  <a:solidFill>
                    <a:schemeClr val="tx1"/>
                  </a:solidFill>
                  <a:latin typeface="Courier New" pitchFamily="49" charset="0"/>
                </a:rPr>
                <a:t>Content-Type: text/html</a:t>
              </a:r>
            </a:p>
            <a:p>
              <a:pPr>
                <a:buClr>
                  <a:srgbClr val="000000"/>
                </a:buClr>
                <a:buSzPct val="100000"/>
                <a:buFont typeface="Courier New" pitchFamily="49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000" b="1" dirty="0">
                  <a:solidFill>
                    <a:schemeClr val="tx1"/>
                  </a:solidFill>
                  <a:latin typeface="Courier New" pitchFamily="49" charset="0"/>
                </a:rPr>
                <a:t> </a:t>
              </a:r>
            </a:p>
            <a:p>
              <a:pPr>
                <a:buClr>
                  <a:srgbClr val="000000"/>
                </a:buClr>
                <a:buSzPct val="100000"/>
                <a:buFont typeface="Courier New" pitchFamily="49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000" b="1" dirty="0">
                  <a:solidFill>
                    <a:schemeClr val="tx1"/>
                  </a:solidFill>
                  <a:latin typeface="Courier New" pitchFamily="49" charset="0"/>
                </a:rPr>
                <a:t>data </a:t>
              </a:r>
              <a:r>
                <a:rPr lang="en-GB" sz="2000" b="1" dirty="0" err="1">
                  <a:solidFill>
                    <a:schemeClr val="tx1"/>
                  </a:solidFill>
                  <a:latin typeface="Courier New" pitchFamily="49" charset="0"/>
                </a:rPr>
                <a:t>data</a:t>
              </a:r>
              <a:r>
                <a:rPr lang="en-GB" sz="2000" b="1" dirty="0">
                  <a:solidFill>
                    <a:schemeClr val="tx1"/>
                  </a:solidFill>
                  <a:latin typeface="Courier New" pitchFamily="49" charset="0"/>
                </a:rPr>
                <a:t> </a:t>
              </a:r>
              <a:r>
                <a:rPr lang="en-GB" sz="2000" b="1" dirty="0" err="1">
                  <a:solidFill>
                    <a:schemeClr val="tx1"/>
                  </a:solidFill>
                  <a:latin typeface="Courier New" pitchFamily="49" charset="0"/>
                </a:rPr>
                <a:t>data</a:t>
              </a:r>
              <a:r>
                <a:rPr lang="en-GB" sz="2000" b="1" dirty="0">
                  <a:solidFill>
                    <a:schemeClr val="tx1"/>
                  </a:solidFill>
                  <a:latin typeface="Courier New" pitchFamily="49" charset="0"/>
                </a:rPr>
                <a:t> </a:t>
              </a:r>
              <a:r>
                <a:rPr lang="en-GB" sz="2000" b="1" dirty="0" err="1">
                  <a:solidFill>
                    <a:schemeClr val="tx1"/>
                  </a:solidFill>
                  <a:latin typeface="Courier New" pitchFamily="49" charset="0"/>
                </a:rPr>
                <a:t>data</a:t>
              </a:r>
              <a:r>
                <a:rPr lang="en-GB" sz="2000" b="1" dirty="0">
                  <a:solidFill>
                    <a:schemeClr val="tx1"/>
                  </a:solidFill>
                  <a:latin typeface="Courier New" pitchFamily="49" charset="0"/>
                </a:rPr>
                <a:t> </a:t>
              </a:r>
              <a:r>
                <a:rPr lang="en-GB" sz="2000" b="1" dirty="0" err="1">
                  <a:solidFill>
                    <a:schemeClr val="tx1"/>
                  </a:solidFill>
                  <a:latin typeface="Courier New" pitchFamily="49" charset="0"/>
                </a:rPr>
                <a:t>data</a:t>
              </a:r>
              <a:r>
                <a:rPr lang="en-GB" sz="2000" b="1" dirty="0">
                  <a:solidFill>
                    <a:schemeClr val="tx1"/>
                  </a:solidFill>
                  <a:latin typeface="Courier New" pitchFamily="49" charset="0"/>
                </a:rPr>
                <a:t> ... </a:t>
              </a:r>
            </a:p>
          </p:txBody>
        </p:sp>
      </p:grp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438121" y="1784372"/>
            <a:ext cx="2433638" cy="1282699"/>
            <a:chOff x="309" y="887"/>
            <a:chExt cx="1533" cy="808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309" y="887"/>
              <a:ext cx="1533" cy="808"/>
            </a:xfrm>
            <a:prstGeom prst="roundRect">
              <a:avLst>
                <a:gd name="adj" fmla="val 12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309" y="887"/>
              <a:ext cx="1297" cy="740"/>
            </a:xfrm>
            <a:prstGeom prst="roundRect">
              <a:avLst>
                <a:gd name="adj" fmla="val 12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3333CC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s-MX" smtClean="0">
                  <a:solidFill>
                    <a:srgbClr val="3333CC"/>
                  </a:solidFill>
                  <a:latin typeface="Maiandra GD" pitchFamily="34" charset="0"/>
                </a:rPr>
                <a:t>Línea de estatus</a:t>
              </a:r>
            </a:p>
            <a:p>
              <a:pPr algn="ctr">
                <a:buClr>
                  <a:srgbClr val="3333CC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s-MX" smtClean="0">
                  <a:solidFill>
                    <a:srgbClr val="3333CC"/>
                  </a:solidFill>
                  <a:latin typeface="Maiandra GD" pitchFamily="34" charset="0"/>
                </a:rPr>
                <a:t>(código de estatus </a:t>
              </a:r>
            </a:p>
            <a:p>
              <a:pPr algn="ctr">
                <a:buClr>
                  <a:srgbClr val="3333CC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s-MX" smtClean="0">
                  <a:solidFill>
                    <a:srgbClr val="3333CC"/>
                  </a:solidFill>
                  <a:latin typeface="Maiandra GD" pitchFamily="34" charset="0"/>
                </a:rPr>
                <a:t>del protocolo</a:t>
              </a:r>
            </a:p>
            <a:p>
              <a:pPr algn="ctr">
                <a:buClr>
                  <a:srgbClr val="3333CC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s-MX" smtClean="0">
                  <a:solidFill>
                    <a:srgbClr val="3333CC"/>
                  </a:solidFill>
                  <a:latin typeface="Maiandra GD" pitchFamily="34" charset="0"/>
                </a:rPr>
                <a:t>Frase de estatus)</a:t>
              </a:r>
              <a:endParaRPr lang="es-MX">
                <a:solidFill>
                  <a:srgbClr val="3333CC"/>
                </a:solidFill>
                <a:latin typeface="Maiandra GD" pitchFamily="34" charset="0"/>
              </a:endParaRPr>
            </a:p>
          </p:txBody>
        </p:sp>
      </p:grp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719358" y="2292373"/>
            <a:ext cx="447675" cy="255587"/>
          </a:xfrm>
          <a:prstGeom prst="line">
            <a:avLst/>
          </a:prstGeom>
          <a:noFill/>
          <a:ln w="19080">
            <a:solidFill>
              <a:srgbClr val="33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9" name="Freeform 9"/>
          <p:cNvSpPr>
            <a:spLocks noChangeArrowheads="1"/>
          </p:cNvSpPr>
          <p:nvPr/>
        </p:nvSpPr>
        <p:spPr bwMode="auto">
          <a:xfrm>
            <a:off x="3043208" y="2725760"/>
            <a:ext cx="257175" cy="1860550"/>
          </a:xfrm>
          <a:custGeom>
            <a:avLst/>
            <a:gdLst/>
            <a:ahLst/>
            <a:cxnLst>
              <a:cxn ang="0">
                <a:pos x="582" y="32"/>
              </a:cxn>
              <a:cxn ang="0">
                <a:pos x="0" y="0"/>
              </a:cxn>
              <a:cxn ang="0">
                <a:pos x="0" y="5168"/>
              </a:cxn>
              <a:cxn ang="0">
                <a:pos x="714" y="5157"/>
              </a:cxn>
            </a:cxnLst>
            <a:rect l="0" t="0" r="r" b="b"/>
            <a:pathLst>
              <a:path w="715" h="5169">
                <a:moveTo>
                  <a:pt x="582" y="32"/>
                </a:moveTo>
                <a:lnTo>
                  <a:pt x="0" y="0"/>
                </a:lnTo>
                <a:lnTo>
                  <a:pt x="0" y="5168"/>
                </a:lnTo>
                <a:lnTo>
                  <a:pt x="714" y="5157"/>
                </a:lnTo>
              </a:path>
            </a:pathLst>
          </a:custGeom>
          <a:noFill/>
          <a:ln w="1908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1409671" y="3394096"/>
            <a:ext cx="1554163" cy="641349"/>
            <a:chOff x="921" y="1901"/>
            <a:chExt cx="979" cy="404"/>
          </a:xfrm>
        </p:grpSpPr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921" y="1901"/>
              <a:ext cx="979" cy="404"/>
            </a:xfrm>
            <a:prstGeom prst="roundRect">
              <a:avLst>
                <a:gd name="adj" fmla="val 245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1036" y="1901"/>
              <a:ext cx="864" cy="374"/>
            </a:xfrm>
            <a:prstGeom prst="roundRect">
              <a:avLst>
                <a:gd name="adj" fmla="val 245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>
                <a:lnSpc>
                  <a:spcPct val="90000"/>
                </a:lnSpc>
                <a:buClr>
                  <a:srgbClr val="3333CC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s-MX" smtClean="0">
                  <a:solidFill>
                    <a:srgbClr val="3333CC"/>
                  </a:solidFill>
                  <a:latin typeface="Maiandra GD" pitchFamily="34" charset="0"/>
                </a:rPr>
                <a:t>Líneas de</a:t>
              </a:r>
            </a:p>
            <a:p>
              <a:pPr algn="r">
                <a:lnSpc>
                  <a:spcPct val="90000"/>
                </a:lnSpc>
                <a:buClr>
                  <a:srgbClr val="3333CC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s-MX" smtClean="0">
                  <a:solidFill>
                    <a:srgbClr val="3333CC"/>
                  </a:solidFill>
                  <a:latin typeface="Maiandra GD" pitchFamily="34" charset="0"/>
                </a:rPr>
                <a:t>encabezado</a:t>
              </a:r>
              <a:endParaRPr lang="es-MX">
                <a:solidFill>
                  <a:srgbClr val="3333CC"/>
                </a:solidFill>
                <a:latin typeface="Maiandra GD" pitchFamily="34" charset="0"/>
              </a:endParaRPr>
            </a:p>
          </p:txBody>
        </p:sp>
      </p:grp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2138333" y="4754585"/>
            <a:ext cx="923925" cy="263525"/>
          </a:xfrm>
          <a:prstGeom prst="line">
            <a:avLst/>
          </a:prstGeom>
          <a:noFill/>
          <a:ln w="19080">
            <a:solidFill>
              <a:srgbClr val="33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428596" y="4591068"/>
            <a:ext cx="2162176" cy="1123948"/>
            <a:chOff x="303" y="2655"/>
            <a:chExt cx="1362" cy="708"/>
          </a:xfrm>
        </p:grpSpPr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>
              <a:off x="303" y="2747"/>
              <a:ext cx="1337" cy="616"/>
            </a:xfrm>
            <a:prstGeom prst="roundRect">
              <a:avLst>
                <a:gd name="adj" fmla="val 162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" name="AutoShape 16"/>
            <p:cNvSpPr>
              <a:spLocks noChangeArrowheads="1"/>
            </p:cNvSpPr>
            <p:nvPr/>
          </p:nvSpPr>
          <p:spPr bwMode="auto">
            <a:xfrm>
              <a:off x="614" y="2655"/>
              <a:ext cx="1051" cy="509"/>
            </a:xfrm>
            <a:prstGeom prst="roundRect">
              <a:avLst>
                <a:gd name="adj" fmla="val 162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3333CC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s-MX" sz="1600" dirty="0" smtClean="0">
                  <a:solidFill>
                    <a:srgbClr val="3333CC"/>
                  </a:solidFill>
                  <a:latin typeface="Maiandra GD" pitchFamily="34" charset="0"/>
                </a:rPr>
                <a:t>data, </a:t>
              </a:r>
              <a:r>
                <a:rPr lang="es-MX" sz="1600" dirty="0" err="1" smtClean="0">
                  <a:solidFill>
                    <a:srgbClr val="3333CC"/>
                  </a:solidFill>
                  <a:latin typeface="Maiandra GD" pitchFamily="34" charset="0"/>
                </a:rPr>
                <a:t>e.g.</a:t>
              </a:r>
              <a:r>
                <a:rPr lang="es-MX" sz="1600" dirty="0" smtClean="0">
                  <a:solidFill>
                    <a:srgbClr val="3333CC"/>
                  </a:solidFill>
                  <a:latin typeface="Maiandra GD" pitchFamily="34" charset="0"/>
                </a:rPr>
                <a:t>, </a:t>
              </a:r>
            </a:p>
            <a:p>
              <a:pPr algn="ctr">
                <a:buClr>
                  <a:srgbClr val="3333CC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s-MX" sz="1600" dirty="0" smtClean="0">
                  <a:solidFill>
                    <a:srgbClr val="3333CC"/>
                  </a:solidFill>
                  <a:latin typeface="Maiandra GD" pitchFamily="34" charset="0"/>
                </a:rPr>
                <a:t>archivo</a:t>
              </a:r>
            </a:p>
            <a:p>
              <a:pPr algn="ctr">
                <a:buClr>
                  <a:srgbClr val="3333CC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s-MX" sz="1600" dirty="0" smtClean="0">
                  <a:solidFill>
                    <a:srgbClr val="3333CC"/>
                  </a:solidFill>
                  <a:latin typeface="Maiandra GD" pitchFamily="34" charset="0"/>
                </a:rPr>
                <a:t>HTML solicitado</a:t>
              </a:r>
              <a:endParaRPr lang="es-MX" sz="1600" dirty="0">
                <a:solidFill>
                  <a:srgbClr val="3333CC"/>
                </a:solidFill>
                <a:latin typeface="Maiandra GD" pitchFamily="34" charset="0"/>
              </a:endParaRPr>
            </a:p>
          </p:txBody>
        </p:sp>
      </p:grpSp>
      <p:sp>
        <p:nvSpPr>
          <p:cNvPr id="17" name="1 Título"/>
          <p:cNvSpPr txBox="1">
            <a:spLocks/>
          </p:cNvSpPr>
          <p:nvPr/>
        </p:nvSpPr>
        <p:spPr>
          <a:xfrm>
            <a:off x="500034" y="225388"/>
            <a:ext cx="8280000" cy="77472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s-MX" sz="4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Mensaje</a:t>
            </a:r>
            <a:r>
              <a:rPr kumimoji="0" lang="es-MX" sz="40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 de respuesta </a:t>
            </a:r>
            <a:r>
              <a:rPr kumimoji="0" lang="es-MX" sz="4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de HTTP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27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00034" y="928670"/>
            <a:ext cx="7967691" cy="5167328"/>
          </a:xfrm>
          <a:prstGeom prst="rect">
            <a:avLst/>
          </a:prstGeom>
          <a:ln/>
        </p:spPr>
        <p:txBody>
          <a:bodyPr/>
          <a:lstStyle/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s-MX" sz="2400" b="1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200 OK</a:t>
            </a:r>
          </a:p>
          <a:p>
            <a:pPr marL="548640" marR="0" lvl="1" indent="-228600" algn="just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s-MX" sz="2000" dirty="0" smtClean="0">
                <a:latin typeface="Maiandra GD" pitchFamily="34" charset="0"/>
              </a:rPr>
              <a:t>petición</a:t>
            </a:r>
            <a:r>
              <a:rPr kumimoji="0" lang="es-MX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exitosa.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s-MX" sz="2400" b="1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301 Moved </a:t>
            </a:r>
            <a:r>
              <a:rPr kumimoji="0" lang="es-MX" sz="2400" b="1" i="0" u="none" strike="noStrike" kern="1200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Permanently</a:t>
            </a:r>
            <a:endParaRPr kumimoji="0" lang="es-MX" sz="2400" b="1" i="0" u="none" strike="noStrike" kern="1200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aiandra GD" pitchFamily="34" charset="0"/>
            </a:endParaRPr>
          </a:p>
          <a:p>
            <a:pPr marL="548640" marR="0" lvl="1" indent="-228600" algn="just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s-MX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Se movió el objeto pedido. </a:t>
            </a:r>
            <a:r>
              <a:rPr lang="es-MX" sz="2000" dirty="0" smtClean="0">
                <a:latin typeface="Maiandra GD" pitchFamily="34" charset="0"/>
              </a:rPr>
              <a:t>L</a:t>
            </a:r>
            <a:r>
              <a:rPr kumimoji="0" lang="es-MX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a nueva ubicación es especificada en el mensaje (</a:t>
            </a:r>
            <a:r>
              <a:rPr kumimoji="0" lang="es-MX" sz="20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Location</a:t>
            </a:r>
            <a:r>
              <a:rPr kumimoji="0" lang="es-MX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:).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s-MX" sz="2400" b="1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400 </a:t>
            </a:r>
            <a:r>
              <a:rPr kumimoji="0" lang="es-MX" sz="2400" b="1" i="0" u="none" strike="noStrike" kern="1200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Bad</a:t>
            </a:r>
            <a:r>
              <a:rPr kumimoji="0" lang="es-MX" sz="2400" b="1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 </a:t>
            </a:r>
            <a:r>
              <a:rPr kumimoji="0" lang="es-MX" sz="2400" b="1" i="0" u="none" strike="noStrike" kern="1200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Request</a:t>
            </a:r>
            <a:endParaRPr kumimoji="0" lang="es-MX" sz="2400" b="1" i="0" u="none" strike="noStrike" kern="1200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aiandra GD" pitchFamily="34" charset="0"/>
            </a:endParaRPr>
          </a:p>
          <a:p>
            <a:pPr marL="548640" marR="0" lvl="1" indent="-228600" algn="just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s-MX" sz="2000" dirty="0" smtClean="0">
                <a:latin typeface="Maiandra GD" pitchFamily="34" charset="0"/>
              </a:rPr>
              <a:t>Petición </a:t>
            </a:r>
            <a:r>
              <a:rPr kumimoji="0" lang="es-MX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no entendida por el servidor.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s-MX" sz="2400" b="1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404 </a:t>
            </a:r>
            <a:r>
              <a:rPr kumimoji="0" lang="es-MX" sz="2400" b="1" i="0" u="none" strike="noStrike" kern="1200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Not</a:t>
            </a:r>
            <a:r>
              <a:rPr kumimoji="0" lang="es-MX" sz="2400" b="1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 </a:t>
            </a:r>
            <a:r>
              <a:rPr kumimoji="0" lang="es-MX" sz="2400" b="1" i="0" u="none" strike="noStrike" kern="1200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Found</a:t>
            </a:r>
            <a:endParaRPr kumimoji="0" lang="es-MX" sz="2400" b="1" i="0" u="none" strike="noStrike" kern="1200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aiandra GD" pitchFamily="34" charset="0"/>
            </a:endParaRPr>
          </a:p>
          <a:p>
            <a:pPr marL="548640" marR="0" lvl="1" indent="-228600" algn="just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s-MX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Documento no encontrado en el servidor.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s-MX" sz="2400" b="1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505 HTTP </a:t>
            </a:r>
            <a:r>
              <a:rPr kumimoji="0" lang="es-MX" sz="2400" b="1" i="0" u="none" strike="noStrike" kern="1200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Version</a:t>
            </a:r>
            <a:r>
              <a:rPr kumimoji="0" lang="es-MX" sz="2400" b="1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 </a:t>
            </a:r>
            <a:r>
              <a:rPr kumimoji="0" lang="es-MX" sz="2400" b="1" i="0" u="none" strike="noStrike" kern="1200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Not</a:t>
            </a:r>
            <a:r>
              <a:rPr kumimoji="0" lang="es-MX" sz="2400" b="1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 </a:t>
            </a:r>
            <a:r>
              <a:rPr kumimoji="0" lang="es-MX" sz="2400" b="1" i="0" u="none" strike="noStrike" kern="1200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Supported</a:t>
            </a:r>
            <a:endParaRPr kumimoji="0" lang="es-MX" sz="2400" b="1" i="0" u="none" strike="noStrike" kern="120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aiandra GD" pitchFamily="34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500034" y="71414"/>
            <a:ext cx="8280000" cy="77472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s-MX" sz="4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Códigos</a:t>
            </a:r>
            <a:r>
              <a:rPr kumimoji="0" lang="es-MX" sz="40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 de respuesta de </a:t>
            </a:r>
            <a:r>
              <a:rPr kumimoji="0" lang="es-MX" sz="4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HTTP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28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500034" y="142852"/>
            <a:ext cx="8280000" cy="77472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s-MX" sz="4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Formato general </a:t>
            </a:r>
          </a:p>
          <a:p>
            <a:pPr lvl="0" algn="ctr">
              <a:spcBef>
                <a:spcPct val="0"/>
              </a:spcBef>
            </a:pPr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+mj-ea"/>
                <a:cs typeface="+mj-cs"/>
              </a:rPr>
              <a:t>respuesta</a:t>
            </a:r>
            <a:r>
              <a:rPr kumimoji="0" lang="es-MX" sz="4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 de HTTP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589" y="1785926"/>
            <a:ext cx="823081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29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357158" y="1000108"/>
            <a:ext cx="8329642" cy="501969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MX" sz="2800" b="1" dirty="0" smtClean="0">
                <a:solidFill>
                  <a:srgbClr val="FF0000"/>
                </a:solidFill>
                <a:latin typeface="Maiandra GD" pitchFamily="34" charset="0"/>
              </a:rPr>
              <a:t>Cliente – Servidor</a:t>
            </a:r>
          </a:p>
          <a:p>
            <a:pPr lvl="1" algn="just">
              <a:lnSpc>
                <a:spcPct val="150000"/>
              </a:lnSpc>
            </a:pPr>
            <a:r>
              <a:rPr lang="es-ES_tradnl" sz="2000" dirty="0" smtClean="0">
                <a:latin typeface="Maiandra GD" pitchFamily="34" charset="0"/>
              </a:rPr>
              <a:t>Sistema distribuido entre múltiples procesadores donde hay clientes que solicitan servicios y servidores que los proporcionan.</a:t>
            </a:r>
            <a:endParaRPr lang="es-MX" sz="2000" dirty="0" smtClean="0">
              <a:latin typeface="Maiandra GD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2800" b="1" dirty="0" smtClean="0">
                <a:solidFill>
                  <a:srgbClr val="FF0000"/>
                </a:solidFill>
                <a:latin typeface="Maiandra GD" pitchFamily="34" charset="0"/>
              </a:rPr>
              <a:t>Peer -- </a:t>
            </a:r>
            <a:r>
              <a:rPr lang="es-MX" sz="2800" b="1" dirty="0" err="1" smtClean="0">
                <a:solidFill>
                  <a:srgbClr val="FF0000"/>
                </a:solidFill>
                <a:latin typeface="Maiandra GD" pitchFamily="34" charset="0"/>
              </a:rPr>
              <a:t>to</a:t>
            </a:r>
            <a:r>
              <a:rPr lang="es-MX" sz="2800" b="1" dirty="0" smtClean="0">
                <a:solidFill>
                  <a:srgbClr val="FF0000"/>
                </a:solidFill>
                <a:latin typeface="Maiandra GD" pitchFamily="34" charset="0"/>
              </a:rPr>
              <a:t> – Peer (P2P)</a:t>
            </a:r>
          </a:p>
          <a:p>
            <a:pPr lvl="1" algn="just">
              <a:lnSpc>
                <a:spcPct val="150000"/>
              </a:lnSpc>
            </a:pPr>
            <a:r>
              <a:rPr lang="es-MX" sz="2000" dirty="0" smtClean="0">
                <a:latin typeface="Maiandra GD" pitchFamily="34" charset="0"/>
              </a:rPr>
              <a:t>Redes descentralizadas y distribuidas en las cuales las aplicaciones pueden comunicarse entre sí, intercambiando información sin la intervención de un servidor central.</a:t>
            </a:r>
          </a:p>
          <a:p>
            <a:pPr algn="just">
              <a:lnSpc>
                <a:spcPct val="150000"/>
              </a:lnSpc>
            </a:pPr>
            <a:r>
              <a:rPr lang="es-ES" sz="2800" b="1" dirty="0" smtClean="0">
                <a:solidFill>
                  <a:srgbClr val="FF0000"/>
                </a:solidFill>
                <a:latin typeface="Maiandra GD" pitchFamily="34" charset="0"/>
              </a:rPr>
              <a:t>Híbridos de cliente-servidor y P2P</a:t>
            </a:r>
          </a:p>
          <a:p>
            <a:pPr lvl="1" algn="just">
              <a:lnSpc>
                <a:spcPct val="150000"/>
              </a:lnSpc>
            </a:pPr>
            <a:endParaRPr lang="es-MX" sz="2000" dirty="0" smtClean="0">
              <a:latin typeface="Maiandra GD" pitchFamily="34" charset="0"/>
            </a:endParaRPr>
          </a:p>
          <a:p>
            <a:pPr algn="just">
              <a:lnSpc>
                <a:spcPct val="150000"/>
              </a:lnSpc>
            </a:pPr>
            <a:endParaRPr lang="es-MX" sz="2000" dirty="0" smtClean="0">
              <a:latin typeface="Maiandra GD" pitchFamily="34" charset="0"/>
            </a:endParaRPr>
          </a:p>
          <a:p>
            <a:pPr lvl="1" algn="just">
              <a:lnSpc>
                <a:spcPct val="150000"/>
              </a:lnSpc>
            </a:pPr>
            <a:endParaRPr lang="es-ES" sz="2000" dirty="0">
              <a:latin typeface="Maiandra GD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28596" y="71414"/>
            <a:ext cx="8280000" cy="77472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</a:pPr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Arquitectura de aplicaciones de red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3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500034" y="71414"/>
            <a:ext cx="8280000" cy="77472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s-MX" sz="4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¿Cómo se ve un mensaje real</a:t>
            </a:r>
            <a:r>
              <a:rPr kumimoji="0" lang="es-MX" sz="40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 de respuesta de HTTP?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0525" y="1590675"/>
            <a:ext cx="8096250" cy="842963"/>
          </a:xfrm>
          <a:prstGeom prst="rect">
            <a:avLst/>
          </a:prstGeom>
          <a:ln/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kumimoji="0" lang="es-MX" sz="20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1. Telnet a un servidor: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SzPct val="85000"/>
              <a:buFont typeface="Comic Sans MS" pitchFamily="66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kumimoji="0" lang="es-MX" sz="20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211639" y="2133600"/>
            <a:ext cx="4718051" cy="1439863"/>
            <a:chOff x="2653" y="1344"/>
            <a:chExt cx="2972" cy="907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2653" y="1344"/>
              <a:ext cx="2531" cy="907"/>
            </a:xfrm>
            <a:prstGeom prst="roundRect">
              <a:avLst>
                <a:gd name="adj" fmla="val 10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2000">
                <a:latin typeface="Maiandra GD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2653" y="1344"/>
              <a:ext cx="2972" cy="825"/>
            </a:xfrm>
            <a:prstGeom prst="roundRect">
              <a:avLst>
                <a:gd name="adj" fmla="val 10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just">
                <a:spcAft>
                  <a:spcPts val="600"/>
                </a:spcAft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s-MX" sz="1600" dirty="0" smtClean="0">
                  <a:solidFill>
                    <a:schemeClr val="tx1"/>
                  </a:solidFill>
                  <a:latin typeface="Maiandra GD" pitchFamily="34" charset="0"/>
                </a:rPr>
                <a:t>abre una conexión TCP al puerto 80</a:t>
              </a:r>
            </a:p>
            <a:p>
              <a:pPr algn="just">
                <a:spcAft>
                  <a:spcPts val="600"/>
                </a:spcAft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s-MX" sz="1600" dirty="0" smtClean="0">
                  <a:solidFill>
                    <a:schemeClr val="tx1"/>
                  </a:solidFill>
                  <a:latin typeface="Maiandra GD" pitchFamily="34" charset="0"/>
                </a:rPr>
                <a:t>(puerto servidor HTTP por omisión) </a:t>
              </a:r>
            </a:p>
            <a:p>
              <a:pPr algn="just">
                <a:spcAft>
                  <a:spcPts val="600"/>
                </a:spcAft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s-MX" sz="1600" dirty="0" smtClean="0">
                  <a:solidFill>
                    <a:schemeClr val="tx1"/>
                  </a:solidFill>
                  <a:latin typeface="Maiandra GD" pitchFamily="34" charset="0"/>
                </a:rPr>
                <a:t>Cualquier cosa ingresada es enviada</a:t>
              </a:r>
            </a:p>
            <a:p>
              <a:pPr algn="just">
                <a:spcAft>
                  <a:spcPts val="600"/>
                </a:spcAft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s-MX" sz="1600" dirty="0" smtClean="0">
                  <a:latin typeface="Maiandra GD" pitchFamily="34" charset="0"/>
                </a:rPr>
                <a:t>al</a:t>
              </a:r>
              <a:r>
                <a:rPr lang="es-MX" sz="1600" dirty="0" smtClean="0">
                  <a:solidFill>
                    <a:schemeClr val="tx1"/>
                  </a:solidFill>
                  <a:latin typeface="Maiandra GD" pitchFamily="34" charset="0"/>
                </a:rPr>
                <a:t> puerto 80 de </a:t>
              </a:r>
              <a:r>
                <a:rPr lang="es-MX" sz="1600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cis.poly.edu</a:t>
              </a:r>
              <a:endParaRPr lang="es-MX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07950" y="2205045"/>
            <a:ext cx="4003676" cy="430214"/>
            <a:chOff x="68" y="1389"/>
            <a:chExt cx="2522" cy="271"/>
          </a:xfrm>
        </p:grpSpPr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68" y="1389"/>
              <a:ext cx="2522" cy="217"/>
            </a:xfrm>
            <a:prstGeom prst="roundRect">
              <a:avLst>
                <a:gd name="adj" fmla="val 46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2000">
                <a:latin typeface="Maiandra GD" pitchFamily="34" charset="0"/>
              </a:endParaRP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315" y="1440"/>
              <a:ext cx="2025" cy="220"/>
            </a:xfrm>
            <a:prstGeom prst="roundRect">
              <a:avLst>
                <a:gd name="adj" fmla="val 46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2000"/>
                </a:lnSpc>
                <a:buClr>
                  <a:srgbClr val="FF0000"/>
                </a:buClr>
                <a:buSzPct val="100000"/>
                <a:buFont typeface="Courier New" pitchFamily="49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telnet </a:t>
              </a:r>
              <a:r>
                <a:rPr lang="en-GB" b="1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cis.poly.edu </a:t>
              </a:r>
              <a:r>
                <a:rPr lang="en-GB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80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61950" y="3600456"/>
            <a:ext cx="8096251" cy="900114"/>
            <a:chOff x="228" y="2268"/>
            <a:chExt cx="5100" cy="567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228" y="2268"/>
              <a:ext cx="5100" cy="263"/>
            </a:xfrm>
            <a:prstGeom prst="roundRect">
              <a:avLst>
                <a:gd name="adj" fmla="val 38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2000">
                <a:latin typeface="Maiandra GD" pitchFamily="34" charset="0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28" y="2367"/>
              <a:ext cx="5100" cy="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339725" indent="-339725">
                <a:lnSpc>
                  <a:spcPct val="90000"/>
                </a:lnSpc>
                <a:spcBef>
                  <a:spcPts val="600"/>
                </a:spcBef>
                <a:buClr>
                  <a:srgbClr val="3333CC"/>
                </a:buClr>
                <a:buSzPct val="85000"/>
                <a:buFont typeface="ZapfDingbats" pitchFamily="82" charset="2"/>
                <a:buNone/>
                <a:tabLst>
                  <a:tab pos="339725" algn="l"/>
                  <a:tab pos="796925" algn="l"/>
                  <a:tab pos="1254125" algn="l"/>
                  <a:tab pos="1711325" algn="l"/>
                  <a:tab pos="2168525" algn="l"/>
                  <a:tab pos="2625725" algn="l"/>
                  <a:tab pos="3082925" algn="l"/>
                  <a:tab pos="3540125" algn="l"/>
                  <a:tab pos="3997325" algn="l"/>
                  <a:tab pos="4454525" algn="l"/>
                  <a:tab pos="4911725" algn="l"/>
                  <a:tab pos="5368925" algn="l"/>
                  <a:tab pos="5826125" algn="l"/>
                  <a:tab pos="6283325" algn="l"/>
                  <a:tab pos="6740525" algn="l"/>
                  <a:tab pos="7197725" algn="l"/>
                  <a:tab pos="7654925" algn="l"/>
                  <a:tab pos="8112125" algn="l"/>
                  <a:tab pos="8569325" algn="l"/>
                  <a:tab pos="9026525" algn="l"/>
                  <a:tab pos="9483725" algn="l"/>
                </a:tabLst>
              </a:pPr>
              <a:r>
                <a:rPr lang="es-MX" sz="2000" smtClean="0">
                  <a:solidFill>
                    <a:srgbClr val="000000"/>
                  </a:solidFill>
                  <a:latin typeface="Maiandra GD" pitchFamily="34" charset="0"/>
                </a:rPr>
                <a:t>2. Escribir una petición GET HTTP:</a:t>
              </a:r>
            </a:p>
            <a:p>
              <a:pPr marL="1143000" lvl="2" indent="-228600">
                <a:spcBef>
                  <a:spcPts val="450"/>
                </a:spcBef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339725" algn="l"/>
                  <a:tab pos="796925" algn="l"/>
                  <a:tab pos="1254125" algn="l"/>
                  <a:tab pos="1711325" algn="l"/>
                  <a:tab pos="2168525" algn="l"/>
                  <a:tab pos="2625725" algn="l"/>
                  <a:tab pos="3082925" algn="l"/>
                  <a:tab pos="3540125" algn="l"/>
                  <a:tab pos="3997325" algn="l"/>
                  <a:tab pos="4454525" algn="l"/>
                  <a:tab pos="4911725" algn="l"/>
                  <a:tab pos="5368925" algn="l"/>
                  <a:tab pos="5826125" algn="l"/>
                  <a:tab pos="6283325" algn="l"/>
                  <a:tab pos="6740525" algn="l"/>
                  <a:tab pos="7197725" algn="l"/>
                  <a:tab pos="7654925" algn="l"/>
                  <a:tab pos="8112125" algn="l"/>
                  <a:tab pos="8569325" algn="l"/>
                  <a:tab pos="9026525" algn="l"/>
                  <a:tab pos="9483725" algn="l"/>
                </a:tabLst>
              </a:pPr>
              <a:endParaRPr lang="es-MX" sz="2000">
                <a:solidFill>
                  <a:srgbClr val="000000"/>
                </a:solidFill>
                <a:latin typeface="Maiandra GD" pitchFamily="34" charset="0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58776" y="4291023"/>
            <a:ext cx="4427538" cy="709613"/>
            <a:chOff x="158" y="2610"/>
            <a:chExt cx="2789" cy="447"/>
          </a:xfrm>
        </p:grpSpPr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158" y="2614"/>
              <a:ext cx="2789" cy="354"/>
            </a:xfrm>
            <a:prstGeom prst="roundRect">
              <a:avLst>
                <a:gd name="adj" fmla="val 282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2000">
                <a:latin typeface="Maiandra GD" pitchFamily="34" charset="0"/>
              </a:endParaRPr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675" y="2610"/>
              <a:ext cx="2053" cy="447"/>
            </a:xfrm>
            <a:prstGeom prst="roundRect">
              <a:avLst>
                <a:gd name="adj" fmla="val 282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rgbClr val="FF0000"/>
                  </a:solidFill>
                  <a:latin typeface="Courier New" pitchFamily="49" charset="0"/>
                </a:rPr>
                <a:t>GET /~</a:t>
              </a:r>
              <a:r>
                <a:rPr lang="en-US" sz="2000" b="1" dirty="0" err="1" smtClean="0">
                  <a:solidFill>
                    <a:srgbClr val="FF0000"/>
                  </a:solidFill>
                  <a:latin typeface="Courier New" pitchFamily="49" charset="0"/>
                </a:rPr>
                <a:t>ross</a:t>
              </a:r>
              <a:r>
                <a:rPr lang="en-US" sz="2000" b="1" dirty="0" smtClean="0">
                  <a:solidFill>
                    <a:srgbClr val="FF0000"/>
                  </a:solidFill>
                  <a:latin typeface="Courier New" pitchFamily="49" charset="0"/>
                </a:rPr>
                <a:t>/ HTTP/1.1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rgbClr val="FF0000"/>
                  </a:solidFill>
                  <a:latin typeface="Courier New" pitchFamily="49" charset="0"/>
                </a:rPr>
                <a:t>Host: cis.poly.edu</a:t>
              </a:r>
              <a:endParaRPr lang="en-US" sz="2000" dirty="0">
                <a:latin typeface="Courier New" pitchFamily="49" charset="0"/>
              </a:endParaRP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848229" y="4098924"/>
            <a:ext cx="4113215" cy="1165225"/>
            <a:chOff x="3054" y="2582"/>
            <a:chExt cx="2591" cy="734"/>
          </a:xfrm>
        </p:grpSpPr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3054" y="2582"/>
              <a:ext cx="2362" cy="734"/>
            </a:xfrm>
            <a:prstGeom prst="roundRect">
              <a:avLst>
                <a:gd name="adj" fmla="val 134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2000">
                <a:latin typeface="Maiandra GD" pitchFamily="34" charset="0"/>
              </a:endParaRPr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3054" y="2582"/>
              <a:ext cx="2591" cy="666"/>
            </a:xfrm>
            <a:prstGeom prst="roundRect">
              <a:avLst>
                <a:gd name="adj" fmla="val 134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just">
                <a:lnSpc>
                  <a:spcPct val="90000"/>
                </a:lnSpc>
                <a:spcAft>
                  <a:spcPts val="600"/>
                </a:spcAft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s-MX" sz="1600" dirty="0" smtClean="0">
                  <a:solidFill>
                    <a:schemeClr val="tx1"/>
                  </a:solidFill>
                  <a:latin typeface="Maiandra GD" pitchFamily="34" charset="0"/>
                </a:rPr>
                <a:t>Hasta el último dar doble </a:t>
              </a:r>
              <a:r>
                <a:rPr lang="es-MX" sz="1600" dirty="0" err="1" smtClean="0">
                  <a:solidFill>
                    <a:schemeClr val="tx1"/>
                  </a:solidFill>
                  <a:latin typeface="Maiandra GD" pitchFamily="34" charset="0"/>
                </a:rPr>
                <a:t>returno</a:t>
              </a:r>
              <a:r>
                <a:rPr lang="es-MX" sz="1600" dirty="0" smtClean="0">
                  <a:solidFill>
                    <a:schemeClr val="tx1"/>
                  </a:solidFill>
                  <a:latin typeface="Maiandra GD" pitchFamily="34" charset="0"/>
                </a:rPr>
                <a:t> de carro, </a:t>
              </a:r>
            </a:p>
            <a:p>
              <a:pPr algn="just">
                <a:lnSpc>
                  <a:spcPct val="90000"/>
                </a:lnSpc>
                <a:spcAft>
                  <a:spcPts val="600"/>
                </a:spcAft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s-MX" sz="1600" dirty="0" smtClean="0">
                  <a:solidFill>
                    <a:schemeClr val="tx1"/>
                  </a:solidFill>
                  <a:latin typeface="Maiandra GD" pitchFamily="34" charset="0"/>
                </a:rPr>
                <a:t>enviamos un GET </a:t>
              </a:r>
              <a:r>
                <a:rPr lang="es-MX" sz="1600" dirty="0" err="1" smtClean="0">
                  <a:solidFill>
                    <a:schemeClr val="tx1"/>
                  </a:solidFill>
                  <a:latin typeface="Maiandra GD" pitchFamily="34" charset="0"/>
                </a:rPr>
                <a:t>request</a:t>
              </a:r>
              <a:r>
                <a:rPr lang="es-MX" sz="1600" dirty="0" smtClean="0">
                  <a:solidFill>
                    <a:schemeClr val="tx1"/>
                  </a:solidFill>
                  <a:latin typeface="Maiandra GD" pitchFamily="34" charset="0"/>
                </a:rPr>
                <a:t/>
              </a:r>
              <a:br>
                <a:rPr lang="es-MX" sz="1600" dirty="0" smtClean="0">
                  <a:solidFill>
                    <a:schemeClr val="tx1"/>
                  </a:solidFill>
                  <a:latin typeface="Maiandra GD" pitchFamily="34" charset="0"/>
                </a:rPr>
              </a:br>
              <a:r>
                <a:rPr lang="es-MX" sz="1600" dirty="0" smtClean="0">
                  <a:solidFill>
                    <a:schemeClr val="tx1"/>
                  </a:solidFill>
                  <a:latin typeface="Maiandra GD" pitchFamily="34" charset="0"/>
                </a:rPr>
                <a:t>mínimo (pero completo) al servido</a:t>
              </a:r>
              <a:br>
                <a:rPr lang="es-MX" sz="1600" dirty="0" smtClean="0">
                  <a:solidFill>
                    <a:schemeClr val="tx1"/>
                  </a:solidFill>
                  <a:latin typeface="Maiandra GD" pitchFamily="34" charset="0"/>
                </a:rPr>
              </a:br>
              <a:r>
                <a:rPr lang="es-MX" sz="1600" dirty="0" smtClean="0">
                  <a:solidFill>
                    <a:schemeClr val="tx1"/>
                  </a:solidFill>
                  <a:latin typeface="Maiandra GD" pitchFamily="34" charset="0"/>
                </a:rPr>
                <a:t>HTTP</a:t>
              </a:r>
              <a:endParaRPr lang="es-MX" sz="1600" dirty="0">
                <a:solidFill>
                  <a:schemeClr val="tx1"/>
                </a:solidFill>
                <a:latin typeface="Maiandra GD" pitchFamily="34" charset="0"/>
              </a:endParaRPr>
            </a:p>
          </p:txBody>
        </p:sp>
      </p:grpSp>
      <p:sp>
        <p:nvSpPr>
          <p:cNvPr id="19" name="Freeform 18"/>
          <p:cNvSpPr>
            <a:spLocks noChangeArrowheads="1"/>
          </p:cNvSpPr>
          <p:nvPr/>
        </p:nvSpPr>
        <p:spPr bwMode="auto">
          <a:xfrm>
            <a:off x="4143371" y="2162175"/>
            <a:ext cx="133353" cy="1266825"/>
          </a:xfrm>
          <a:custGeom>
            <a:avLst/>
            <a:gdLst/>
            <a:ahLst/>
            <a:cxnLst>
              <a:cxn ang="0">
                <a:pos x="474" y="25"/>
              </a:cxn>
              <a:cxn ang="0">
                <a:pos x="0" y="0"/>
              </a:cxn>
              <a:cxn ang="0">
                <a:pos x="0" y="4118"/>
              </a:cxn>
              <a:cxn ang="0">
                <a:pos x="582" y="4111"/>
              </a:cxn>
            </a:cxnLst>
            <a:rect l="0" t="0" r="r" b="b"/>
            <a:pathLst>
              <a:path w="583" h="4119">
                <a:moveTo>
                  <a:pt x="474" y="25"/>
                </a:moveTo>
                <a:lnTo>
                  <a:pt x="0" y="0"/>
                </a:lnTo>
                <a:lnTo>
                  <a:pt x="0" y="4118"/>
                </a:lnTo>
                <a:lnTo>
                  <a:pt x="582" y="4111"/>
                </a:lnTo>
              </a:path>
            </a:pathLst>
          </a:custGeom>
          <a:noFill/>
          <a:ln w="28575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es-ES" sz="2000">
              <a:latin typeface="Maiandra GD" pitchFamily="34" charset="0"/>
            </a:endParaRPr>
          </a:p>
        </p:txBody>
      </p:sp>
      <p:sp>
        <p:nvSpPr>
          <p:cNvPr id="20" name="Freeform 19"/>
          <p:cNvSpPr>
            <a:spLocks noChangeArrowheads="1"/>
          </p:cNvSpPr>
          <p:nvPr/>
        </p:nvSpPr>
        <p:spPr bwMode="auto">
          <a:xfrm>
            <a:off x="4829175" y="4067175"/>
            <a:ext cx="171453" cy="1076337"/>
          </a:xfrm>
          <a:custGeom>
            <a:avLst/>
            <a:gdLst/>
            <a:ahLst/>
            <a:cxnLst>
              <a:cxn ang="0">
                <a:pos x="585" y="19"/>
              </a:cxn>
              <a:cxn ang="0">
                <a:pos x="0" y="0"/>
              </a:cxn>
              <a:cxn ang="0">
                <a:pos x="0" y="3307"/>
              </a:cxn>
              <a:cxn ang="0">
                <a:pos x="718" y="3300"/>
              </a:cxn>
            </a:cxnLst>
            <a:rect l="0" t="0" r="r" b="b"/>
            <a:pathLst>
              <a:path w="719" h="3308">
                <a:moveTo>
                  <a:pt x="585" y="19"/>
                </a:moveTo>
                <a:lnTo>
                  <a:pt x="0" y="0"/>
                </a:lnTo>
                <a:lnTo>
                  <a:pt x="0" y="3307"/>
                </a:lnTo>
                <a:lnTo>
                  <a:pt x="718" y="3300"/>
                </a:lnTo>
              </a:path>
            </a:pathLst>
          </a:custGeom>
          <a:noFill/>
          <a:ln w="28575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es-ES" sz="2000">
              <a:latin typeface="Maiandra GD" pitchFamily="34" charset="0"/>
            </a:endParaRP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357188" y="5429251"/>
            <a:ext cx="8101014" cy="585788"/>
            <a:chOff x="225" y="3420"/>
            <a:chExt cx="5103" cy="369"/>
          </a:xfrm>
        </p:grpSpPr>
        <p:sp>
          <p:nvSpPr>
            <p:cNvPr id="22" name="AutoShape 21"/>
            <p:cNvSpPr>
              <a:spLocks noChangeArrowheads="1"/>
            </p:cNvSpPr>
            <p:nvPr/>
          </p:nvSpPr>
          <p:spPr bwMode="auto">
            <a:xfrm>
              <a:off x="228" y="3420"/>
              <a:ext cx="5100" cy="294"/>
            </a:xfrm>
            <a:prstGeom prst="roundRect">
              <a:avLst>
                <a:gd name="adj" fmla="val 33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 sz="2000">
                <a:latin typeface="Maiandra GD" pitchFamily="34" charset="0"/>
              </a:endParaRPr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225" y="3555"/>
              <a:ext cx="510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339725" indent="-339725">
                <a:lnSpc>
                  <a:spcPct val="90000"/>
                </a:lnSpc>
                <a:spcBef>
                  <a:spcPts val="600"/>
                </a:spcBef>
                <a:buClr>
                  <a:srgbClr val="3333CC"/>
                </a:buClr>
                <a:buSzPct val="85000"/>
                <a:buFont typeface="ZapfDingbats" pitchFamily="82" charset="2"/>
                <a:buNone/>
                <a:tabLst>
                  <a:tab pos="339725" algn="l"/>
                  <a:tab pos="796925" algn="l"/>
                  <a:tab pos="1254125" algn="l"/>
                  <a:tab pos="1711325" algn="l"/>
                  <a:tab pos="2168525" algn="l"/>
                  <a:tab pos="2625725" algn="l"/>
                  <a:tab pos="3082925" algn="l"/>
                  <a:tab pos="3540125" algn="l"/>
                  <a:tab pos="3997325" algn="l"/>
                  <a:tab pos="4454525" algn="l"/>
                  <a:tab pos="4911725" algn="l"/>
                  <a:tab pos="5368925" algn="l"/>
                  <a:tab pos="5826125" algn="l"/>
                  <a:tab pos="6283325" algn="l"/>
                  <a:tab pos="6740525" algn="l"/>
                  <a:tab pos="7197725" algn="l"/>
                  <a:tab pos="7654925" algn="l"/>
                  <a:tab pos="8112125" algn="l"/>
                  <a:tab pos="8569325" algn="l"/>
                  <a:tab pos="9026525" algn="l"/>
                  <a:tab pos="9483725" algn="l"/>
                </a:tabLst>
              </a:pPr>
              <a:r>
                <a:rPr lang="es-MX" sz="2000" dirty="0" smtClean="0">
                  <a:solidFill>
                    <a:srgbClr val="000000"/>
                  </a:solidFill>
                  <a:latin typeface="Maiandra GD" pitchFamily="34" charset="0"/>
                </a:rPr>
                <a:t>3. Observe el mensaje de respuesta enviado por el servidor HTTP!</a:t>
              </a:r>
              <a:endParaRPr lang="es-MX" sz="2000" dirty="0">
                <a:solidFill>
                  <a:srgbClr val="000000"/>
                </a:solidFill>
                <a:latin typeface="Maiandra GD" pitchFamily="34" charset="0"/>
              </a:endParaRPr>
            </a:p>
          </p:txBody>
        </p:sp>
      </p:grpSp>
      <p:sp>
        <p:nvSpPr>
          <p:cNvPr id="24" name="2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30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400" y="228600"/>
            <a:ext cx="7770813" cy="1141413"/>
          </a:xfrm>
          <a:prstGeom prst="rect">
            <a:avLst/>
          </a:prstGeom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3400" y="1341438"/>
            <a:ext cx="3810000" cy="4906962"/>
          </a:xfrm>
          <a:prstGeom prst="rect">
            <a:avLst/>
          </a:prstGeom>
          <a:ln/>
        </p:spPr>
        <p:txBody>
          <a:bodyPr/>
          <a:lstStyle/>
          <a:p>
            <a:pPr marL="341313" marR="0" lvl="0" indent="-341313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Muchos sitios Web importantes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</a:t>
            </a:r>
          </a:p>
          <a:p>
            <a:pPr marL="341313" marR="0" lvl="0" indent="-341313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usan cookies</a:t>
            </a:r>
          </a:p>
          <a:p>
            <a:pPr marL="341313" marR="0" lvl="0" indent="-341313" algn="just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Componentes: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1200"/>
              </a:spcAft>
              <a:buSzPct val="100000"/>
              <a:buFont typeface="+mj-lt"/>
              <a:buAutoNum type="arabicParenR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Línea encabezado cookie en el mensaje respuesta HTTP.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1200"/>
              </a:spcAft>
              <a:buSzPct val="100000"/>
              <a:buFont typeface="+mj-lt"/>
              <a:buAutoNum type="arabicParenR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Línea de encabezado cookie en petición HTTP.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1200"/>
              </a:spcAft>
              <a:buSzPct val="100000"/>
              <a:buFont typeface="+mj-lt"/>
              <a:buAutoNum type="arabicParenR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Archivo</a:t>
            </a:r>
            <a:r>
              <a:rPr kumimoji="0" lang="es-E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</a:t>
            </a: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cookie es almacenado en la máquina del usuario y administrada por su navegador.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1200"/>
              </a:spcAft>
              <a:buSzPct val="100000"/>
              <a:buFont typeface="+mj-lt"/>
              <a:buAutoNum type="arabicParenR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Base de datos en sitio Web.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495800" y="1341438"/>
            <a:ext cx="3810000" cy="4906962"/>
          </a:xfrm>
          <a:prstGeom prst="rect">
            <a:avLst/>
          </a:prstGeom>
          <a:ln/>
        </p:spPr>
        <p:txBody>
          <a:bodyPr/>
          <a:lstStyle/>
          <a:p>
            <a:pPr marL="341313" marR="0" lvl="0" indent="-341313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Ejemplo:</a:t>
            </a:r>
          </a:p>
          <a:p>
            <a:pPr marL="741363" marR="0" lvl="1" indent="-284163" algn="just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Susana accede Internet siempre desde el mismo PC.</a:t>
            </a:r>
          </a:p>
          <a:p>
            <a:pPr marL="741363" marR="0" lvl="1" indent="-284163" algn="just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Ella visita Amazon.com por</a:t>
            </a:r>
            <a:r>
              <a:rPr kumimoji="0" lang="es-E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primera vez. En el pasado ella visitó el sitio e-</a:t>
            </a:r>
            <a:r>
              <a:rPr kumimoji="0" lang="es-ES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Bay</a:t>
            </a:r>
            <a:r>
              <a:rPr kumimoji="0" lang="es-E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.</a:t>
            </a:r>
            <a:endParaRPr kumimoji="0" lang="es-E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  <a:p>
            <a:pPr marL="741363" marR="0" lvl="1" indent="-284163" algn="just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Cuando la petición HTTP inicial llega al sitio</a:t>
            </a:r>
          </a:p>
          <a:p>
            <a:pPr marL="1198563" lvl="2" indent="-284163" algn="just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se crea un ID único y</a:t>
            </a:r>
          </a:p>
          <a:p>
            <a:pPr marL="1198563" lvl="2" indent="-284163" algn="just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crea una entrada en la base de datos para ese ID.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500034" y="225388"/>
            <a:ext cx="8280000" cy="77472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Estado usuario-servidor: cookies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31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7519" y="309585"/>
            <a:ext cx="7513637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5786454"/>
            <a:ext cx="11906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214282" y="225388"/>
            <a:ext cx="8280000" cy="77472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Ejemplo: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32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28596" y="428604"/>
            <a:ext cx="3810000" cy="4648200"/>
          </a:xfrm>
          <a:prstGeom prst="rect">
            <a:avLst/>
          </a:prstGeom>
          <a:ln/>
        </p:spPr>
        <p:txBody>
          <a:bodyPr/>
          <a:lstStyle/>
          <a:p>
            <a:pPr marL="341313" marR="0" lvl="0" indent="-341313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4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¿Qué pueden transportar</a:t>
            </a:r>
          </a:p>
          <a:p>
            <a:pPr marL="341313" marR="0" lvl="0" indent="-341313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4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las  cookies?</a:t>
            </a:r>
          </a:p>
          <a:p>
            <a:pPr marL="341313" marR="0" lvl="0" indent="-341313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autorización</a:t>
            </a:r>
          </a:p>
          <a:p>
            <a:pPr marL="341313" marR="0" lvl="0" indent="-341313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shopping 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carts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  <a:p>
            <a:pPr marL="341313" marR="0" lvl="0" indent="-341313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sugerencias</a:t>
            </a:r>
          </a:p>
          <a:p>
            <a:pPr marL="341313" marR="0" lvl="0" indent="-341313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Estado de la sesión del usuario (Web e-mail)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905404" y="2214554"/>
            <a:ext cx="3810000" cy="442800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1313" indent="-341313" algn="just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3333CC"/>
              </a:buClr>
              <a:buSzPct val="85000"/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400" b="1" dirty="0">
                <a:solidFill>
                  <a:srgbClr val="FF0000"/>
                </a:solidFill>
                <a:latin typeface="Maiandra GD" pitchFamily="34" charset="0"/>
              </a:rPr>
              <a:t>Cookies y privacidad:</a:t>
            </a:r>
          </a:p>
          <a:p>
            <a:pPr marL="341313" indent="-341313" algn="just">
              <a:spcBef>
                <a:spcPts val="600"/>
              </a:spcBef>
              <a:spcAft>
                <a:spcPts val="1200"/>
              </a:spcAft>
              <a:buClr>
                <a:srgbClr val="3333CC"/>
              </a:buClr>
              <a:buSzPct val="85000"/>
              <a:buFont typeface="ZapfDingbats" pitchFamily="82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 dirty="0">
                <a:solidFill>
                  <a:srgbClr val="000000"/>
                </a:solidFill>
                <a:latin typeface="Maiandra GD" pitchFamily="34" charset="0"/>
              </a:rPr>
              <a:t>Cookies permiten que el sitio aprenda mucho sobre uno.</a:t>
            </a:r>
          </a:p>
          <a:p>
            <a:pPr marL="341313" indent="-341313" algn="just">
              <a:spcBef>
                <a:spcPts val="600"/>
              </a:spcBef>
              <a:spcAft>
                <a:spcPts val="1200"/>
              </a:spcAft>
              <a:buClr>
                <a:srgbClr val="3333CC"/>
              </a:buClr>
              <a:buSzPct val="85000"/>
              <a:buFont typeface="ZapfDingbats" pitchFamily="82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 dirty="0">
                <a:solidFill>
                  <a:srgbClr val="000000"/>
                </a:solidFill>
                <a:latin typeface="Maiandra GD" pitchFamily="34" charset="0"/>
              </a:rPr>
              <a:t>Podríamos proveer nombre y correo al sitio.</a:t>
            </a:r>
          </a:p>
          <a:p>
            <a:pPr marL="341313" indent="-341313" algn="just">
              <a:spcBef>
                <a:spcPts val="600"/>
              </a:spcBef>
              <a:spcAft>
                <a:spcPts val="1200"/>
              </a:spcAft>
              <a:buClr>
                <a:srgbClr val="3333CC"/>
              </a:buClr>
              <a:buSzPct val="85000"/>
              <a:buFont typeface="ZapfDingbats" pitchFamily="82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 dirty="0">
                <a:solidFill>
                  <a:srgbClr val="000000"/>
                </a:solidFill>
                <a:latin typeface="Maiandra GD" pitchFamily="34" charset="0"/>
              </a:rPr>
              <a:t>Motores de búsqueda usan redirecciones y cookies para aprender aún </a:t>
            </a:r>
            <a:r>
              <a:rPr lang="es-ES" sz="2000" dirty="0" smtClean="0">
                <a:solidFill>
                  <a:srgbClr val="000000"/>
                </a:solidFill>
                <a:latin typeface="Maiandra GD" pitchFamily="34" charset="0"/>
              </a:rPr>
              <a:t>más.</a:t>
            </a:r>
            <a:endParaRPr lang="es-ES" sz="2000" dirty="0">
              <a:solidFill>
                <a:srgbClr val="000000"/>
              </a:solidFill>
              <a:latin typeface="Maiandra GD" pitchFamily="34" charset="0"/>
            </a:endParaRPr>
          </a:p>
          <a:p>
            <a:pPr marL="341313" indent="-341313" algn="just">
              <a:spcBef>
                <a:spcPts val="600"/>
              </a:spcBef>
              <a:spcAft>
                <a:spcPts val="1200"/>
              </a:spcAft>
              <a:buClr>
                <a:srgbClr val="3333CC"/>
              </a:buClr>
              <a:buSzPct val="85000"/>
              <a:buFont typeface="ZapfDingbats" pitchFamily="82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 dirty="0">
                <a:solidFill>
                  <a:srgbClr val="000000"/>
                </a:solidFill>
                <a:latin typeface="Maiandra GD" pitchFamily="34" charset="0"/>
              </a:rPr>
              <a:t>Compañías de avisos obtienen información de los sitios </a:t>
            </a:r>
            <a:r>
              <a:rPr lang="es-ES" sz="2000" dirty="0" smtClean="0">
                <a:solidFill>
                  <a:srgbClr val="000000"/>
                </a:solidFill>
                <a:latin typeface="Maiandra GD" pitchFamily="34" charset="0"/>
              </a:rPr>
              <a:t>WEB.</a:t>
            </a:r>
            <a:endParaRPr lang="es-ES" sz="2000" dirty="0">
              <a:solidFill>
                <a:srgbClr val="000000"/>
              </a:solidFill>
              <a:latin typeface="Maiandra GD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4929198"/>
            <a:ext cx="881058" cy="85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6215074" y="702214"/>
            <a:ext cx="1231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Maiandra GD" pitchFamily="34" charset="0"/>
              </a:rPr>
              <a:t>[RFC 2965]</a:t>
            </a:r>
            <a:endParaRPr lang="es-ES" sz="1600" dirty="0">
              <a:latin typeface="Maiandra GD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33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57158" y="155501"/>
            <a:ext cx="7664534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Web cache (servidores proxy)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520700" y="2097088"/>
            <a:ext cx="3694110" cy="4475184"/>
          </a:xfrm>
          <a:prstGeom prst="rect">
            <a:avLst/>
          </a:prstGeom>
          <a:ln/>
        </p:spPr>
        <p:txBody>
          <a:bodyPr/>
          <a:lstStyle/>
          <a:p>
            <a:pPr marL="341313" marR="0" lvl="0" indent="-341313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Usuario configura el browser: Acceso Web vía  cache.</a:t>
            </a:r>
          </a:p>
          <a:p>
            <a:pPr marL="341313" marR="0" lvl="0" indent="-341313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Browser envía todas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las peticiones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HTTP al  cache.</a:t>
            </a:r>
          </a:p>
          <a:p>
            <a:pPr marL="741363" marR="0" lvl="1" indent="-284163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Si objeto está en cache</a:t>
            </a:r>
            <a:r>
              <a:rPr kumimoji="0" lang="es-E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</a:t>
            </a:r>
            <a:r>
              <a:rPr kumimoji="0" lang="es-E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sym typeface="Wingdings" pitchFamily="2" charset="2"/>
              </a:rPr>
              <a:t>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cache retorna objeto.</a:t>
            </a:r>
          </a:p>
          <a:p>
            <a:pPr marL="741363" marR="0" lvl="1" indent="-284163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Sino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sym typeface="Wingdings" pitchFamily="2" charset="2"/>
              </a:rPr>
              <a:t>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cache pide los objetos desde el servidor Web, y retorna el objeto al cliente.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85720" y="1268413"/>
            <a:ext cx="8572560" cy="71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41313" indent="-341313" algn="just">
              <a:lnSpc>
                <a:spcPct val="90000"/>
              </a:lnSpc>
              <a:spcBef>
                <a:spcPts val="500"/>
              </a:spcBef>
              <a:buClr>
                <a:srgbClr val="3333CC"/>
              </a:buClr>
              <a:buSzPct val="85000"/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b="1" dirty="0">
                <a:solidFill>
                  <a:srgbClr val="FF0000"/>
                </a:solidFill>
                <a:latin typeface="Maiandra GD" pitchFamily="34" charset="0"/>
              </a:rPr>
              <a:t>Objetivo:</a:t>
            </a:r>
            <a:r>
              <a:rPr lang="es-ES" sz="2000" b="1" dirty="0">
                <a:solidFill>
                  <a:srgbClr val="000000"/>
                </a:solidFill>
                <a:latin typeface="Maiandra GD" pitchFamily="34" charset="0"/>
              </a:rPr>
              <a:t> </a:t>
            </a:r>
            <a:r>
              <a:rPr lang="es-ES" sz="2000" dirty="0">
                <a:solidFill>
                  <a:srgbClr val="000000"/>
                </a:solidFill>
                <a:latin typeface="Maiandra GD" pitchFamily="34" charset="0"/>
              </a:rPr>
              <a:t>satisfacer el requerimiento del cliente sin involucrar al </a:t>
            </a:r>
            <a:r>
              <a:rPr lang="es-ES" sz="2000" dirty="0" smtClean="0">
                <a:solidFill>
                  <a:srgbClr val="000000"/>
                </a:solidFill>
                <a:latin typeface="Maiandra GD" pitchFamily="34" charset="0"/>
              </a:rPr>
              <a:t>servidor</a:t>
            </a:r>
          </a:p>
          <a:p>
            <a:pPr marL="341313" indent="-341313" algn="just">
              <a:lnSpc>
                <a:spcPct val="90000"/>
              </a:lnSpc>
              <a:spcBef>
                <a:spcPts val="500"/>
              </a:spcBef>
              <a:buClr>
                <a:srgbClr val="3333CC"/>
              </a:buClr>
              <a:buSzPct val="85000"/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 dirty="0" smtClean="0">
                <a:solidFill>
                  <a:srgbClr val="000000"/>
                </a:solidFill>
                <a:latin typeface="Maiandra GD" pitchFamily="34" charset="0"/>
              </a:rPr>
              <a:t>	 	  destino</a:t>
            </a:r>
            <a:r>
              <a:rPr lang="es-ES" sz="2000" dirty="0">
                <a:solidFill>
                  <a:srgbClr val="000000"/>
                </a:solidFill>
                <a:latin typeface="Maiandra GD" pitchFamily="34" charset="0"/>
              </a:rPr>
              <a:t>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448802"/>
            <a:ext cx="4105287" cy="283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34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57158" y="1600200"/>
            <a:ext cx="4000528" cy="4646613"/>
          </a:xfrm>
          <a:prstGeom prst="rect">
            <a:avLst/>
          </a:prstGeom>
          <a:ln/>
        </p:spPr>
        <p:txBody>
          <a:bodyPr/>
          <a:lstStyle/>
          <a:p>
            <a:pPr marL="341313" marR="0" lvl="0" indent="-341313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Cache actúan como clientes y servidores.</a:t>
            </a:r>
          </a:p>
          <a:p>
            <a:pPr marL="341313" marR="0" lvl="0" indent="-341313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Típicamente el cache está instalado por ISP (universidad, compañía, ISP residencial).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976842" y="1925659"/>
            <a:ext cx="3810000" cy="4646613"/>
          </a:xfrm>
          <a:prstGeom prst="rect">
            <a:avLst/>
          </a:prstGeom>
          <a:ln/>
        </p:spPr>
        <p:txBody>
          <a:bodyPr/>
          <a:lstStyle/>
          <a:p>
            <a:pPr marL="341313" marR="0" lvl="0" indent="-341313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4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Por qué Web </a:t>
            </a:r>
            <a:r>
              <a:rPr kumimoji="0" lang="es-ES" sz="24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caching</a:t>
            </a:r>
            <a:r>
              <a:rPr kumimoji="0" lang="es-ES" sz="24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?</a:t>
            </a:r>
          </a:p>
          <a:p>
            <a:pPr marL="341313" marR="0" lvl="0" indent="-341313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Reduce tiempo de respuesta de las peticiones del cliente.</a:t>
            </a:r>
          </a:p>
          <a:p>
            <a:pPr marL="341313" marR="0" lvl="0" indent="-341313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Reduce tráfico de los enlaces Internet de la institución.</a:t>
            </a:r>
          </a:p>
          <a:p>
            <a:pPr marL="341313" marR="0" lvl="0" indent="-341313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Internet densa con caches y permite a proveedores de contenido “pobres” (no $$) entregar contenido en forma efectiva.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00034" y="285728"/>
            <a:ext cx="6408101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Utilidades de Web cache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35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xfrm>
            <a:off x="500034" y="273013"/>
            <a:ext cx="7770813" cy="655657"/>
          </a:xfrm>
          <a:ln/>
        </p:spPr>
        <p:txBody>
          <a:bodyPr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Courier New" pitchFamily="49" charset="0"/>
              </a:rPr>
              <a:t>Ejemplo de Cache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20700" y="1379538"/>
            <a:ext cx="4164013" cy="5264172"/>
          </a:xfrm>
          <a:ln/>
        </p:spPr>
        <p:txBody>
          <a:bodyPr>
            <a:normAutofit fontScale="77500" lnSpcReduction="20000"/>
          </a:bodyPr>
          <a:lstStyle/>
          <a:p>
            <a:pPr marL="341313" indent="-341313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 u="sng" dirty="0">
                <a:solidFill>
                  <a:srgbClr val="FF0000"/>
                </a:solidFill>
                <a:latin typeface="Maiandra GD" pitchFamily="34" charset="0"/>
              </a:rPr>
              <a:t>Suposiciones</a:t>
            </a:r>
          </a:p>
          <a:p>
            <a:pPr marL="341313" indent="-341313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 dirty="0">
                <a:latin typeface="Maiandra GD" pitchFamily="34" charset="0"/>
              </a:rPr>
              <a:t>Tamaño promedio de objetos = 100,000 bits</a:t>
            </a:r>
          </a:p>
          <a:p>
            <a:pPr marL="341313" indent="-341313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 dirty="0">
                <a:latin typeface="Maiandra GD" pitchFamily="34" charset="0"/>
              </a:rPr>
              <a:t>Tasa de requerimientos promedio desde browsers de la institución al servidor WEB = 15/</a:t>
            </a:r>
            <a:r>
              <a:rPr lang="es-ES" sz="2000" dirty="0" err="1">
                <a:latin typeface="Maiandra GD" pitchFamily="34" charset="0"/>
              </a:rPr>
              <a:t>sec</a:t>
            </a:r>
            <a:endParaRPr lang="es-ES" sz="2000" dirty="0">
              <a:latin typeface="Maiandra GD" pitchFamily="34" charset="0"/>
            </a:endParaRPr>
          </a:p>
          <a:p>
            <a:pPr marL="341313" indent="-341313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 dirty="0">
                <a:latin typeface="Maiandra GD" pitchFamily="34" charset="0"/>
              </a:rPr>
              <a:t>Retardo desde el </a:t>
            </a:r>
            <a:r>
              <a:rPr lang="es-ES" sz="2000" dirty="0" err="1">
                <a:latin typeface="Maiandra GD" pitchFamily="34" charset="0"/>
              </a:rPr>
              <a:t>router</a:t>
            </a:r>
            <a:r>
              <a:rPr lang="es-ES" sz="2000" dirty="0">
                <a:latin typeface="Maiandra GD" pitchFamily="34" charset="0"/>
              </a:rPr>
              <a:t> institucional a cualquier servidor web y su retorno = 2 </a:t>
            </a:r>
            <a:r>
              <a:rPr lang="es-ES" sz="2000" dirty="0" err="1">
                <a:latin typeface="Maiandra GD" pitchFamily="34" charset="0"/>
              </a:rPr>
              <a:t>sec</a:t>
            </a:r>
            <a:endParaRPr lang="es-ES" sz="2000" dirty="0">
              <a:latin typeface="Maiandra GD" pitchFamily="34" charset="0"/>
            </a:endParaRPr>
          </a:p>
          <a:p>
            <a:pPr marL="341313" indent="-341313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 u="sng" dirty="0">
                <a:solidFill>
                  <a:srgbClr val="FF0000"/>
                </a:solidFill>
                <a:latin typeface="Maiandra GD" pitchFamily="34" charset="0"/>
              </a:rPr>
              <a:t>Consecuencias</a:t>
            </a:r>
          </a:p>
          <a:p>
            <a:pPr marL="341313" indent="-341313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1800" dirty="0">
                <a:latin typeface="Maiandra GD" pitchFamily="34" charset="0"/>
              </a:rPr>
              <a:t>utilización de la LAN = 15%</a:t>
            </a:r>
          </a:p>
          <a:p>
            <a:pPr marL="341313" indent="-341313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1800" dirty="0">
                <a:latin typeface="Maiandra GD" pitchFamily="34" charset="0"/>
              </a:rPr>
              <a:t>utilización del enlace de acceso = 100%</a:t>
            </a:r>
          </a:p>
          <a:p>
            <a:pPr marL="341313" indent="-341313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1800" dirty="0">
                <a:latin typeface="Maiandra GD" pitchFamily="34" charset="0"/>
              </a:rPr>
              <a:t>Retardo total = retardo Internet + retardo de acceso + retardo LAN</a:t>
            </a:r>
          </a:p>
          <a:p>
            <a:pPr marL="341313" indent="-341313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1800" dirty="0">
                <a:latin typeface="Maiandra GD" pitchFamily="34" charset="0"/>
              </a:rPr>
              <a:t>  =  2 </a:t>
            </a:r>
            <a:r>
              <a:rPr lang="es-ES" sz="1800" dirty="0" err="1">
                <a:latin typeface="Maiandra GD" pitchFamily="34" charset="0"/>
              </a:rPr>
              <a:t>sec</a:t>
            </a:r>
            <a:r>
              <a:rPr lang="es-ES" sz="1800" dirty="0">
                <a:latin typeface="Maiandra GD" pitchFamily="34" charset="0"/>
              </a:rPr>
              <a:t> + minutos + </a:t>
            </a:r>
            <a:r>
              <a:rPr lang="es-ES" sz="1800" dirty="0" err="1">
                <a:latin typeface="Maiandra GD" pitchFamily="34" charset="0"/>
              </a:rPr>
              <a:t>millisegundos</a:t>
            </a:r>
            <a:endParaRPr lang="es-ES" sz="2000" dirty="0">
              <a:latin typeface="Maiandra GD" pitchFamily="34" charset="0"/>
            </a:endParaRPr>
          </a:p>
        </p:txBody>
      </p:sp>
      <p:grpSp>
        <p:nvGrpSpPr>
          <p:cNvPr id="258" name="257 Grupo"/>
          <p:cNvGrpSpPr/>
          <p:nvPr/>
        </p:nvGrpSpPr>
        <p:grpSpPr>
          <a:xfrm>
            <a:off x="4929190" y="1339869"/>
            <a:ext cx="3987800" cy="4809512"/>
            <a:chOff x="4929190" y="1339869"/>
            <a:chExt cx="3987800" cy="4809512"/>
          </a:xfrm>
        </p:grpSpPr>
        <p:sp>
          <p:nvSpPr>
            <p:cNvPr id="48183" name="Freeform 55"/>
            <p:cNvSpPr>
              <a:spLocks noChangeArrowheads="1"/>
            </p:cNvSpPr>
            <p:nvPr/>
          </p:nvSpPr>
          <p:spPr bwMode="auto">
            <a:xfrm>
              <a:off x="5399090" y="1873269"/>
              <a:ext cx="2176463" cy="1581150"/>
            </a:xfrm>
            <a:custGeom>
              <a:avLst/>
              <a:gdLst/>
              <a:ahLst/>
              <a:cxnLst>
                <a:cxn ang="0">
                  <a:pos x="76" y="1723"/>
                </a:cxn>
                <a:cxn ang="0">
                  <a:pos x="297" y="200"/>
                </a:cxn>
                <a:cxn ang="0">
                  <a:pos x="1859" y="518"/>
                </a:cxn>
                <a:cxn ang="0">
                  <a:pos x="3422" y="264"/>
                </a:cxn>
                <a:cxn ang="0">
                  <a:pos x="5663" y="1073"/>
                </a:cxn>
                <a:cxn ang="0">
                  <a:pos x="5697" y="3023"/>
                </a:cxn>
                <a:cxn ang="0">
                  <a:pos x="4474" y="4229"/>
                </a:cxn>
                <a:cxn ang="0">
                  <a:pos x="2301" y="4007"/>
                </a:cxn>
                <a:cxn ang="0">
                  <a:pos x="1418" y="3356"/>
                </a:cxn>
                <a:cxn ang="0">
                  <a:pos x="517" y="2817"/>
                </a:cxn>
                <a:cxn ang="0">
                  <a:pos x="76" y="1723"/>
                </a:cxn>
                <a:cxn ang="0">
                  <a:pos x="76" y="1723"/>
                </a:cxn>
              </a:cxnLst>
              <a:rect l="0" t="0" r="r" b="b"/>
              <a:pathLst>
                <a:path w="6044" h="4393">
                  <a:moveTo>
                    <a:pt x="76" y="1723"/>
                  </a:moveTo>
                  <a:cubicBezTo>
                    <a:pt x="39" y="1287"/>
                    <a:pt x="0" y="401"/>
                    <a:pt x="297" y="200"/>
                  </a:cubicBezTo>
                  <a:cubicBezTo>
                    <a:pt x="594" y="0"/>
                    <a:pt x="1338" y="507"/>
                    <a:pt x="1859" y="518"/>
                  </a:cubicBezTo>
                  <a:cubicBezTo>
                    <a:pt x="2380" y="528"/>
                    <a:pt x="2787" y="171"/>
                    <a:pt x="3422" y="264"/>
                  </a:cubicBezTo>
                  <a:cubicBezTo>
                    <a:pt x="4056" y="356"/>
                    <a:pt x="5284" y="613"/>
                    <a:pt x="5663" y="1073"/>
                  </a:cubicBezTo>
                  <a:cubicBezTo>
                    <a:pt x="6043" y="1533"/>
                    <a:pt x="5895" y="2497"/>
                    <a:pt x="5697" y="3023"/>
                  </a:cubicBezTo>
                  <a:cubicBezTo>
                    <a:pt x="5499" y="3549"/>
                    <a:pt x="5041" y="4065"/>
                    <a:pt x="4474" y="4229"/>
                  </a:cubicBezTo>
                  <a:cubicBezTo>
                    <a:pt x="3908" y="4392"/>
                    <a:pt x="2810" y="4152"/>
                    <a:pt x="2301" y="4007"/>
                  </a:cubicBezTo>
                  <a:cubicBezTo>
                    <a:pt x="1791" y="3861"/>
                    <a:pt x="1715" y="3555"/>
                    <a:pt x="1418" y="3356"/>
                  </a:cubicBezTo>
                  <a:cubicBezTo>
                    <a:pt x="1120" y="3158"/>
                    <a:pt x="741" y="3089"/>
                    <a:pt x="517" y="2817"/>
                  </a:cubicBezTo>
                  <a:cubicBezTo>
                    <a:pt x="294" y="2545"/>
                    <a:pt x="70" y="2164"/>
                    <a:pt x="76" y="1723"/>
                  </a:cubicBezTo>
                  <a:lnTo>
                    <a:pt x="76" y="1723"/>
                  </a:lnTo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48130" name="Line 2"/>
            <p:cNvSpPr>
              <a:spLocks noChangeShapeType="1"/>
            </p:cNvSpPr>
            <p:nvPr/>
          </p:nvSpPr>
          <p:spPr bwMode="auto">
            <a:xfrm>
              <a:off x="5303840" y="2260619"/>
              <a:ext cx="285750" cy="114300"/>
            </a:xfrm>
            <a:prstGeom prst="line">
              <a:avLst/>
            </a:prstGeom>
            <a:noFill/>
            <a:ln w="28440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grpSp>
          <p:nvGrpSpPr>
            <p:cNvPr id="2" name="Group 5"/>
            <p:cNvGrpSpPr>
              <a:grpSpLocks/>
            </p:cNvGrpSpPr>
            <p:nvPr/>
          </p:nvGrpSpPr>
          <p:grpSpPr bwMode="auto">
            <a:xfrm>
              <a:off x="5114928" y="1882794"/>
              <a:ext cx="182562" cy="541338"/>
              <a:chOff x="3073" y="1070"/>
              <a:chExt cx="115" cy="341"/>
            </a:xfrm>
          </p:grpSpPr>
          <p:sp>
            <p:nvSpPr>
              <p:cNvPr id="48134" name="Freeform 6"/>
              <p:cNvSpPr>
                <a:spLocks noChangeArrowheads="1"/>
              </p:cNvSpPr>
              <p:nvPr/>
            </p:nvSpPr>
            <p:spPr bwMode="auto">
              <a:xfrm>
                <a:off x="3073" y="1333"/>
                <a:ext cx="116" cy="80"/>
              </a:xfrm>
              <a:custGeom>
                <a:avLst/>
                <a:gdLst/>
                <a:ahLst/>
                <a:cxnLst>
                  <a:cxn ang="0">
                    <a:pos x="198" y="0"/>
                  </a:cxn>
                  <a:cxn ang="0">
                    <a:pos x="512" y="0"/>
                  </a:cxn>
                  <a:cxn ang="0">
                    <a:pos x="314" y="350"/>
                  </a:cxn>
                  <a:cxn ang="0">
                    <a:pos x="0" y="350"/>
                  </a:cxn>
                  <a:cxn ang="0">
                    <a:pos x="198" y="0"/>
                  </a:cxn>
                </a:cxnLst>
                <a:rect l="0" t="0" r="r" b="b"/>
                <a:pathLst>
                  <a:path w="513" h="351">
                    <a:moveTo>
                      <a:pt x="198" y="0"/>
                    </a:moveTo>
                    <a:lnTo>
                      <a:pt x="512" y="0"/>
                    </a:lnTo>
                    <a:lnTo>
                      <a:pt x="314" y="350"/>
                    </a:lnTo>
                    <a:lnTo>
                      <a:pt x="0" y="350"/>
                    </a:lnTo>
                    <a:lnTo>
                      <a:pt x="198" y="0"/>
                    </a:lnTo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135" name="AutoShape 7"/>
              <p:cNvSpPr>
                <a:spLocks noChangeArrowheads="1"/>
              </p:cNvSpPr>
              <p:nvPr/>
            </p:nvSpPr>
            <p:spPr bwMode="auto">
              <a:xfrm>
                <a:off x="3132" y="1072"/>
                <a:ext cx="54" cy="263"/>
              </a:xfrm>
              <a:prstGeom prst="roundRect">
                <a:avLst>
                  <a:gd name="adj" fmla="val 1852"/>
                </a:avLst>
              </a:pr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136" name="AutoShape 8"/>
              <p:cNvSpPr>
                <a:spLocks noChangeArrowheads="1"/>
              </p:cNvSpPr>
              <p:nvPr/>
            </p:nvSpPr>
            <p:spPr bwMode="auto">
              <a:xfrm>
                <a:off x="3074" y="1147"/>
                <a:ext cx="74" cy="263"/>
              </a:xfrm>
              <a:prstGeom prst="roundRect">
                <a:avLst>
                  <a:gd name="adj" fmla="val 1347"/>
                </a:avLst>
              </a:prstGeom>
              <a:solidFill>
                <a:srgbClr val="33CC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137" name="Freeform 9"/>
              <p:cNvSpPr>
                <a:spLocks noChangeArrowheads="1"/>
              </p:cNvSpPr>
              <p:nvPr/>
            </p:nvSpPr>
            <p:spPr bwMode="auto">
              <a:xfrm>
                <a:off x="3073" y="1070"/>
                <a:ext cx="116" cy="80"/>
              </a:xfrm>
              <a:custGeom>
                <a:avLst/>
                <a:gdLst/>
                <a:ahLst/>
                <a:cxnLst>
                  <a:cxn ang="0">
                    <a:pos x="198" y="0"/>
                  </a:cxn>
                  <a:cxn ang="0">
                    <a:pos x="512" y="0"/>
                  </a:cxn>
                  <a:cxn ang="0">
                    <a:pos x="314" y="350"/>
                  </a:cxn>
                  <a:cxn ang="0">
                    <a:pos x="0" y="350"/>
                  </a:cxn>
                  <a:cxn ang="0">
                    <a:pos x="198" y="0"/>
                  </a:cxn>
                </a:cxnLst>
                <a:rect l="0" t="0" r="r" b="b"/>
                <a:pathLst>
                  <a:path w="513" h="351">
                    <a:moveTo>
                      <a:pt x="198" y="0"/>
                    </a:moveTo>
                    <a:lnTo>
                      <a:pt x="512" y="0"/>
                    </a:lnTo>
                    <a:lnTo>
                      <a:pt x="314" y="350"/>
                    </a:lnTo>
                    <a:lnTo>
                      <a:pt x="0" y="350"/>
                    </a:lnTo>
                    <a:lnTo>
                      <a:pt x="198" y="0"/>
                    </a:lnTo>
                  </a:path>
                </a:pathLst>
              </a:custGeom>
              <a:solidFill>
                <a:srgbClr val="33CC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138" name="Line 10"/>
              <p:cNvSpPr>
                <a:spLocks noChangeShapeType="1"/>
              </p:cNvSpPr>
              <p:nvPr/>
            </p:nvSpPr>
            <p:spPr bwMode="auto">
              <a:xfrm>
                <a:off x="3189" y="1076"/>
                <a:ext cx="1" cy="25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139" name="Line 11"/>
              <p:cNvSpPr>
                <a:spLocks noChangeShapeType="1"/>
              </p:cNvSpPr>
              <p:nvPr/>
            </p:nvSpPr>
            <p:spPr bwMode="auto">
              <a:xfrm flipH="1">
                <a:off x="3146" y="1333"/>
                <a:ext cx="44" cy="7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140" name="AutoShape 12"/>
              <p:cNvSpPr>
                <a:spLocks noChangeArrowheads="1"/>
              </p:cNvSpPr>
              <p:nvPr/>
            </p:nvSpPr>
            <p:spPr bwMode="auto">
              <a:xfrm>
                <a:off x="3083" y="1181"/>
                <a:ext cx="49" cy="152"/>
              </a:xfrm>
              <a:prstGeom prst="roundRect">
                <a:avLst>
                  <a:gd name="adj" fmla="val 2083"/>
                </a:avLst>
              </a:prstGeom>
              <a:solidFill>
                <a:srgbClr val="3333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141" name="AutoShape 13"/>
              <p:cNvSpPr>
                <a:spLocks noChangeArrowheads="1"/>
              </p:cNvSpPr>
              <p:nvPr/>
            </p:nvSpPr>
            <p:spPr bwMode="auto">
              <a:xfrm>
                <a:off x="3090" y="1227"/>
                <a:ext cx="37" cy="54"/>
              </a:xfrm>
              <a:prstGeom prst="roundRect">
                <a:avLst>
                  <a:gd name="adj" fmla="val 2778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</p:grp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6038853" y="1339869"/>
              <a:ext cx="182562" cy="541338"/>
              <a:chOff x="3655" y="728"/>
              <a:chExt cx="115" cy="341"/>
            </a:xfrm>
          </p:grpSpPr>
          <p:sp>
            <p:nvSpPr>
              <p:cNvPr id="48143" name="Freeform 15"/>
              <p:cNvSpPr>
                <a:spLocks noChangeArrowheads="1"/>
              </p:cNvSpPr>
              <p:nvPr/>
            </p:nvSpPr>
            <p:spPr bwMode="auto">
              <a:xfrm>
                <a:off x="3655" y="991"/>
                <a:ext cx="116" cy="79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511" y="0"/>
                  </a:cxn>
                  <a:cxn ang="0">
                    <a:pos x="314" y="349"/>
                  </a:cxn>
                  <a:cxn ang="0">
                    <a:pos x="0" y="349"/>
                  </a:cxn>
                  <a:cxn ang="0">
                    <a:pos x="197" y="0"/>
                  </a:cxn>
                </a:cxnLst>
                <a:rect l="0" t="0" r="r" b="b"/>
                <a:pathLst>
                  <a:path w="512" h="350">
                    <a:moveTo>
                      <a:pt x="197" y="0"/>
                    </a:moveTo>
                    <a:lnTo>
                      <a:pt x="511" y="0"/>
                    </a:lnTo>
                    <a:lnTo>
                      <a:pt x="314" y="349"/>
                    </a:lnTo>
                    <a:lnTo>
                      <a:pt x="0" y="349"/>
                    </a:lnTo>
                    <a:lnTo>
                      <a:pt x="197" y="0"/>
                    </a:lnTo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144" name="AutoShape 16"/>
              <p:cNvSpPr>
                <a:spLocks noChangeArrowheads="1"/>
              </p:cNvSpPr>
              <p:nvPr/>
            </p:nvSpPr>
            <p:spPr bwMode="auto">
              <a:xfrm>
                <a:off x="3714" y="730"/>
                <a:ext cx="54" cy="263"/>
              </a:xfrm>
              <a:prstGeom prst="roundRect">
                <a:avLst>
                  <a:gd name="adj" fmla="val 1852"/>
                </a:avLst>
              </a:pr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145" name="AutoShape 17"/>
              <p:cNvSpPr>
                <a:spLocks noChangeArrowheads="1"/>
              </p:cNvSpPr>
              <p:nvPr/>
            </p:nvSpPr>
            <p:spPr bwMode="auto">
              <a:xfrm>
                <a:off x="3656" y="805"/>
                <a:ext cx="74" cy="263"/>
              </a:xfrm>
              <a:prstGeom prst="roundRect">
                <a:avLst>
                  <a:gd name="adj" fmla="val 1347"/>
                </a:avLst>
              </a:prstGeom>
              <a:solidFill>
                <a:srgbClr val="33CC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146" name="Freeform 18"/>
              <p:cNvSpPr>
                <a:spLocks noChangeArrowheads="1"/>
              </p:cNvSpPr>
              <p:nvPr/>
            </p:nvSpPr>
            <p:spPr bwMode="auto">
              <a:xfrm>
                <a:off x="3655" y="728"/>
                <a:ext cx="116" cy="79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511" y="0"/>
                  </a:cxn>
                  <a:cxn ang="0">
                    <a:pos x="314" y="349"/>
                  </a:cxn>
                  <a:cxn ang="0">
                    <a:pos x="0" y="349"/>
                  </a:cxn>
                  <a:cxn ang="0">
                    <a:pos x="197" y="0"/>
                  </a:cxn>
                </a:cxnLst>
                <a:rect l="0" t="0" r="r" b="b"/>
                <a:pathLst>
                  <a:path w="512" h="350">
                    <a:moveTo>
                      <a:pt x="197" y="0"/>
                    </a:moveTo>
                    <a:lnTo>
                      <a:pt x="511" y="0"/>
                    </a:lnTo>
                    <a:lnTo>
                      <a:pt x="314" y="349"/>
                    </a:lnTo>
                    <a:lnTo>
                      <a:pt x="0" y="349"/>
                    </a:lnTo>
                    <a:lnTo>
                      <a:pt x="197" y="0"/>
                    </a:lnTo>
                  </a:path>
                </a:pathLst>
              </a:custGeom>
              <a:solidFill>
                <a:srgbClr val="33CC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147" name="Line 19"/>
              <p:cNvSpPr>
                <a:spLocks noChangeShapeType="1"/>
              </p:cNvSpPr>
              <p:nvPr/>
            </p:nvSpPr>
            <p:spPr bwMode="auto">
              <a:xfrm>
                <a:off x="3771" y="733"/>
                <a:ext cx="1" cy="25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148" name="Line 20"/>
              <p:cNvSpPr>
                <a:spLocks noChangeShapeType="1"/>
              </p:cNvSpPr>
              <p:nvPr/>
            </p:nvSpPr>
            <p:spPr bwMode="auto">
              <a:xfrm flipH="1">
                <a:off x="3728" y="991"/>
                <a:ext cx="44" cy="7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149" name="AutoShape 21"/>
              <p:cNvSpPr>
                <a:spLocks noChangeArrowheads="1"/>
              </p:cNvSpPr>
              <p:nvPr/>
            </p:nvSpPr>
            <p:spPr bwMode="auto">
              <a:xfrm>
                <a:off x="3665" y="839"/>
                <a:ext cx="49" cy="152"/>
              </a:xfrm>
              <a:prstGeom prst="roundRect">
                <a:avLst>
                  <a:gd name="adj" fmla="val 2083"/>
                </a:avLst>
              </a:prstGeom>
              <a:solidFill>
                <a:srgbClr val="3333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150" name="AutoShape 22"/>
              <p:cNvSpPr>
                <a:spLocks noChangeArrowheads="1"/>
              </p:cNvSpPr>
              <p:nvPr/>
            </p:nvSpPr>
            <p:spPr bwMode="auto">
              <a:xfrm>
                <a:off x="3672" y="885"/>
                <a:ext cx="37" cy="54"/>
              </a:xfrm>
              <a:prstGeom prst="roundRect">
                <a:avLst>
                  <a:gd name="adj" fmla="val 2778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</p:grpSp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6715128" y="1368444"/>
              <a:ext cx="182562" cy="541338"/>
              <a:chOff x="4081" y="746"/>
              <a:chExt cx="115" cy="341"/>
            </a:xfrm>
          </p:grpSpPr>
          <p:sp>
            <p:nvSpPr>
              <p:cNvPr id="48152" name="Freeform 24"/>
              <p:cNvSpPr>
                <a:spLocks noChangeArrowheads="1"/>
              </p:cNvSpPr>
              <p:nvPr/>
            </p:nvSpPr>
            <p:spPr bwMode="auto">
              <a:xfrm>
                <a:off x="4081" y="1009"/>
                <a:ext cx="116" cy="79"/>
              </a:xfrm>
              <a:custGeom>
                <a:avLst/>
                <a:gdLst/>
                <a:ahLst/>
                <a:cxnLst>
                  <a:cxn ang="0">
                    <a:pos x="198" y="0"/>
                  </a:cxn>
                  <a:cxn ang="0">
                    <a:pos x="512" y="0"/>
                  </a:cxn>
                  <a:cxn ang="0">
                    <a:pos x="314" y="349"/>
                  </a:cxn>
                  <a:cxn ang="0">
                    <a:pos x="0" y="349"/>
                  </a:cxn>
                  <a:cxn ang="0">
                    <a:pos x="198" y="0"/>
                  </a:cxn>
                </a:cxnLst>
                <a:rect l="0" t="0" r="r" b="b"/>
                <a:pathLst>
                  <a:path w="513" h="350">
                    <a:moveTo>
                      <a:pt x="198" y="0"/>
                    </a:moveTo>
                    <a:lnTo>
                      <a:pt x="512" y="0"/>
                    </a:lnTo>
                    <a:lnTo>
                      <a:pt x="314" y="349"/>
                    </a:lnTo>
                    <a:lnTo>
                      <a:pt x="0" y="349"/>
                    </a:lnTo>
                    <a:lnTo>
                      <a:pt x="198" y="0"/>
                    </a:lnTo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153" name="AutoShape 25"/>
              <p:cNvSpPr>
                <a:spLocks noChangeArrowheads="1"/>
              </p:cNvSpPr>
              <p:nvPr/>
            </p:nvSpPr>
            <p:spPr bwMode="auto">
              <a:xfrm>
                <a:off x="4140" y="748"/>
                <a:ext cx="54" cy="263"/>
              </a:xfrm>
              <a:prstGeom prst="roundRect">
                <a:avLst>
                  <a:gd name="adj" fmla="val 1852"/>
                </a:avLst>
              </a:pr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154" name="AutoShape 26"/>
              <p:cNvSpPr>
                <a:spLocks noChangeArrowheads="1"/>
              </p:cNvSpPr>
              <p:nvPr/>
            </p:nvSpPr>
            <p:spPr bwMode="auto">
              <a:xfrm>
                <a:off x="4082" y="823"/>
                <a:ext cx="74" cy="263"/>
              </a:xfrm>
              <a:prstGeom prst="roundRect">
                <a:avLst>
                  <a:gd name="adj" fmla="val 1347"/>
                </a:avLst>
              </a:prstGeom>
              <a:solidFill>
                <a:srgbClr val="33CC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155" name="Freeform 27"/>
              <p:cNvSpPr>
                <a:spLocks noChangeArrowheads="1"/>
              </p:cNvSpPr>
              <p:nvPr/>
            </p:nvSpPr>
            <p:spPr bwMode="auto">
              <a:xfrm>
                <a:off x="4081" y="746"/>
                <a:ext cx="116" cy="79"/>
              </a:xfrm>
              <a:custGeom>
                <a:avLst/>
                <a:gdLst/>
                <a:ahLst/>
                <a:cxnLst>
                  <a:cxn ang="0">
                    <a:pos x="198" y="0"/>
                  </a:cxn>
                  <a:cxn ang="0">
                    <a:pos x="512" y="0"/>
                  </a:cxn>
                  <a:cxn ang="0">
                    <a:pos x="314" y="349"/>
                  </a:cxn>
                  <a:cxn ang="0">
                    <a:pos x="0" y="349"/>
                  </a:cxn>
                  <a:cxn ang="0">
                    <a:pos x="198" y="0"/>
                  </a:cxn>
                </a:cxnLst>
                <a:rect l="0" t="0" r="r" b="b"/>
                <a:pathLst>
                  <a:path w="513" h="350">
                    <a:moveTo>
                      <a:pt x="198" y="0"/>
                    </a:moveTo>
                    <a:lnTo>
                      <a:pt x="512" y="0"/>
                    </a:lnTo>
                    <a:lnTo>
                      <a:pt x="314" y="349"/>
                    </a:lnTo>
                    <a:lnTo>
                      <a:pt x="0" y="349"/>
                    </a:lnTo>
                    <a:lnTo>
                      <a:pt x="198" y="0"/>
                    </a:lnTo>
                  </a:path>
                </a:pathLst>
              </a:custGeom>
              <a:solidFill>
                <a:srgbClr val="33CC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156" name="Line 28"/>
              <p:cNvSpPr>
                <a:spLocks noChangeShapeType="1"/>
              </p:cNvSpPr>
              <p:nvPr/>
            </p:nvSpPr>
            <p:spPr bwMode="auto">
              <a:xfrm>
                <a:off x="4197" y="752"/>
                <a:ext cx="1" cy="25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157" name="Line 29"/>
              <p:cNvSpPr>
                <a:spLocks noChangeShapeType="1"/>
              </p:cNvSpPr>
              <p:nvPr/>
            </p:nvSpPr>
            <p:spPr bwMode="auto">
              <a:xfrm flipH="1">
                <a:off x="4154" y="1009"/>
                <a:ext cx="44" cy="7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158" name="AutoShape 30"/>
              <p:cNvSpPr>
                <a:spLocks noChangeArrowheads="1"/>
              </p:cNvSpPr>
              <p:nvPr/>
            </p:nvSpPr>
            <p:spPr bwMode="auto">
              <a:xfrm>
                <a:off x="4091" y="857"/>
                <a:ext cx="49" cy="152"/>
              </a:xfrm>
              <a:prstGeom prst="roundRect">
                <a:avLst>
                  <a:gd name="adj" fmla="val 2083"/>
                </a:avLst>
              </a:prstGeom>
              <a:solidFill>
                <a:srgbClr val="3333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159" name="AutoShape 31"/>
              <p:cNvSpPr>
                <a:spLocks noChangeArrowheads="1"/>
              </p:cNvSpPr>
              <p:nvPr/>
            </p:nvSpPr>
            <p:spPr bwMode="auto">
              <a:xfrm>
                <a:off x="4098" y="903"/>
                <a:ext cx="37" cy="54"/>
              </a:xfrm>
              <a:prstGeom prst="roundRect">
                <a:avLst>
                  <a:gd name="adj" fmla="val 2778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</p:grpSp>
        <p:grpSp>
          <p:nvGrpSpPr>
            <p:cNvPr id="5" name="Group 32"/>
            <p:cNvGrpSpPr>
              <a:grpSpLocks/>
            </p:cNvGrpSpPr>
            <p:nvPr/>
          </p:nvGrpSpPr>
          <p:grpSpPr bwMode="auto">
            <a:xfrm>
              <a:off x="7296153" y="1549419"/>
              <a:ext cx="182562" cy="541338"/>
              <a:chOff x="4447" y="860"/>
              <a:chExt cx="115" cy="341"/>
            </a:xfrm>
          </p:grpSpPr>
          <p:sp>
            <p:nvSpPr>
              <p:cNvPr id="48161" name="Freeform 33"/>
              <p:cNvSpPr>
                <a:spLocks noChangeArrowheads="1"/>
              </p:cNvSpPr>
              <p:nvPr/>
            </p:nvSpPr>
            <p:spPr bwMode="auto">
              <a:xfrm>
                <a:off x="4447" y="1123"/>
                <a:ext cx="116" cy="79"/>
              </a:xfrm>
              <a:custGeom>
                <a:avLst/>
                <a:gdLst/>
                <a:ahLst/>
                <a:cxnLst>
                  <a:cxn ang="0">
                    <a:pos x="198" y="0"/>
                  </a:cxn>
                  <a:cxn ang="0">
                    <a:pos x="512" y="0"/>
                  </a:cxn>
                  <a:cxn ang="0">
                    <a:pos x="314" y="349"/>
                  </a:cxn>
                  <a:cxn ang="0">
                    <a:pos x="0" y="349"/>
                  </a:cxn>
                  <a:cxn ang="0">
                    <a:pos x="198" y="0"/>
                  </a:cxn>
                </a:cxnLst>
                <a:rect l="0" t="0" r="r" b="b"/>
                <a:pathLst>
                  <a:path w="513" h="350">
                    <a:moveTo>
                      <a:pt x="198" y="0"/>
                    </a:moveTo>
                    <a:lnTo>
                      <a:pt x="512" y="0"/>
                    </a:lnTo>
                    <a:lnTo>
                      <a:pt x="314" y="349"/>
                    </a:lnTo>
                    <a:lnTo>
                      <a:pt x="0" y="349"/>
                    </a:lnTo>
                    <a:lnTo>
                      <a:pt x="198" y="0"/>
                    </a:lnTo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162" name="AutoShape 34"/>
              <p:cNvSpPr>
                <a:spLocks noChangeArrowheads="1"/>
              </p:cNvSpPr>
              <p:nvPr/>
            </p:nvSpPr>
            <p:spPr bwMode="auto">
              <a:xfrm>
                <a:off x="4506" y="862"/>
                <a:ext cx="54" cy="263"/>
              </a:xfrm>
              <a:prstGeom prst="roundRect">
                <a:avLst>
                  <a:gd name="adj" fmla="val 1852"/>
                </a:avLst>
              </a:pr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163" name="AutoShape 35"/>
              <p:cNvSpPr>
                <a:spLocks noChangeArrowheads="1"/>
              </p:cNvSpPr>
              <p:nvPr/>
            </p:nvSpPr>
            <p:spPr bwMode="auto">
              <a:xfrm>
                <a:off x="4448" y="937"/>
                <a:ext cx="74" cy="263"/>
              </a:xfrm>
              <a:prstGeom prst="roundRect">
                <a:avLst>
                  <a:gd name="adj" fmla="val 1347"/>
                </a:avLst>
              </a:prstGeom>
              <a:solidFill>
                <a:srgbClr val="33CC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164" name="Freeform 36"/>
              <p:cNvSpPr>
                <a:spLocks noChangeArrowheads="1"/>
              </p:cNvSpPr>
              <p:nvPr/>
            </p:nvSpPr>
            <p:spPr bwMode="auto">
              <a:xfrm>
                <a:off x="4447" y="860"/>
                <a:ext cx="116" cy="79"/>
              </a:xfrm>
              <a:custGeom>
                <a:avLst/>
                <a:gdLst/>
                <a:ahLst/>
                <a:cxnLst>
                  <a:cxn ang="0">
                    <a:pos x="198" y="0"/>
                  </a:cxn>
                  <a:cxn ang="0">
                    <a:pos x="512" y="0"/>
                  </a:cxn>
                  <a:cxn ang="0">
                    <a:pos x="314" y="349"/>
                  </a:cxn>
                  <a:cxn ang="0">
                    <a:pos x="0" y="349"/>
                  </a:cxn>
                  <a:cxn ang="0">
                    <a:pos x="198" y="0"/>
                  </a:cxn>
                </a:cxnLst>
                <a:rect l="0" t="0" r="r" b="b"/>
                <a:pathLst>
                  <a:path w="513" h="350">
                    <a:moveTo>
                      <a:pt x="198" y="0"/>
                    </a:moveTo>
                    <a:lnTo>
                      <a:pt x="512" y="0"/>
                    </a:lnTo>
                    <a:lnTo>
                      <a:pt x="314" y="349"/>
                    </a:lnTo>
                    <a:lnTo>
                      <a:pt x="0" y="349"/>
                    </a:lnTo>
                    <a:lnTo>
                      <a:pt x="198" y="0"/>
                    </a:lnTo>
                  </a:path>
                </a:pathLst>
              </a:custGeom>
              <a:solidFill>
                <a:srgbClr val="33CC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165" name="Line 37"/>
              <p:cNvSpPr>
                <a:spLocks noChangeShapeType="1"/>
              </p:cNvSpPr>
              <p:nvPr/>
            </p:nvSpPr>
            <p:spPr bwMode="auto">
              <a:xfrm>
                <a:off x="4563" y="865"/>
                <a:ext cx="1" cy="25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166" name="Line 38"/>
              <p:cNvSpPr>
                <a:spLocks noChangeShapeType="1"/>
              </p:cNvSpPr>
              <p:nvPr/>
            </p:nvSpPr>
            <p:spPr bwMode="auto">
              <a:xfrm flipH="1">
                <a:off x="4520" y="1123"/>
                <a:ext cx="44" cy="7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167" name="AutoShape 39"/>
              <p:cNvSpPr>
                <a:spLocks noChangeArrowheads="1"/>
              </p:cNvSpPr>
              <p:nvPr/>
            </p:nvSpPr>
            <p:spPr bwMode="auto">
              <a:xfrm>
                <a:off x="4457" y="971"/>
                <a:ext cx="49" cy="152"/>
              </a:xfrm>
              <a:prstGeom prst="roundRect">
                <a:avLst>
                  <a:gd name="adj" fmla="val 2083"/>
                </a:avLst>
              </a:prstGeom>
              <a:solidFill>
                <a:srgbClr val="3333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168" name="AutoShape 40"/>
              <p:cNvSpPr>
                <a:spLocks noChangeArrowheads="1"/>
              </p:cNvSpPr>
              <p:nvPr/>
            </p:nvSpPr>
            <p:spPr bwMode="auto">
              <a:xfrm>
                <a:off x="4464" y="1017"/>
                <a:ext cx="37" cy="54"/>
              </a:xfrm>
              <a:prstGeom prst="roundRect">
                <a:avLst>
                  <a:gd name="adj" fmla="val 2778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</p:grpSp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7610478" y="2339994"/>
              <a:ext cx="182562" cy="541338"/>
              <a:chOff x="4645" y="1358"/>
              <a:chExt cx="115" cy="341"/>
            </a:xfrm>
          </p:grpSpPr>
          <p:sp>
            <p:nvSpPr>
              <p:cNvPr id="48170" name="Freeform 42"/>
              <p:cNvSpPr>
                <a:spLocks noChangeArrowheads="1"/>
              </p:cNvSpPr>
              <p:nvPr/>
            </p:nvSpPr>
            <p:spPr bwMode="auto">
              <a:xfrm>
                <a:off x="4645" y="1621"/>
                <a:ext cx="116" cy="80"/>
              </a:xfrm>
              <a:custGeom>
                <a:avLst/>
                <a:gdLst/>
                <a:ahLst/>
                <a:cxnLst>
                  <a:cxn ang="0">
                    <a:pos x="198" y="0"/>
                  </a:cxn>
                  <a:cxn ang="0">
                    <a:pos x="512" y="0"/>
                  </a:cxn>
                  <a:cxn ang="0">
                    <a:pos x="314" y="350"/>
                  </a:cxn>
                  <a:cxn ang="0">
                    <a:pos x="0" y="350"/>
                  </a:cxn>
                  <a:cxn ang="0">
                    <a:pos x="198" y="0"/>
                  </a:cxn>
                </a:cxnLst>
                <a:rect l="0" t="0" r="r" b="b"/>
                <a:pathLst>
                  <a:path w="513" h="351">
                    <a:moveTo>
                      <a:pt x="198" y="0"/>
                    </a:moveTo>
                    <a:lnTo>
                      <a:pt x="512" y="0"/>
                    </a:lnTo>
                    <a:lnTo>
                      <a:pt x="314" y="350"/>
                    </a:lnTo>
                    <a:lnTo>
                      <a:pt x="0" y="350"/>
                    </a:lnTo>
                    <a:lnTo>
                      <a:pt x="198" y="0"/>
                    </a:lnTo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171" name="AutoShape 43"/>
              <p:cNvSpPr>
                <a:spLocks noChangeArrowheads="1"/>
              </p:cNvSpPr>
              <p:nvPr/>
            </p:nvSpPr>
            <p:spPr bwMode="auto">
              <a:xfrm>
                <a:off x="4704" y="1360"/>
                <a:ext cx="54" cy="263"/>
              </a:xfrm>
              <a:prstGeom prst="roundRect">
                <a:avLst>
                  <a:gd name="adj" fmla="val 1852"/>
                </a:avLst>
              </a:pr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172" name="AutoShape 44"/>
              <p:cNvSpPr>
                <a:spLocks noChangeArrowheads="1"/>
              </p:cNvSpPr>
              <p:nvPr/>
            </p:nvSpPr>
            <p:spPr bwMode="auto">
              <a:xfrm>
                <a:off x="4646" y="1435"/>
                <a:ext cx="74" cy="263"/>
              </a:xfrm>
              <a:prstGeom prst="roundRect">
                <a:avLst>
                  <a:gd name="adj" fmla="val 1347"/>
                </a:avLst>
              </a:prstGeom>
              <a:solidFill>
                <a:srgbClr val="33CC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173" name="Freeform 45"/>
              <p:cNvSpPr>
                <a:spLocks noChangeArrowheads="1"/>
              </p:cNvSpPr>
              <p:nvPr/>
            </p:nvSpPr>
            <p:spPr bwMode="auto">
              <a:xfrm>
                <a:off x="4645" y="1358"/>
                <a:ext cx="116" cy="80"/>
              </a:xfrm>
              <a:custGeom>
                <a:avLst/>
                <a:gdLst/>
                <a:ahLst/>
                <a:cxnLst>
                  <a:cxn ang="0">
                    <a:pos x="198" y="0"/>
                  </a:cxn>
                  <a:cxn ang="0">
                    <a:pos x="512" y="0"/>
                  </a:cxn>
                  <a:cxn ang="0">
                    <a:pos x="314" y="350"/>
                  </a:cxn>
                  <a:cxn ang="0">
                    <a:pos x="0" y="350"/>
                  </a:cxn>
                  <a:cxn ang="0">
                    <a:pos x="198" y="0"/>
                  </a:cxn>
                </a:cxnLst>
                <a:rect l="0" t="0" r="r" b="b"/>
                <a:pathLst>
                  <a:path w="513" h="351">
                    <a:moveTo>
                      <a:pt x="198" y="0"/>
                    </a:moveTo>
                    <a:lnTo>
                      <a:pt x="512" y="0"/>
                    </a:lnTo>
                    <a:lnTo>
                      <a:pt x="314" y="350"/>
                    </a:lnTo>
                    <a:lnTo>
                      <a:pt x="0" y="350"/>
                    </a:lnTo>
                    <a:lnTo>
                      <a:pt x="198" y="0"/>
                    </a:lnTo>
                  </a:path>
                </a:pathLst>
              </a:custGeom>
              <a:solidFill>
                <a:srgbClr val="33CC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174" name="Line 46"/>
              <p:cNvSpPr>
                <a:spLocks noChangeShapeType="1"/>
              </p:cNvSpPr>
              <p:nvPr/>
            </p:nvSpPr>
            <p:spPr bwMode="auto">
              <a:xfrm>
                <a:off x="4761" y="1364"/>
                <a:ext cx="1" cy="25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175" name="Line 47"/>
              <p:cNvSpPr>
                <a:spLocks noChangeShapeType="1"/>
              </p:cNvSpPr>
              <p:nvPr/>
            </p:nvSpPr>
            <p:spPr bwMode="auto">
              <a:xfrm flipH="1">
                <a:off x="4718" y="1621"/>
                <a:ext cx="44" cy="7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176" name="AutoShape 48"/>
              <p:cNvSpPr>
                <a:spLocks noChangeArrowheads="1"/>
              </p:cNvSpPr>
              <p:nvPr/>
            </p:nvSpPr>
            <p:spPr bwMode="auto">
              <a:xfrm>
                <a:off x="4655" y="1469"/>
                <a:ext cx="49" cy="152"/>
              </a:xfrm>
              <a:prstGeom prst="roundRect">
                <a:avLst>
                  <a:gd name="adj" fmla="val 2083"/>
                </a:avLst>
              </a:prstGeom>
              <a:solidFill>
                <a:srgbClr val="3333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177" name="AutoShape 49"/>
              <p:cNvSpPr>
                <a:spLocks noChangeArrowheads="1"/>
              </p:cNvSpPr>
              <p:nvPr/>
            </p:nvSpPr>
            <p:spPr bwMode="auto">
              <a:xfrm>
                <a:off x="4662" y="1515"/>
                <a:ext cx="37" cy="54"/>
              </a:xfrm>
              <a:prstGeom prst="roundRect">
                <a:avLst>
                  <a:gd name="adj" fmla="val 2778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</p:grpSp>
        <p:sp>
          <p:nvSpPr>
            <p:cNvPr id="48178" name="AutoShape 50"/>
            <p:cNvSpPr>
              <a:spLocks noChangeArrowheads="1"/>
            </p:cNvSpPr>
            <p:nvPr/>
          </p:nvSpPr>
          <p:spPr bwMode="auto">
            <a:xfrm>
              <a:off x="7587547" y="1392257"/>
              <a:ext cx="1329443" cy="648512"/>
            </a:xfrm>
            <a:prstGeom prst="roundRect">
              <a:avLst>
                <a:gd name="adj" fmla="val 222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2000" dirty="0">
                  <a:solidFill>
                    <a:schemeClr val="tx1"/>
                  </a:solidFill>
                  <a:latin typeface="Maiandra GD" pitchFamily="34" charset="0"/>
                </a:rPr>
                <a:t>Servidores</a:t>
              </a:r>
              <a:br>
                <a:rPr lang="es-ES" sz="2000" dirty="0">
                  <a:solidFill>
                    <a:schemeClr val="tx1"/>
                  </a:solidFill>
                  <a:latin typeface="Maiandra GD" pitchFamily="34" charset="0"/>
                </a:rPr>
              </a:br>
              <a:r>
                <a:rPr lang="es-ES" sz="2000" dirty="0">
                  <a:solidFill>
                    <a:schemeClr val="tx1"/>
                  </a:solidFill>
                  <a:latin typeface="Maiandra GD" pitchFamily="34" charset="0"/>
                </a:rPr>
                <a:t>web</a:t>
              </a:r>
            </a:p>
          </p:txBody>
        </p:sp>
        <p:sp>
          <p:nvSpPr>
            <p:cNvPr id="48179" name="Line 51"/>
            <p:cNvSpPr>
              <a:spLocks noChangeShapeType="1"/>
            </p:cNvSpPr>
            <p:nvPr/>
          </p:nvSpPr>
          <p:spPr bwMode="auto">
            <a:xfrm>
              <a:off x="6113465" y="1879619"/>
              <a:ext cx="66675" cy="276225"/>
            </a:xfrm>
            <a:prstGeom prst="line">
              <a:avLst/>
            </a:prstGeom>
            <a:noFill/>
            <a:ln w="28440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48180" name="Line 52"/>
            <p:cNvSpPr>
              <a:spLocks noChangeShapeType="1"/>
            </p:cNvSpPr>
            <p:nvPr/>
          </p:nvSpPr>
          <p:spPr bwMode="auto">
            <a:xfrm flipH="1">
              <a:off x="6740528" y="1917719"/>
              <a:ext cx="12700" cy="238125"/>
            </a:xfrm>
            <a:prstGeom prst="line">
              <a:avLst/>
            </a:prstGeom>
            <a:noFill/>
            <a:ln w="28440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48181" name="Line 53"/>
            <p:cNvSpPr>
              <a:spLocks noChangeShapeType="1"/>
            </p:cNvSpPr>
            <p:nvPr/>
          </p:nvSpPr>
          <p:spPr bwMode="auto">
            <a:xfrm flipH="1">
              <a:off x="7197728" y="2079644"/>
              <a:ext cx="136525" cy="209550"/>
            </a:xfrm>
            <a:prstGeom prst="line">
              <a:avLst/>
            </a:prstGeom>
            <a:noFill/>
            <a:ln w="28440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48182" name="Line 54"/>
            <p:cNvSpPr>
              <a:spLocks noChangeShapeType="1"/>
            </p:cNvSpPr>
            <p:nvPr/>
          </p:nvSpPr>
          <p:spPr bwMode="auto">
            <a:xfrm flipH="1">
              <a:off x="7359653" y="2841644"/>
              <a:ext cx="250825" cy="1588"/>
            </a:xfrm>
            <a:prstGeom prst="line">
              <a:avLst/>
            </a:prstGeom>
            <a:noFill/>
            <a:ln w="28440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grpSp>
          <p:nvGrpSpPr>
            <p:cNvPr id="7" name="Group 56"/>
            <p:cNvGrpSpPr>
              <a:grpSpLocks/>
            </p:cNvGrpSpPr>
            <p:nvPr/>
          </p:nvGrpSpPr>
          <p:grpSpPr bwMode="auto">
            <a:xfrm>
              <a:off x="6381753" y="3075007"/>
              <a:ext cx="500062" cy="231775"/>
              <a:chOff x="3871" y="1821"/>
              <a:chExt cx="315" cy="146"/>
            </a:xfrm>
          </p:grpSpPr>
          <p:sp>
            <p:nvSpPr>
              <p:cNvPr id="48185" name="Oval 57"/>
              <p:cNvSpPr>
                <a:spLocks noChangeArrowheads="1"/>
              </p:cNvSpPr>
              <p:nvPr/>
            </p:nvSpPr>
            <p:spPr bwMode="auto">
              <a:xfrm>
                <a:off x="3873" y="1887"/>
                <a:ext cx="314" cy="82"/>
              </a:xfrm>
              <a:prstGeom prst="ellipse">
                <a:avLst/>
              </a:prstGeom>
              <a:solidFill>
                <a:srgbClr val="CCCCFF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186" name="Line 58"/>
              <p:cNvSpPr>
                <a:spLocks noChangeShapeType="1"/>
              </p:cNvSpPr>
              <p:nvPr/>
            </p:nvSpPr>
            <p:spPr bwMode="auto">
              <a:xfrm>
                <a:off x="3873" y="1880"/>
                <a:ext cx="1" cy="5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187" name="Line 59"/>
              <p:cNvSpPr>
                <a:spLocks noChangeShapeType="1"/>
              </p:cNvSpPr>
              <p:nvPr/>
            </p:nvSpPr>
            <p:spPr bwMode="auto">
              <a:xfrm>
                <a:off x="4187" y="1880"/>
                <a:ext cx="1" cy="5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188" name="AutoShape 60"/>
              <p:cNvSpPr>
                <a:spLocks noChangeArrowheads="1"/>
              </p:cNvSpPr>
              <p:nvPr/>
            </p:nvSpPr>
            <p:spPr bwMode="auto">
              <a:xfrm>
                <a:off x="3873" y="1880"/>
                <a:ext cx="311" cy="50"/>
              </a:xfrm>
              <a:prstGeom prst="roundRect">
                <a:avLst>
                  <a:gd name="adj" fmla="val 2000"/>
                </a:avLst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189" name="Oval 61"/>
              <p:cNvSpPr>
                <a:spLocks noChangeArrowheads="1"/>
              </p:cNvSpPr>
              <p:nvPr/>
            </p:nvSpPr>
            <p:spPr bwMode="auto">
              <a:xfrm>
                <a:off x="3871" y="1821"/>
                <a:ext cx="314" cy="95"/>
              </a:xfrm>
              <a:prstGeom prst="ellipse">
                <a:avLst/>
              </a:prstGeom>
              <a:solidFill>
                <a:srgbClr val="CCCCFF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grpSp>
            <p:nvGrpSpPr>
              <p:cNvPr id="8" name="Group 62"/>
              <p:cNvGrpSpPr>
                <a:grpSpLocks/>
              </p:cNvGrpSpPr>
              <p:nvPr/>
            </p:nvGrpSpPr>
            <p:grpSpPr bwMode="auto">
              <a:xfrm>
                <a:off x="3947" y="1842"/>
                <a:ext cx="155" cy="55"/>
                <a:chOff x="3947" y="1842"/>
                <a:chExt cx="155" cy="55"/>
              </a:xfrm>
            </p:grpSpPr>
            <p:sp>
              <p:nvSpPr>
                <p:cNvPr id="48191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3947" y="1841"/>
                  <a:ext cx="55" cy="3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>
                    <a:latin typeface="Maiandra GD" pitchFamily="34" charset="0"/>
                  </a:endParaRPr>
                </a:p>
              </p:txBody>
            </p:sp>
            <p:sp>
              <p:nvSpPr>
                <p:cNvPr id="48192" name="Line 64"/>
                <p:cNvSpPr>
                  <a:spLocks noChangeShapeType="1"/>
                </p:cNvSpPr>
                <p:nvPr/>
              </p:nvSpPr>
              <p:spPr bwMode="auto">
                <a:xfrm>
                  <a:off x="4053" y="1897"/>
                  <a:ext cx="49" cy="1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>
                    <a:latin typeface="Maiandra GD" pitchFamily="34" charset="0"/>
                  </a:endParaRPr>
                </a:p>
              </p:txBody>
            </p:sp>
            <p:sp>
              <p:nvSpPr>
                <p:cNvPr id="48193" name="Line 65"/>
                <p:cNvSpPr>
                  <a:spLocks noChangeShapeType="1"/>
                </p:cNvSpPr>
                <p:nvPr/>
              </p:nvSpPr>
              <p:spPr bwMode="auto">
                <a:xfrm>
                  <a:off x="3998" y="1843"/>
                  <a:ext cx="58" cy="54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>
                    <a:latin typeface="Maiandra GD" pitchFamily="34" charset="0"/>
                  </a:endParaRPr>
                </a:p>
              </p:txBody>
            </p:sp>
          </p:grpSp>
          <p:grpSp>
            <p:nvGrpSpPr>
              <p:cNvPr id="9" name="Group 66"/>
              <p:cNvGrpSpPr>
                <a:grpSpLocks/>
              </p:cNvGrpSpPr>
              <p:nvPr/>
            </p:nvGrpSpPr>
            <p:grpSpPr bwMode="auto">
              <a:xfrm>
                <a:off x="3947" y="1841"/>
                <a:ext cx="155" cy="55"/>
                <a:chOff x="3947" y="1841"/>
                <a:chExt cx="155" cy="55"/>
              </a:xfrm>
            </p:grpSpPr>
            <p:sp>
              <p:nvSpPr>
                <p:cNvPr id="48195" name="Line 67"/>
                <p:cNvSpPr>
                  <a:spLocks noChangeShapeType="1"/>
                </p:cNvSpPr>
                <p:nvPr/>
              </p:nvSpPr>
              <p:spPr bwMode="auto">
                <a:xfrm>
                  <a:off x="3947" y="1895"/>
                  <a:ext cx="55" cy="1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>
                    <a:latin typeface="Maiandra GD" pitchFamily="34" charset="0"/>
                  </a:endParaRPr>
                </a:p>
              </p:txBody>
            </p:sp>
            <p:sp>
              <p:nvSpPr>
                <p:cNvPr id="48196" name="Line 68"/>
                <p:cNvSpPr>
                  <a:spLocks noChangeShapeType="1"/>
                </p:cNvSpPr>
                <p:nvPr/>
              </p:nvSpPr>
              <p:spPr bwMode="auto">
                <a:xfrm>
                  <a:off x="4053" y="1841"/>
                  <a:ext cx="49" cy="1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>
                    <a:latin typeface="Maiandra GD" pitchFamily="34" charset="0"/>
                  </a:endParaRPr>
                </a:p>
              </p:txBody>
            </p:sp>
            <p:sp>
              <p:nvSpPr>
                <p:cNvPr id="48197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3998" y="1840"/>
                  <a:ext cx="58" cy="56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>
                    <a:latin typeface="Maiandra GD" pitchFamily="34" charset="0"/>
                  </a:endParaRPr>
                </a:p>
              </p:txBody>
            </p:sp>
          </p:grpSp>
        </p:grpSp>
        <p:sp>
          <p:nvSpPr>
            <p:cNvPr id="48198" name="AutoShape 70"/>
            <p:cNvSpPr>
              <a:spLocks noChangeArrowheads="1"/>
            </p:cNvSpPr>
            <p:nvPr/>
          </p:nvSpPr>
          <p:spPr bwMode="auto">
            <a:xfrm>
              <a:off x="5834065" y="2182832"/>
              <a:ext cx="944787" cy="537712"/>
            </a:xfrm>
            <a:prstGeom prst="roundRect">
              <a:avLst>
                <a:gd name="adj" fmla="val 27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600">
                  <a:solidFill>
                    <a:schemeClr val="tx1"/>
                  </a:solidFill>
                  <a:latin typeface="Maiandra GD" pitchFamily="34" charset="0"/>
                </a:rPr>
                <a:t> Internet</a:t>
              </a:r>
              <a:br>
                <a:rPr lang="es-ES" sz="1600">
                  <a:solidFill>
                    <a:schemeClr val="tx1"/>
                  </a:solidFill>
                  <a:latin typeface="Maiandra GD" pitchFamily="34" charset="0"/>
                </a:rPr>
              </a:br>
              <a:r>
                <a:rPr lang="es-ES" sz="1600">
                  <a:solidFill>
                    <a:schemeClr val="tx1"/>
                  </a:solidFill>
                  <a:latin typeface="Maiandra GD" pitchFamily="34" charset="0"/>
                </a:rPr>
                <a:t>pública</a:t>
              </a:r>
            </a:p>
          </p:txBody>
        </p:sp>
        <p:sp>
          <p:nvSpPr>
            <p:cNvPr id="48199" name="Freeform 71"/>
            <p:cNvSpPr>
              <a:spLocks noChangeArrowheads="1"/>
            </p:cNvSpPr>
            <p:nvPr/>
          </p:nvSpPr>
          <p:spPr bwMode="auto">
            <a:xfrm>
              <a:off x="4968878" y="4243407"/>
              <a:ext cx="2965450" cy="1390650"/>
            </a:xfrm>
            <a:custGeom>
              <a:avLst/>
              <a:gdLst/>
              <a:ahLst/>
              <a:cxnLst>
                <a:cxn ang="0">
                  <a:pos x="136" y="1442"/>
                </a:cxn>
                <a:cxn ang="0">
                  <a:pos x="454" y="604"/>
                </a:cxn>
                <a:cxn ang="0">
                  <a:pos x="2862" y="74"/>
                </a:cxn>
                <a:cxn ang="0">
                  <a:pos x="5032" y="154"/>
                </a:cxn>
                <a:cxn ang="0">
                  <a:pos x="7775" y="533"/>
                </a:cxn>
                <a:cxn ang="0">
                  <a:pos x="7824" y="3268"/>
                </a:cxn>
                <a:cxn ang="0">
                  <a:pos x="6038" y="3727"/>
                </a:cxn>
                <a:cxn ang="0">
                  <a:pos x="3444" y="3753"/>
                </a:cxn>
                <a:cxn ang="0">
                  <a:pos x="1971" y="3736"/>
                </a:cxn>
                <a:cxn ang="0">
                  <a:pos x="740" y="2981"/>
                </a:cxn>
                <a:cxn ang="0">
                  <a:pos x="136" y="1442"/>
                </a:cxn>
                <a:cxn ang="0">
                  <a:pos x="136" y="1442"/>
                </a:cxn>
              </a:cxnLst>
              <a:rect l="0" t="0" r="r" b="b"/>
              <a:pathLst>
                <a:path w="8239" h="3864">
                  <a:moveTo>
                    <a:pt x="136" y="1442"/>
                  </a:moveTo>
                  <a:cubicBezTo>
                    <a:pt x="88" y="1045"/>
                    <a:pt x="0" y="833"/>
                    <a:pt x="454" y="604"/>
                  </a:cubicBezTo>
                  <a:cubicBezTo>
                    <a:pt x="908" y="374"/>
                    <a:pt x="2099" y="149"/>
                    <a:pt x="2862" y="74"/>
                  </a:cubicBezTo>
                  <a:cubicBezTo>
                    <a:pt x="3625" y="0"/>
                    <a:pt x="4212" y="79"/>
                    <a:pt x="5032" y="154"/>
                  </a:cubicBezTo>
                  <a:cubicBezTo>
                    <a:pt x="5852" y="229"/>
                    <a:pt x="7312" y="13"/>
                    <a:pt x="7775" y="533"/>
                  </a:cubicBezTo>
                  <a:cubicBezTo>
                    <a:pt x="8238" y="1054"/>
                    <a:pt x="8115" y="2739"/>
                    <a:pt x="7824" y="3268"/>
                  </a:cubicBezTo>
                  <a:cubicBezTo>
                    <a:pt x="7533" y="3797"/>
                    <a:pt x="6765" y="3647"/>
                    <a:pt x="6038" y="3727"/>
                  </a:cubicBezTo>
                  <a:cubicBezTo>
                    <a:pt x="5310" y="3806"/>
                    <a:pt x="4123" y="3753"/>
                    <a:pt x="3444" y="3753"/>
                  </a:cubicBezTo>
                  <a:cubicBezTo>
                    <a:pt x="2765" y="3753"/>
                    <a:pt x="2421" y="3863"/>
                    <a:pt x="1971" y="3736"/>
                  </a:cubicBezTo>
                  <a:cubicBezTo>
                    <a:pt x="1521" y="3608"/>
                    <a:pt x="1045" y="3361"/>
                    <a:pt x="740" y="2981"/>
                  </a:cubicBezTo>
                  <a:cubicBezTo>
                    <a:pt x="432" y="2598"/>
                    <a:pt x="127" y="2064"/>
                    <a:pt x="136" y="1442"/>
                  </a:cubicBezTo>
                  <a:lnTo>
                    <a:pt x="136" y="1442"/>
                  </a:lnTo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48200" name="Line 72"/>
            <p:cNvSpPr>
              <a:spLocks noChangeShapeType="1"/>
            </p:cNvSpPr>
            <p:nvPr/>
          </p:nvSpPr>
          <p:spPr bwMode="auto">
            <a:xfrm flipV="1">
              <a:off x="5408615" y="4775219"/>
              <a:ext cx="1557338" cy="15875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48201" name="Line 73"/>
            <p:cNvSpPr>
              <a:spLocks noChangeShapeType="1"/>
            </p:cNvSpPr>
            <p:nvPr/>
          </p:nvSpPr>
          <p:spPr bwMode="auto">
            <a:xfrm>
              <a:off x="5418140" y="4789507"/>
              <a:ext cx="1588" cy="195262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48202" name="Line 74"/>
            <p:cNvSpPr>
              <a:spLocks noChangeShapeType="1"/>
            </p:cNvSpPr>
            <p:nvPr/>
          </p:nvSpPr>
          <p:spPr bwMode="auto">
            <a:xfrm>
              <a:off x="5927728" y="4799032"/>
              <a:ext cx="1587" cy="195262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48203" name="Line 75"/>
            <p:cNvSpPr>
              <a:spLocks noChangeShapeType="1"/>
            </p:cNvSpPr>
            <p:nvPr/>
          </p:nvSpPr>
          <p:spPr bwMode="auto">
            <a:xfrm>
              <a:off x="6465890" y="4794269"/>
              <a:ext cx="1588" cy="19526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48204" name="Line 76"/>
            <p:cNvSpPr>
              <a:spLocks noChangeShapeType="1"/>
            </p:cNvSpPr>
            <p:nvPr/>
          </p:nvSpPr>
          <p:spPr bwMode="auto">
            <a:xfrm>
              <a:off x="6965953" y="4794269"/>
              <a:ext cx="1587" cy="223838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grpSp>
          <p:nvGrpSpPr>
            <p:cNvPr id="10" name="Group 77"/>
            <p:cNvGrpSpPr>
              <a:grpSpLocks/>
            </p:cNvGrpSpPr>
            <p:nvPr/>
          </p:nvGrpSpPr>
          <p:grpSpPr bwMode="auto">
            <a:xfrm>
              <a:off x="6381753" y="4365644"/>
              <a:ext cx="500062" cy="231775"/>
              <a:chOff x="3871" y="2634"/>
              <a:chExt cx="315" cy="146"/>
            </a:xfrm>
          </p:grpSpPr>
          <p:sp>
            <p:nvSpPr>
              <p:cNvPr id="48206" name="Oval 78"/>
              <p:cNvSpPr>
                <a:spLocks noChangeArrowheads="1"/>
              </p:cNvSpPr>
              <p:nvPr/>
            </p:nvSpPr>
            <p:spPr bwMode="auto">
              <a:xfrm>
                <a:off x="3873" y="2699"/>
                <a:ext cx="314" cy="82"/>
              </a:xfrm>
              <a:prstGeom prst="ellipse">
                <a:avLst/>
              </a:prstGeom>
              <a:solidFill>
                <a:srgbClr val="CCCCFF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07" name="Line 79"/>
              <p:cNvSpPr>
                <a:spLocks noChangeShapeType="1"/>
              </p:cNvSpPr>
              <p:nvPr/>
            </p:nvSpPr>
            <p:spPr bwMode="auto">
              <a:xfrm>
                <a:off x="3873" y="2693"/>
                <a:ext cx="1" cy="5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08" name="Line 80"/>
              <p:cNvSpPr>
                <a:spLocks noChangeShapeType="1"/>
              </p:cNvSpPr>
              <p:nvPr/>
            </p:nvSpPr>
            <p:spPr bwMode="auto">
              <a:xfrm>
                <a:off x="4187" y="2693"/>
                <a:ext cx="1" cy="5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09" name="AutoShape 81"/>
              <p:cNvSpPr>
                <a:spLocks noChangeArrowheads="1"/>
              </p:cNvSpPr>
              <p:nvPr/>
            </p:nvSpPr>
            <p:spPr bwMode="auto">
              <a:xfrm>
                <a:off x="3873" y="2693"/>
                <a:ext cx="311" cy="50"/>
              </a:xfrm>
              <a:prstGeom prst="roundRect">
                <a:avLst>
                  <a:gd name="adj" fmla="val 2000"/>
                </a:avLst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10" name="Oval 82"/>
              <p:cNvSpPr>
                <a:spLocks noChangeArrowheads="1"/>
              </p:cNvSpPr>
              <p:nvPr/>
            </p:nvSpPr>
            <p:spPr bwMode="auto">
              <a:xfrm>
                <a:off x="3871" y="2634"/>
                <a:ext cx="314" cy="95"/>
              </a:xfrm>
              <a:prstGeom prst="ellipse">
                <a:avLst/>
              </a:prstGeom>
              <a:solidFill>
                <a:srgbClr val="CCCCFF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grpSp>
            <p:nvGrpSpPr>
              <p:cNvPr id="11" name="Group 83"/>
              <p:cNvGrpSpPr>
                <a:grpSpLocks/>
              </p:cNvGrpSpPr>
              <p:nvPr/>
            </p:nvGrpSpPr>
            <p:grpSpPr bwMode="auto">
              <a:xfrm>
                <a:off x="3947" y="2655"/>
                <a:ext cx="155" cy="55"/>
                <a:chOff x="3947" y="2655"/>
                <a:chExt cx="155" cy="55"/>
              </a:xfrm>
            </p:grpSpPr>
            <p:sp>
              <p:nvSpPr>
                <p:cNvPr id="48212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3947" y="2654"/>
                  <a:ext cx="55" cy="3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>
                    <a:latin typeface="Maiandra GD" pitchFamily="34" charset="0"/>
                  </a:endParaRPr>
                </a:p>
              </p:txBody>
            </p:sp>
            <p:sp>
              <p:nvSpPr>
                <p:cNvPr id="48213" name="Line 85"/>
                <p:cNvSpPr>
                  <a:spLocks noChangeShapeType="1"/>
                </p:cNvSpPr>
                <p:nvPr/>
              </p:nvSpPr>
              <p:spPr bwMode="auto">
                <a:xfrm>
                  <a:off x="4053" y="2710"/>
                  <a:ext cx="49" cy="1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>
                    <a:latin typeface="Maiandra GD" pitchFamily="34" charset="0"/>
                  </a:endParaRPr>
                </a:p>
              </p:txBody>
            </p:sp>
            <p:sp>
              <p:nvSpPr>
                <p:cNvPr id="48214" name="Line 86"/>
                <p:cNvSpPr>
                  <a:spLocks noChangeShapeType="1"/>
                </p:cNvSpPr>
                <p:nvPr/>
              </p:nvSpPr>
              <p:spPr bwMode="auto">
                <a:xfrm>
                  <a:off x="3998" y="2656"/>
                  <a:ext cx="58" cy="54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>
                    <a:latin typeface="Maiandra GD" pitchFamily="34" charset="0"/>
                  </a:endParaRPr>
                </a:p>
              </p:txBody>
            </p:sp>
          </p:grpSp>
          <p:grpSp>
            <p:nvGrpSpPr>
              <p:cNvPr id="12" name="Group 87"/>
              <p:cNvGrpSpPr>
                <a:grpSpLocks/>
              </p:cNvGrpSpPr>
              <p:nvPr/>
            </p:nvGrpSpPr>
            <p:grpSpPr bwMode="auto">
              <a:xfrm>
                <a:off x="3947" y="2654"/>
                <a:ext cx="155" cy="55"/>
                <a:chOff x="3947" y="2654"/>
                <a:chExt cx="155" cy="55"/>
              </a:xfrm>
            </p:grpSpPr>
            <p:sp>
              <p:nvSpPr>
                <p:cNvPr id="48216" name="Line 88"/>
                <p:cNvSpPr>
                  <a:spLocks noChangeShapeType="1"/>
                </p:cNvSpPr>
                <p:nvPr/>
              </p:nvSpPr>
              <p:spPr bwMode="auto">
                <a:xfrm>
                  <a:off x="3947" y="2708"/>
                  <a:ext cx="55" cy="1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>
                    <a:latin typeface="Maiandra GD" pitchFamily="34" charset="0"/>
                  </a:endParaRPr>
                </a:p>
              </p:txBody>
            </p:sp>
            <p:sp>
              <p:nvSpPr>
                <p:cNvPr id="48217" name="Line 89"/>
                <p:cNvSpPr>
                  <a:spLocks noChangeShapeType="1"/>
                </p:cNvSpPr>
                <p:nvPr/>
              </p:nvSpPr>
              <p:spPr bwMode="auto">
                <a:xfrm>
                  <a:off x="4053" y="2654"/>
                  <a:ext cx="49" cy="1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>
                    <a:latin typeface="Maiandra GD" pitchFamily="34" charset="0"/>
                  </a:endParaRPr>
                </a:p>
              </p:txBody>
            </p:sp>
            <p:sp>
              <p:nvSpPr>
                <p:cNvPr id="48218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3998" y="2653"/>
                  <a:ext cx="58" cy="56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>
                    <a:latin typeface="Maiandra GD" pitchFamily="34" charset="0"/>
                  </a:endParaRPr>
                </a:p>
              </p:txBody>
            </p:sp>
          </p:grpSp>
        </p:grpSp>
        <p:sp>
          <p:nvSpPr>
            <p:cNvPr id="48219" name="Line 91"/>
            <p:cNvSpPr>
              <a:spLocks noChangeShapeType="1"/>
            </p:cNvSpPr>
            <p:nvPr/>
          </p:nvSpPr>
          <p:spPr bwMode="auto">
            <a:xfrm>
              <a:off x="6627815" y="3317894"/>
              <a:ext cx="1588" cy="1062038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48220" name="Line 92"/>
            <p:cNvSpPr>
              <a:spLocks noChangeShapeType="1"/>
            </p:cNvSpPr>
            <p:nvPr/>
          </p:nvSpPr>
          <p:spPr bwMode="auto">
            <a:xfrm>
              <a:off x="6632578" y="4603769"/>
              <a:ext cx="1587" cy="166688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48221" name="AutoShape 93"/>
            <p:cNvSpPr>
              <a:spLocks noChangeArrowheads="1"/>
            </p:cNvSpPr>
            <p:nvPr/>
          </p:nvSpPr>
          <p:spPr bwMode="auto">
            <a:xfrm>
              <a:off x="4929190" y="4130694"/>
              <a:ext cx="1249358" cy="537712"/>
            </a:xfrm>
            <a:prstGeom prst="roundRect">
              <a:avLst>
                <a:gd name="adj" fmla="val 27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600">
                  <a:solidFill>
                    <a:schemeClr val="tx1"/>
                  </a:solidFill>
                  <a:latin typeface="Maiandra GD" pitchFamily="34" charset="0"/>
                </a:rPr>
                <a:t>Red </a:t>
              </a:r>
              <a:br>
                <a:rPr lang="es-ES" sz="1600">
                  <a:solidFill>
                    <a:schemeClr val="tx1"/>
                  </a:solidFill>
                  <a:latin typeface="Maiandra GD" pitchFamily="34" charset="0"/>
                </a:rPr>
              </a:br>
              <a:r>
                <a:rPr lang="es-ES" sz="1600">
                  <a:solidFill>
                    <a:schemeClr val="tx1"/>
                  </a:solidFill>
                  <a:latin typeface="Maiandra GD" pitchFamily="34" charset="0"/>
                </a:rPr>
                <a:t>institucional</a:t>
              </a:r>
            </a:p>
          </p:txBody>
        </p:sp>
        <p:sp>
          <p:nvSpPr>
            <p:cNvPr id="48222" name="AutoShape 94"/>
            <p:cNvSpPr>
              <a:spLocks noChangeArrowheads="1"/>
            </p:cNvSpPr>
            <p:nvPr/>
          </p:nvSpPr>
          <p:spPr bwMode="auto">
            <a:xfrm>
              <a:off x="6869115" y="4478357"/>
              <a:ext cx="1406324" cy="316113"/>
            </a:xfrm>
            <a:prstGeom prst="roundRect">
              <a:avLst>
                <a:gd name="adj" fmla="val 46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600">
                  <a:solidFill>
                    <a:schemeClr val="tx1"/>
                  </a:solidFill>
                  <a:latin typeface="Maiandra GD" pitchFamily="34" charset="0"/>
                </a:rPr>
                <a:t>10 Mbps LAN</a:t>
              </a:r>
            </a:p>
          </p:txBody>
        </p:sp>
        <p:sp>
          <p:nvSpPr>
            <p:cNvPr id="48223" name="AutoShape 95"/>
            <p:cNvSpPr>
              <a:spLocks noChangeArrowheads="1"/>
            </p:cNvSpPr>
            <p:nvPr/>
          </p:nvSpPr>
          <p:spPr bwMode="auto">
            <a:xfrm>
              <a:off x="6629403" y="3506807"/>
              <a:ext cx="1610034" cy="562334"/>
            </a:xfrm>
            <a:prstGeom prst="roundRect">
              <a:avLst>
                <a:gd name="adj" fmla="val 27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600">
                  <a:solidFill>
                    <a:schemeClr val="tx1"/>
                  </a:solidFill>
                  <a:latin typeface="Maiandra GD" pitchFamily="34" charset="0"/>
                </a:rPr>
                <a:t>1.5 Mbps </a:t>
              </a:r>
            </a:p>
            <a:p>
              <a:pPr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600">
                  <a:solidFill>
                    <a:schemeClr val="tx1"/>
                  </a:solidFill>
                  <a:latin typeface="Maiandra GD" pitchFamily="34" charset="0"/>
                </a:rPr>
                <a:t>Enlace se acceso</a:t>
              </a:r>
            </a:p>
          </p:txBody>
        </p:sp>
        <p:sp>
          <p:nvSpPr>
            <p:cNvPr id="48224" name="AutoShape 96"/>
            <p:cNvSpPr>
              <a:spLocks noChangeArrowheads="1"/>
            </p:cNvSpPr>
            <p:nvPr/>
          </p:nvSpPr>
          <p:spPr bwMode="auto">
            <a:xfrm>
              <a:off x="7112003" y="5556269"/>
              <a:ext cx="1384010" cy="593112"/>
            </a:xfrm>
            <a:prstGeom prst="roundRect">
              <a:avLst>
                <a:gd name="adj" fmla="val 245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FF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800">
                  <a:solidFill>
                    <a:srgbClr val="FF0000"/>
                  </a:solidFill>
                  <a:latin typeface="Maiandra GD" pitchFamily="34" charset="0"/>
                </a:rPr>
                <a:t>Sin Cache </a:t>
              </a:r>
              <a:br>
                <a:rPr lang="es-ES" sz="1800">
                  <a:solidFill>
                    <a:srgbClr val="FF0000"/>
                  </a:solidFill>
                  <a:latin typeface="Maiandra GD" pitchFamily="34" charset="0"/>
                </a:rPr>
              </a:br>
              <a:r>
                <a:rPr lang="es-ES" sz="1800">
                  <a:solidFill>
                    <a:srgbClr val="FF0000"/>
                  </a:solidFill>
                  <a:latin typeface="Maiandra GD" pitchFamily="34" charset="0"/>
                </a:rPr>
                <a:t>institucional</a:t>
              </a:r>
            </a:p>
          </p:txBody>
        </p:sp>
        <p:grpSp>
          <p:nvGrpSpPr>
            <p:cNvPr id="13" name="Group 97"/>
            <p:cNvGrpSpPr>
              <a:grpSpLocks/>
            </p:cNvGrpSpPr>
            <p:nvPr/>
          </p:nvGrpSpPr>
          <p:grpSpPr bwMode="auto">
            <a:xfrm>
              <a:off x="5095878" y="5053032"/>
              <a:ext cx="504825" cy="576262"/>
              <a:chOff x="3016" y="3294"/>
              <a:chExt cx="692" cy="564"/>
            </a:xfrm>
          </p:grpSpPr>
          <p:sp>
            <p:nvSpPr>
              <p:cNvPr id="48226" name="Freeform 98"/>
              <p:cNvSpPr>
                <a:spLocks/>
              </p:cNvSpPr>
              <p:nvPr/>
            </p:nvSpPr>
            <p:spPr bwMode="auto">
              <a:xfrm>
                <a:off x="3016" y="3294"/>
                <a:ext cx="692" cy="564"/>
              </a:xfrm>
              <a:custGeom>
                <a:avLst/>
                <a:gdLst/>
                <a:ahLst/>
                <a:cxnLst>
                  <a:cxn ang="0">
                    <a:pos x="191" y="38"/>
                  </a:cxn>
                  <a:cxn ang="0">
                    <a:pos x="191" y="38"/>
                  </a:cxn>
                  <a:cxn ang="0">
                    <a:pos x="198" y="38"/>
                  </a:cxn>
                  <a:cxn ang="0">
                    <a:pos x="205" y="38"/>
                  </a:cxn>
                  <a:cxn ang="0">
                    <a:pos x="213" y="35"/>
                  </a:cxn>
                  <a:cxn ang="0">
                    <a:pos x="227" y="35"/>
                  </a:cxn>
                  <a:cxn ang="0">
                    <a:pos x="238" y="28"/>
                  </a:cxn>
                  <a:cxn ang="0">
                    <a:pos x="259" y="28"/>
                  </a:cxn>
                  <a:cxn ang="0">
                    <a:pos x="281" y="21"/>
                  </a:cxn>
                  <a:cxn ang="0">
                    <a:pos x="306" y="14"/>
                  </a:cxn>
                  <a:cxn ang="0">
                    <a:pos x="335" y="14"/>
                  </a:cxn>
                  <a:cxn ang="0">
                    <a:pos x="364" y="7"/>
                  </a:cxn>
                  <a:cxn ang="0">
                    <a:pos x="396" y="7"/>
                  </a:cxn>
                  <a:cxn ang="0">
                    <a:pos x="432" y="7"/>
                  </a:cxn>
                  <a:cxn ang="0">
                    <a:pos x="472" y="0"/>
                  </a:cxn>
                  <a:cxn ang="0">
                    <a:pos x="512" y="0"/>
                  </a:cxn>
                  <a:cxn ang="0">
                    <a:pos x="555" y="0"/>
                  </a:cxn>
                  <a:cxn ang="0">
                    <a:pos x="573" y="80"/>
                  </a:cxn>
                  <a:cxn ang="0">
                    <a:pos x="580" y="80"/>
                  </a:cxn>
                  <a:cxn ang="0">
                    <a:pos x="602" y="94"/>
                  </a:cxn>
                  <a:cxn ang="0">
                    <a:pos x="616" y="111"/>
                  </a:cxn>
                  <a:cxn ang="0">
                    <a:pos x="623" y="139"/>
                  </a:cxn>
                  <a:cxn ang="0">
                    <a:pos x="663" y="317"/>
                  </a:cxn>
                  <a:cxn ang="0">
                    <a:pos x="685" y="390"/>
                  </a:cxn>
                  <a:cxn ang="0">
                    <a:pos x="685" y="397"/>
                  </a:cxn>
                  <a:cxn ang="0">
                    <a:pos x="692" y="411"/>
                  </a:cxn>
                  <a:cxn ang="0">
                    <a:pos x="692" y="432"/>
                  </a:cxn>
                  <a:cxn ang="0">
                    <a:pos x="678" y="456"/>
                  </a:cxn>
                  <a:cxn ang="0">
                    <a:pos x="0" y="442"/>
                  </a:cxn>
                  <a:cxn ang="0">
                    <a:pos x="61" y="404"/>
                  </a:cxn>
                  <a:cxn ang="0">
                    <a:pos x="68" y="80"/>
                  </a:cxn>
                  <a:cxn ang="0">
                    <a:pos x="68" y="80"/>
                  </a:cxn>
                  <a:cxn ang="0">
                    <a:pos x="76" y="73"/>
                  </a:cxn>
                  <a:cxn ang="0">
                    <a:pos x="83" y="66"/>
                  </a:cxn>
                  <a:cxn ang="0">
                    <a:pos x="97" y="66"/>
                  </a:cxn>
                  <a:cxn ang="0">
                    <a:pos x="115" y="59"/>
                  </a:cxn>
                  <a:cxn ang="0">
                    <a:pos x="130" y="59"/>
                  </a:cxn>
                  <a:cxn ang="0">
                    <a:pos x="159" y="66"/>
                  </a:cxn>
                  <a:cxn ang="0">
                    <a:pos x="184" y="73"/>
                  </a:cxn>
                </a:cxnLst>
                <a:rect l="0" t="0" r="r" b="b"/>
                <a:pathLst>
                  <a:path w="692" h="564">
                    <a:moveTo>
                      <a:pt x="184" y="73"/>
                    </a:moveTo>
                    <a:lnTo>
                      <a:pt x="191" y="38"/>
                    </a:lnTo>
                    <a:lnTo>
                      <a:pt x="191" y="38"/>
                    </a:lnTo>
                    <a:lnTo>
                      <a:pt x="191" y="38"/>
                    </a:lnTo>
                    <a:lnTo>
                      <a:pt x="198" y="38"/>
                    </a:lnTo>
                    <a:lnTo>
                      <a:pt x="198" y="38"/>
                    </a:lnTo>
                    <a:lnTo>
                      <a:pt x="198" y="38"/>
                    </a:lnTo>
                    <a:lnTo>
                      <a:pt x="205" y="38"/>
                    </a:lnTo>
                    <a:lnTo>
                      <a:pt x="213" y="35"/>
                    </a:lnTo>
                    <a:lnTo>
                      <a:pt x="213" y="35"/>
                    </a:lnTo>
                    <a:lnTo>
                      <a:pt x="220" y="35"/>
                    </a:lnTo>
                    <a:lnTo>
                      <a:pt x="227" y="35"/>
                    </a:lnTo>
                    <a:lnTo>
                      <a:pt x="231" y="28"/>
                    </a:lnTo>
                    <a:lnTo>
                      <a:pt x="238" y="28"/>
                    </a:lnTo>
                    <a:lnTo>
                      <a:pt x="252" y="28"/>
                    </a:lnTo>
                    <a:lnTo>
                      <a:pt x="259" y="28"/>
                    </a:lnTo>
                    <a:lnTo>
                      <a:pt x="274" y="21"/>
                    </a:lnTo>
                    <a:lnTo>
                      <a:pt x="281" y="21"/>
                    </a:lnTo>
                    <a:lnTo>
                      <a:pt x="296" y="21"/>
                    </a:lnTo>
                    <a:lnTo>
                      <a:pt x="306" y="14"/>
                    </a:lnTo>
                    <a:lnTo>
                      <a:pt x="321" y="14"/>
                    </a:lnTo>
                    <a:lnTo>
                      <a:pt x="335" y="14"/>
                    </a:lnTo>
                    <a:lnTo>
                      <a:pt x="350" y="14"/>
                    </a:lnTo>
                    <a:lnTo>
                      <a:pt x="364" y="7"/>
                    </a:lnTo>
                    <a:lnTo>
                      <a:pt x="375" y="7"/>
                    </a:lnTo>
                    <a:lnTo>
                      <a:pt x="396" y="7"/>
                    </a:lnTo>
                    <a:lnTo>
                      <a:pt x="418" y="7"/>
                    </a:lnTo>
                    <a:lnTo>
                      <a:pt x="432" y="7"/>
                    </a:lnTo>
                    <a:lnTo>
                      <a:pt x="450" y="0"/>
                    </a:lnTo>
                    <a:lnTo>
                      <a:pt x="472" y="0"/>
                    </a:lnTo>
                    <a:lnTo>
                      <a:pt x="494" y="0"/>
                    </a:lnTo>
                    <a:lnTo>
                      <a:pt x="512" y="0"/>
                    </a:lnTo>
                    <a:lnTo>
                      <a:pt x="533" y="0"/>
                    </a:lnTo>
                    <a:lnTo>
                      <a:pt x="555" y="0"/>
                    </a:lnTo>
                    <a:lnTo>
                      <a:pt x="580" y="14"/>
                    </a:lnTo>
                    <a:lnTo>
                      <a:pt x="573" y="80"/>
                    </a:lnTo>
                    <a:lnTo>
                      <a:pt x="580" y="80"/>
                    </a:lnTo>
                    <a:lnTo>
                      <a:pt x="580" y="80"/>
                    </a:lnTo>
                    <a:lnTo>
                      <a:pt x="587" y="87"/>
                    </a:lnTo>
                    <a:lnTo>
                      <a:pt x="602" y="94"/>
                    </a:lnTo>
                    <a:lnTo>
                      <a:pt x="609" y="101"/>
                    </a:lnTo>
                    <a:lnTo>
                      <a:pt x="616" y="111"/>
                    </a:lnTo>
                    <a:lnTo>
                      <a:pt x="623" y="125"/>
                    </a:lnTo>
                    <a:lnTo>
                      <a:pt x="623" y="139"/>
                    </a:lnTo>
                    <a:lnTo>
                      <a:pt x="685" y="184"/>
                    </a:lnTo>
                    <a:lnTo>
                      <a:pt x="663" y="317"/>
                    </a:lnTo>
                    <a:lnTo>
                      <a:pt x="573" y="358"/>
                    </a:lnTo>
                    <a:lnTo>
                      <a:pt x="685" y="390"/>
                    </a:lnTo>
                    <a:lnTo>
                      <a:pt x="685" y="390"/>
                    </a:lnTo>
                    <a:lnTo>
                      <a:pt x="685" y="397"/>
                    </a:lnTo>
                    <a:lnTo>
                      <a:pt x="685" y="397"/>
                    </a:lnTo>
                    <a:lnTo>
                      <a:pt x="692" y="411"/>
                    </a:lnTo>
                    <a:lnTo>
                      <a:pt x="692" y="418"/>
                    </a:lnTo>
                    <a:lnTo>
                      <a:pt x="692" y="432"/>
                    </a:lnTo>
                    <a:lnTo>
                      <a:pt x="685" y="442"/>
                    </a:lnTo>
                    <a:lnTo>
                      <a:pt x="678" y="456"/>
                    </a:lnTo>
                    <a:lnTo>
                      <a:pt x="396" y="564"/>
                    </a:lnTo>
                    <a:lnTo>
                      <a:pt x="0" y="442"/>
                    </a:lnTo>
                    <a:lnTo>
                      <a:pt x="7" y="425"/>
                    </a:lnTo>
                    <a:lnTo>
                      <a:pt x="61" y="404"/>
                    </a:lnTo>
                    <a:lnTo>
                      <a:pt x="61" y="80"/>
                    </a:lnTo>
                    <a:lnTo>
                      <a:pt x="68" y="80"/>
                    </a:lnTo>
                    <a:lnTo>
                      <a:pt x="68" y="80"/>
                    </a:lnTo>
                    <a:lnTo>
                      <a:pt x="68" y="80"/>
                    </a:lnTo>
                    <a:lnTo>
                      <a:pt x="68" y="73"/>
                    </a:lnTo>
                    <a:lnTo>
                      <a:pt x="76" y="73"/>
                    </a:lnTo>
                    <a:lnTo>
                      <a:pt x="83" y="73"/>
                    </a:lnTo>
                    <a:lnTo>
                      <a:pt x="83" y="66"/>
                    </a:lnTo>
                    <a:lnTo>
                      <a:pt x="90" y="66"/>
                    </a:lnTo>
                    <a:lnTo>
                      <a:pt x="97" y="66"/>
                    </a:lnTo>
                    <a:lnTo>
                      <a:pt x="108" y="59"/>
                    </a:lnTo>
                    <a:lnTo>
                      <a:pt x="115" y="59"/>
                    </a:lnTo>
                    <a:lnTo>
                      <a:pt x="123" y="59"/>
                    </a:lnTo>
                    <a:lnTo>
                      <a:pt x="130" y="59"/>
                    </a:lnTo>
                    <a:lnTo>
                      <a:pt x="144" y="59"/>
                    </a:lnTo>
                    <a:lnTo>
                      <a:pt x="159" y="66"/>
                    </a:lnTo>
                    <a:lnTo>
                      <a:pt x="166" y="66"/>
                    </a:lnTo>
                    <a:lnTo>
                      <a:pt x="184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27" name="Freeform 99"/>
              <p:cNvSpPr>
                <a:spLocks/>
              </p:cNvSpPr>
              <p:nvPr/>
            </p:nvSpPr>
            <p:spPr bwMode="auto">
              <a:xfrm>
                <a:off x="3254" y="3339"/>
                <a:ext cx="220" cy="240"/>
              </a:xfrm>
              <a:custGeom>
                <a:avLst/>
                <a:gdLst/>
                <a:ahLst/>
                <a:cxnLst>
                  <a:cxn ang="0">
                    <a:pos x="220" y="7"/>
                  </a:cxn>
                  <a:cxn ang="0">
                    <a:pos x="220" y="7"/>
                  </a:cxn>
                  <a:cxn ang="0">
                    <a:pos x="212" y="7"/>
                  </a:cxn>
                  <a:cxn ang="0">
                    <a:pos x="205" y="7"/>
                  </a:cxn>
                  <a:cxn ang="0">
                    <a:pos x="198" y="0"/>
                  </a:cxn>
                  <a:cxn ang="0">
                    <a:pos x="194" y="0"/>
                  </a:cxn>
                  <a:cxn ang="0">
                    <a:pos x="180" y="0"/>
                  </a:cxn>
                  <a:cxn ang="0">
                    <a:pos x="166" y="0"/>
                  </a:cxn>
                  <a:cxn ang="0">
                    <a:pos x="151" y="0"/>
                  </a:cxn>
                  <a:cxn ang="0">
                    <a:pos x="137" y="0"/>
                  </a:cxn>
                  <a:cxn ang="0">
                    <a:pos x="126" y="0"/>
                  </a:cxn>
                  <a:cxn ang="0">
                    <a:pos x="104" y="0"/>
                  </a:cxn>
                  <a:cxn ang="0">
                    <a:pos x="90" y="0"/>
                  </a:cxn>
                  <a:cxn ang="0">
                    <a:pos x="68" y="7"/>
                  </a:cxn>
                  <a:cxn ang="0">
                    <a:pos x="50" y="14"/>
                  </a:cxn>
                  <a:cxn ang="0">
                    <a:pos x="36" y="21"/>
                  </a:cxn>
                  <a:cxn ang="0">
                    <a:pos x="14" y="28"/>
                  </a:cxn>
                  <a:cxn ang="0">
                    <a:pos x="14" y="35"/>
                  </a:cxn>
                  <a:cxn ang="0">
                    <a:pos x="7" y="49"/>
                  </a:cxn>
                  <a:cxn ang="0">
                    <a:pos x="0" y="66"/>
                  </a:cxn>
                  <a:cxn ang="0">
                    <a:pos x="0" y="94"/>
                  </a:cxn>
                  <a:cxn ang="0">
                    <a:pos x="0" y="126"/>
                  </a:cxn>
                  <a:cxn ang="0">
                    <a:pos x="0" y="160"/>
                  </a:cxn>
                  <a:cxn ang="0">
                    <a:pos x="7" y="199"/>
                  </a:cxn>
                  <a:cxn ang="0">
                    <a:pos x="14" y="240"/>
                  </a:cxn>
                  <a:cxn ang="0">
                    <a:pos x="14" y="240"/>
                  </a:cxn>
                  <a:cxn ang="0">
                    <a:pos x="21" y="233"/>
                  </a:cxn>
                  <a:cxn ang="0">
                    <a:pos x="29" y="233"/>
                  </a:cxn>
                  <a:cxn ang="0">
                    <a:pos x="36" y="233"/>
                  </a:cxn>
                  <a:cxn ang="0">
                    <a:pos x="43" y="233"/>
                  </a:cxn>
                  <a:cxn ang="0">
                    <a:pos x="50" y="233"/>
                  </a:cxn>
                  <a:cxn ang="0">
                    <a:pos x="61" y="233"/>
                  </a:cxn>
                  <a:cxn ang="0">
                    <a:pos x="76" y="233"/>
                  </a:cxn>
                  <a:cxn ang="0">
                    <a:pos x="90" y="233"/>
                  </a:cxn>
                  <a:cxn ang="0">
                    <a:pos x="104" y="233"/>
                  </a:cxn>
                  <a:cxn ang="0">
                    <a:pos x="126" y="233"/>
                  </a:cxn>
                  <a:cxn ang="0">
                    <a:pos x="137" y="233"/>
                  </a:cxn>
                  <a:cxn ang="0">
                    <a:pos x="158" y="233"/>
                  </a:cxn>
                  <a:cxn ang="0">
                    <a:pos x="180" y="240"/>
                  </a:cxn>
                  <a:cxn ang="0">
                    <a:pos x="198" y="240"/>
                  </a:cxn>
                  <a:cxn ang="0">
                    <a:pos x="220" y="240"/>
                  </a:cxn>
                  <a:cxn ang="0">
                    <a:pos x="220" y="233"/>
                  </a:cxn>
                  <a:cxn ang="0">
                    <a:pos x="220" y="213"/>
                  </a:cxn>
                  <a:cxn ang="0">
                    <a:pos x="212" y="188"/>
                  </a:cxn>
                  <a:cxn ang="0">
                    <a:pos x="212" y="153"/>
                  </a:cxn>
                  <a:cxn ang="0">
                    <a:pos x="212" y="115"/>
                  </a:cxn>
                  <a:cxn ang="0">
                    <a:pos x="212" y="73"/>
                  </a:cxn>
                  <a:cxn ang="0">
                    <a:pos x="212" y="42"/>
                  </a:cxn>
                  <a:cxn ang="0">
                    <a:pos x="220" y="7"/>
                  </a:cxn>
                </a:cxnLst>
                <a:rect l="0" t="0" r="r" b="b"/>
                <a:pathLst>
                  <a:path w="220" h="240">
                    <a:moveTo>
                      <a:pt x="220" y="7"/>
                    </a:moveTo>
                    <a:lnTo>
                      <a:pt x="220" y="7"/>
                    </a:lnTo>
                    <a:lnTo>
                      <a:pt x="212" y="7"/>
                    </a:lnTo>
                    <a:lnTo>
                      <a:pt x="205" y="7"/>
                    </a:lnTo>
                    <a:lnTo>
                      <a:pt x="198" y="0"/>
                    </a:lnTo>
                    <a:lnTo>
                      <a:pt x="194" y="0"/>
                    </a:lnTo>
                    <a:lnTo>
                      <a:pt x="180" y="0"/>
                    </a:lnTo>
                    <a:lnTo>
                      <a:pt x="166" y="0"/>
                    </a:lnTo>
                    <a:lnTo>
                      <a:pt x="151" y="0"/>
                    </a:lnTo>
                    <a:lnTo>
                      <a:pt x="137" y="0"/>
                    </a:lnTo>
                    <a:lnTo>
                      <a:pt x="126" y="0"/>
                    </a:lnTo>
                    <a:lnTo>
                      <a:pt x="104" y="0"/>
                    </a:lnTo>
                    <a:lnTo>
                      <a:pt x="90" y="0"/>
                    </a:lnTo>
                    <a:lnTo>
                      <a:pt x="68" y="7"/>
                    </a:lnTo>
                    <a:lnTo>
                      <a:pt x="50" y="14"/>
                    </a:lnTo>
                    <a:lnTo>
                      <a:pt x="36" y="21"/>
                    </a:lnTo>
                    <a:lnTo>
                      <a:pt x="14" y="28"/>
                    </a:lnTo>
                    <a:lnTo>
                      <a:pt x="14" y="35"/>
                    </a:lnTo>
                    <a:lnTo>
                      <a:pt x="7" y="49"/>
                    </a:lnTo>
                    <a:lnTo>
                      <a:pt x="0" y="66"/>
                    </a:lnTo>
                    <a:lnTo>
                      <a:pt x="0" y="94"/>
                    </a:lnTo>
                    <a:lnTo>
                      <a:pt x="0" y="126"/>
                    </a:lnTo>
                    <a:lnTo>
                      <a:pt x="0" y="160"/>
                    </a:lnTo>
                    <a:lnTo>
                      <a:pt x="7" y="199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21" y="233"/>
                    </a:lnTo>
                    <a:lnTo>
                      <a:pt x="29" y="233"/>
                    </a:lnTo>
                    <a:lnTo>
                      <a:pt x="36" y="233"/>
                    </a:lnTo>
                    <a:lnTo>
                      <a:pt x="43" y="233"/>
                    </a:lnTo>
                    <a:lnTo>
                      <a:pt x="50" y="233"/>
                    </a:lnTo>
                    <a:lnTo>
                      <a:pt x="61" y="233"/>
                    </a:lnTo>
                    <a:lnTo>
                      <a:pt x="76" y="233"/>
                    </a:lnTo>
                    <a:lnTo>
                      <a:pt x="90" y="233"/>
                    </a:lnTo>
                    <a:lnTo>
                      <a:pt x="104" y="233"/>
                    </a:lnTo>
                    <a:lnTo>
                      <a:pt x="126" y="233"/>
                    </a:lnTo>
                    <a:lnTo>
                      <a:pt x="137" y="233"/>
                    </a:lnTo>
                    <a:lnTo>
                      <a:pt x="158" y="233"/>
                    </a:lnTo>
                    <a:lnTo>
                      <a:pt x="180" y="240"/>
                    </a:lnTo>
                    <a:lnTo>
                      <a:pt x="198" y="240"/>
                    </a:lnTo>
                    <a:lnTo>
                      <a:pt x="220" y="240"/>
                    </a:lnTo>
                    <a:lnTo>
                      <a:pt x="220" y="233"/>
                    </a:lnTo>
                    <a:lnTo>
                      <a:pt x="220" y="213"/>
                    </a:lnTo>
                    <a:lnTo>
                      <a:pt x="212" y="188"/>
                    </a:lnTo>
                    <a:lnTo>
                      <a:pt x="212" y="153"/>
                    </a:lnTo>
                    <a:lnTo>
                      <a:pt x="212" y="115"/>
                    </a:lnTo>
                    <a:lnTo>
                      <a:pt x="212" y="73"/>
                    </a:lnTo>
                    <a:lnTo>
                      <a:pt x="212" y="42"/>
                    </a:lnTo>
                    <a:lnTo>
                      <a:pt x="220" y="7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28" name="Freeform 100"/>
              <p:cNvSpPr>
                <a:spLocks/>
              </p:cNvSpPr>
              <p:nvPr/>
            </p:nvSpPr>
            <p:spPr bwMode="auto">
              <a:xfrm>
                <a:off x="3275" y="3405"/>
                <a:ext cx="372" cy="241"/>
              </a:xfrm>
              <a:custGeom>
                <a:avLst/>
                <a:gdLst/>
                <a:ahLst/>
                <a:cxnLst>
                  <a:cxn ang="0">
                    <a:pos x="8" y="181"/>
                  </a:cxn>
                  <a:cxn ang="0">
                    <a:pos x="0" y="213"/>
                  </a:cxn>
                  <a:cxn ang="0">
                    <a:pos x="238" y="241"/>
                  </a:cxn>
                  <a:cxn ang="0">
                    <a:pos x="238" y="241"/>
                  </a:cxn>
                  <a:cxn ang="0">
                    <a:pos x="246" y="241"/>
                  </a:cxn>
                  <a:cxn ang="0">
                    <a:pos x="253" y="234"/>
                  </a:cxn>
                  <a:cxn ang="0">
                    <a:pos x="267" y="227"/>
                  </a:cxn>
                  <a:cxn ang="0">
                    <a:pos x="274" y="220"/>
                  </a:cxn>
                  <a:cxn ang="0">
                    <a:pos x="289" y="213"/>
                  </a:cxn>
                  <a:cxn ang="0">
                    <a:pos x="303" y="199"/>
                  </a:cxn>
                  <a:cxn ang="0">
                    <a:pos x="314" y="195"/>
                  </a:cxn>
                  <a:cxn ang="0">
                    <a:pos x="328" y="174"/>
                  </a:cxn>
                  <a:cxn ang="0">
                    <a:pos x="343" y="160"/>
                  </a:cxn>
                  <a:cxn ang="0">
                    <a:pos x="350" y="147"/>
                  </a:cxn>
                  <a:cxn ang="0">
                    <a:pos x="357" y="129"/>
                  </a:cxn>
                  <a:cxn ang="0">
                    <a:pos x="364" y="108"/>
                  </a:cxn>
                  <a:cxn ang="0">
                    <a:pos x="372" y="80"/>
                  </a:cxn>
                  <a:cxn ang="0">
                    <a:pos x="372" y="60"/>
                  </a:cxn>
                  <a:cxn ang="0">
                    <a:pos x="364" y="35"/>
                  </a:cxn>
                  <a:cxn ang="0">
                    <a:pos x="364" y="35"/>
                  </a:cxn>
                  <a:cxn ang="0">
                    <a:pos x="364" y="28"/>
                  </a:cxn>
                  <a:cxn ang="0">
                    <a:pos x="357" y="28"/>
                  </a:cxn>
                  <a:cxn ang="0">
                    <a:pos x="350" y="21"/>
                  </a:cxn>
                  <a:cxn ang="0">
                    <a:pos x="343" y="14"/>
                  </a:cxn>
                  <a:cxn ang="0">
                    <a:pos x="336" y="7"/>
                  </a:cxn>
                  <a:cxn ang="0">
                    <a:pos x="328" y="0"/>
                  </a:cxn>
                  <a:cxn ang="0">
                    <a:pos x="314" y="0"/>
                  </a:cxn>
                  <a:cxn ang="0">
                    <a:pos x="314" y="0"/>
                  </a:cxn>
                  <a:cxn ang="0">
                    <a:pos x="321" y="14"/>
                  </a:cxn>
                  <a:cxn ang="0">
                    <a:pos x="328" y="28"/>
                  </a:cxn>
                  <a:cxn ang="0">
                    <a:pos x="328" y="56"/>
                  </a:cxn>
                  <a:cxn ang="0">
                    <a:pos x="328" y="80"/>
                  </a:cxn>
                  <a:cxn ang="0">
                    <a:pos x="328" y="108"/>
                  </a:cxn>
                  <a:cxn ang="0">
                    <a:pos x="321" y="140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296" y="174"/>
                  </a:cxn>
                  <a:cxn ang="0">
                    <a:pos x="296" y="181"/>
                  </a:cxn>
                  <a:cxn ang="0">
                    <a:pos x="289" y="181"/>
                  </a:cxn>
                  <a:cxn ang="0">
                    <a:pos x="282" y="188"/>
                  </a:cxn>
                  <a:cxn ang="0">
                    <a:pos x="274" y="188"/>
                  </a:cxn>
                  <a:cxn ang="0">
                    <a:pos x="267" y="188"/>
                  </a:cxn>
                  <a:cxn ang="0">
                    <a:pos x="260" y="195"/>
                  </a:cxn>
                  <a:cxn ang="0">
                    <a:pos x="253" y="195"/>
                  </a:cxn>
                  <a:cxn ang="0">
                    <a:pos x="238" y="195"/>
                  </a:cxn>
                  <a:cxn ang="0">
                    <a:pos x="235" y="195"/>
                  </a:cxn>
                  <a:cxn ang="0">
                    <a:pos x="220" y="195"/>
                  </a:cxn>
                  <a:cxn ang="0">
                    <a:pos x="206" y="195"/>
                  </a:cxn>
                  <a:cxn ang="0">
                    <a:pos x="191" y="195"/>
                  </a:cxn>
                  <a:cxn ang="0">
                    <a:pos x="191" y="227"/>
                  </a:cxn>
                  <a:cxn ang="0">
                    <a:pos x="8" y="206"/>
                  </a:cxn>
                  <a:cxn ang="0">
                    <a:pos x="8" y="181"/>
                  </a:cxn>
                </a:cxnLst>
                <a:rect l="0" t="0" r="r" b="b"/>
                <a:pathLst>
                  <a:path w="372" h="241">
                    <a:moveTo>
                      <a:pt x="8" y="181"/>
                    </a:moveTo>
                    <a:lnTo>
                      <a:pt x="0" y="213"/>
                    </a:lnTo>
                    <a:lnTo>
                      <a:pt x="238" y="241"/>
                    </a:lnTo>
                    <a:lnTo>
                      <a:pt x="238" y="241"/>
                    </a:lnTo>
                    <a:lnTo>
                      <a:pt x="246" y="241"/>
                    </a:lnTo>
                    <a:lnTo>
                      <a:pt x="253" y="234"/>
                    </a:lnTo>
                    <a:lnTo>
                      <a:pt x="267" y="227"/>
                    </a:lnTo>
                    <a:lnTo>
                      <a:pt x="274" y="220"/>
                    </a:lnTo>
                    <a:lnTo>
                      <a:pt x="289" y="213"/>
                    </a:lnTo>
                    <a:lnTo>
                      <a:pt x="303" y="199"/>
                    </a:lnTo>
                    <a:lnTo>
                      <a:pt x="314" y="195"/>
                    </a:lnTo>
                    <a:lnTo>
                      <a:pt x="328" y="174"/>
                    </a:lnTo>
                    <a:lnTo>
                      <a:pt x="343" y="160"/>
                    </a:lnTo>
                    <a:lnTo>
                      <a:pt x="350" y="147"/>
                    </a:lnTo>
                    <a:lnTo>
                      <a:pt x="357" y="129"/>
                    </a:lnTo>
                    <a:lnTo>
                      <a:pt x="364" y="108"/>
                    </a:lnTo>
                    <a:lnTo>
                      <a:pt x="372" y="80"/>
                    </a:lnTo>
                    <a:lnTo>
                      <a:pt x="372" y="60"/>
                    </a:lnTo>
                    <a:lnTo>
                      <a:pt x="364" y="35"/>
                    </a:lnTo>
                    <a:lnTo>
                      <a:pt x="364" y="35"/>
                    </a:lnTo>
                    <a:lnTo>
                      <a:pt x="364" y="28"/>
                    </a:lnTo>
                    <a:lnTo>
                      <a:pt x="357" y="28"/>
                    </a:lnTo>
                    <a:lnTo>
                      <a:pt x="350" y="21"/>
                    </a:lnTo>
                    <a:lnTo>
                      <a:pt x="343" y="14"/>
                    </a:lnTo>
                    <a:lnTo>
                      <a:pt x="336" y="7"/>
                    </a:lnTo>
                    <a:lnTo>
                      <a:pt x="328" y="0"/>
                    </a:lnTo>
                    <a:lnTo>
                      <a:pt x="314" y="0"/>
                    </a:lnTo>
                    <a:lnTo>
                      <a:pt x="314" y="0"/>
                    </a:lnTo>
                    <a:lnTo>
                      <a:pt x="321" y="14"/>
                    </a:lnTo>
                    <a:lnTo>
                      <a:pt x="328" y="28"/>
                    </a:lnTo>
                    <a:lnTo>
                      <a:pt x="328" y="56"/>
                    </a:lnTo>
                    <a:lnTo>
                      <a:pt x="328" y="80"/>
                    </a:lnTo>
                    <a:lnTo>
                      <a:pt x="328" y="108"/>
                    </a:lnTo>
                    <a:lnTo>
                      <a:pt x="321" y="140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296" y="174"/>
                    </a:lnTo>
                    <a:lnTo>
                      <a:pt x="296" y="181"/>
                    </a:lnTo>
                    <a:lnTo>
                      <a:pt x="289" y="181"/>
                    </a:lnTo>
                    <a:lnTo>
                      <a:pt x="282" y="188"/>
                    </a:lnTo>
                    <a:lnTo>
                      <a:pt x="274" y="188"/>
                    </a:lnTo>
                    <a:lnTo>
                      <a:pt x="267" y="188"/>
                    </a:lnTo>
                    <a:lnTo>
                      <a:pt x="260" y="195"/>
                    </a:lnTo>
                    <a:lnTo>
                      <a:pt x="253" y="195"/>
                    </a:lnTo>
                    <a:lnTo>
                      <a:pt x="238" y="195"/>
                    </a:lnTo>
                    <a:lnTo>
                      <a:pt x="235" y="195"/>
                    </a:lnTo>
                    <a:lnTo>
                      <a:pt x="220" y="195"/>
                    </a:lnTo>
                    <a:lnTo>
                      <a:pt x="206" y="195"/>
                    </a:lnTo>
                    <a:lnTo>
                      <a:pt x="191" y="195"/>
                    </a:lnTo>
                    <a:lnTo>
                      <a:pt x="191" y="227"/>
                    </a:lnTo>
                    <a:lnTo>
                      <a:pt x="8" y="206"/>
                    </a:lnTo>
                    <a:lnTo>
                      <a:pt x="8" y="181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29" name="Freeform 101"/>
              <p:cNvSpPr>
                <a:spLocks/>
              </p:cNvSpPr>
              <p:nvPr/>
            </p:nvSpPr>
            <p:spPr bwMode="auto">
              <a:xfrm>
                <a:off x="3229" y="3646"/>
                <a:ext cx="274" cy="80"/>
              </a:xfrm>
              <a:custGeom>
                <a:avLst/>
                <a:gdLst/>
                <a:ahLst/>
                <a:cxnLst>
                  <a:cxn ang="0">
                    <a:pos x="274" y="24"/>
                  </a:cxn>
                  <a:cxn ang="0">
                    <a:pos x="7" y="0"/>
                  </a:cxn>
                  <a:cxn ang="0">
                    <a:pos x="0" y="24"/>
                  </a:cxn>
                  <a:cxn ang="0">
                    <a:pos x="266" y="80"/>
                  </a:cxn>
                  <a:cxn ang="0">
                    <a:pos x="274" y="24"/>
                  </a:cxn>
                </a:cxnLst>
                <a:rect l="0" t="0" r="r" b="b"/>
                <a:pathLst>
                  <a:path w="274" h="80">
                    <a:moveTo>
                      <a:pt x="274" y="24"/>
                    </a:moveTo>
                    <a:lnTo>
                      <a:pt x="7" y="0"/>
                    </a:lnTo>
                    <a:lnTo>
                      <a:pt x="0" y="24"/>
                    </a:lnTo>
                    <a:lnTo>
                      <a:pt x="266" y="80"/>
                    </a:lnTo>
                    <a:lnTo>
                      <a:pt x="27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30" name="Freeform 102"/>
              <p:cNvSpPr>
                <a:spLocks/>
              </p:cNvSpPr>
              <p:nvPr/>
            </p:nvSpPr>
            <p:spPr bwMode="auto">
              <a:xfrm>
                <a:off x="3366" y="3670"/>
                <a:ext cx="115" cy="35"/>
              </a:xfrm>
              <a:custGeom>
                <a:avLst/>
                <a:gdLst/>
                <a:ahLst/>
                <a:cxnLst>
                  <a:cxn ang="0">
                    <a:pos x="115" y="14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108" y="35"/>
                  </a:cxn>
                  <a:cxn ang="0">
                    <a:pos x="115" y="14"/>
                  </a:cxn>
                </a:cxnLst>
                <a:rect l="0" t="0" r="r" b="b"/>
                <a:pathLst>
                  <a:path w="115" h="35">
                    <a:moveTo>
                      <a:pt x="115" y="14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108" y="35"/>
                    </a:lnTo>
                    <a:lnTo>
                      <a:pt x="115" y="14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31" name="Freeform 103"/>
              <p:cNvSpPr>
                <a:spLocks/>
              </p:cNvSpPr>
              <p:nvPr/>
            </p:nvSpPr>
            <p:spPr bwMode="auto">
              <a:xfrm>
                <a:off x="3247" y="3652"/>
                <a:ext cx="75" cy="25"/>
              </a:xfrm>
              <a:custGeom>
                <a:avLst/>
                <a:gdLst/>
                <a:ahLst/>
                <a:cxnLst>
                  <a:cxn ang="0">
                    <a:pos x="75" y="14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75" y="25"/>
                  </a:cxn>
                  <a:cxn ang="0">
                    <a:pos x="75" y="14"/>
                  </a:cxn>
                </a:cxnLst>
                <a:rect l="0" t="0" r="r" b="b"/>
                <a:pathLst>
                  <a:path w="75" h="25">
                    <a:moveTo>
                      <a:pt x="75" y="14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75" y="25"/>
                    </a:lnTo>
                    <a:lnTo>
                      <a:pt x="75" y="14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32" name="Freeform 104"/>
              <p:cNvSpPr>
                <a:spLocks/>
              </p:cNvSpPr>
              <p:nvPr/>
            </p:nvSpPr>
            <p:spPr bwMode="auto">
              <a:xfrm>
                <a:off x="3056" y="3677"/>
                <a:ext cx="454" cy="146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0" y="49"/>
                  </a:cxn>
                  <a:cxn ang="0">
                    <a:pos x="0" y="42"/>
                  </a:cxn>
                  <a:cxn ang="0">
                    <a:pos x="7" y="42"/>
                  </a:cxn>
                  <a:cxn ang="0">
                    <a:pos x="14" y="42"/>
                  </a:cxn>
                  <a:cxn ang="0">
                    <a:pos x="21" y="42"/>
                  </a:cxn>
                  <a:cxn ang="0">
                    <a:pos x="28" y="42"/>
                  </a:cxn>
                  <a:cxn ang="0">
                    <a:pos x="36" y="35"/>
                  </a:cxn>
                  <a:cxn ang="0">
                    <a:pos x="50" y="35"/>
                  </a:cxn>
                  <a:cxn ang="0">
                    <a:pos x="57" y="35"/>
                  </a:cxn>
                  <a:cxn ang="0">
                    <a:pos x="68" y="28"/>
                  </a:cxn>
                  <a:cxn ang="0">
                    <a:pos x="75" y="28"/>
                  </a:cxn>
                  <a:cxn ang="0">
                    <a:pos x="83" y="21"/>
                  </a:cxn>
                  <a:cxn ang="0">
                    <a:pos x="97" y="14"/>
                  </a:cxn>
                  <a:cxn ang="0">
                    <a:pos x="104" y="14"/>
                  </a:cxn>
                  <a:cxn ang="0">
                    <a:pos x="111" y="7"/>
                  </a:cxn>
                  <a:cxn ang="0">
                    <a:pos x="119" y="0"/>
                  </a:cxn>
                  <a:cxn ang="0">
                    <a:pos x="454" y="73"/>
                  </a:cxn>
                  <a:cxn ang="0">
                    <a:pos x="454" y="73"/>
                  </a:cxn>
                  <a:cxn ang="0">
                    <a:pos x="454" y="80"/>
                  </a:cxn>
                  <a:cxn ang="0">
                    <a:pos x="447" y="80"/>
                  </a:cxn>
                  <a:cxn ang="0">
                    <a:pos x="447" y="80"/>
                  </a:cxn>
                  <a:cxn ang="0">
                    <a:pos x="439" y="87"/>
                  </a:cxn>
                  <a:cxn ang="0">
                    <a:pos x="432" y="94"/>
                  </a:cxn>
                  <a:cxn ang="0">
                    <a:pos x="425" y="101"/>
                  </a:cxn>
                  <a:cxn ang="0">
                    <a:pos x="418" y="108"/>
                  </a:cxn>
                  <a:cxn ang="0">
                    <a:pos x="410" y="115"/>
                  </a:cxn>
                  <a:cxn ang="0">
                    <a:pos x="403" y="115"/>
                  </a:cxn>
                  <a:cxn ang="0">
                    <a:pos x="392" y="122"/>
                  </a:cxn>
                  <a:cxn ang="0">
                    <a:pos x="385" y="129"/>
                  </a:cxn>
                  <a:cxn ang="0">
                    <a:pos x="378" y="132"/>
                  </a:cxn>
                  <a:cxn ang="0">
                    <a:pos x="371" y="139"/>
                  </a:cxn>
                  <a:cxn ang="0">
                    <a:pos x="356" y="139"/>
                  </a:cxn>
                  <a:cxn ang="0">
                    <a:pos x="349" y="146"/>
                  </a:cxn>
                  <a:cxn ang="0">
                    <a:pos x="0" y="49"/>
                  </a:cxn>
                </a:cxnLst>
                <a:rect l="0" t="0" r="r" b="b"/>
                <a:pathLst>
                  <a:path w="454" h="146">
                    <a:moveTo>
                      <a:pt x="0" y="49"/>
                    </a:moveTo>
                    <a:lnTo>
                      <a:pt x="0" y="49"/>
                    </a:lnTo>
                    <a:lnTo>
                      <a:pt x="0" y="42"/>
                    </a:lnTo>
                    <a:lnTo>
                      <a:pt x="7" y="42"/>
                    </a:lnTo>
                    <a:lnTo>
                      <a:pt x="14" y="42"/>
                    </a:lnTo>
                    <a:lnTo>
                      <a:pt x="21" y="42"/>
                    </a:lnTo>
                    <a:lnTo>
                      <a:pt x="28" y="42"/>
                    </a:lnTo>
                    <a:lnTo>
                      <a:pt x="36" y="35"/>
                    </a:lnTo>
                    <a:lnTo>
                      <a:pt x="50" y="35"/>
                    </a:lnTo>
                    <a:lnTo>
                      <a:pt x="57" y="35"/>
                    </a:lnTo>
                    <a:lnTo>
                      <a:pt x="68" y="28"/>
                    </a:lnTo>
                    <a:lnTo>
                      <a:pt x="75" y="28"/>
                    </a:lnTo>
                    <a:lnTo>
                      <a:pt x="83" y="21"/>
                    </a:lnTo>
                    <a:lnTo>
                      <a:pt x="97" y="14"/>
                    </a:lnTo>
                    <a:lnTo>
                      <a:pt x="104" y="14"/>
                    </a:lnTo>
                    <a:lnTo>
                      <a:pt x="111" y="7"/>
                    </a:lnTo>
                    <a:lnTo>
                      <a:pt x="119" y="0"/>
                    </a:lnTo>
                    <a:lnTo>
                      <a:pt x="454" y="73"/>
                    </a:lnTo>
                    <a:lnTo>
                      <a:pt x="454" y="73"/>
                    </a:lnTo>
                    <a:lnTo>
                      <a:pt x="454" y="80"/>
                    </a:lnTo>
                    <a:lnTo>
                      <a:pt x="447" y="80"/>
                    </a:lnTo>
                    <a:lnTo>
                      <a:pt x="447" y="80"/>
                    </a:lnTo>
                    <a:lnTo>
                      <a:pt x="439" y="87"/>
                    </a:lnTo>
                    <a:lnTo>
                      <a:pt x="432" y="94"/>
                    </a:lnTo>
                    <a:lnTo>
                      <a:pt x="425" y="101"/>
                    </a:lnTo>
                    <a:lnTo>
                      <a:pt x="418" y="108"/>
                    </a:lnTo>
                    <a:lnTo>
                      <a:pt x="410" y="115"/>
                    </a:lnTo>
                    <a:lnTo>
                      <a:pt x="403" y="115"/>
                    </a:lnTo>
                    <a:lnTo>
                      <a:pt x="392" y="122"/>
                    </a:lnTo>
                    <a:lnTo>
                      <a:pt x="385" y="129"/>
                    </a:lnTo>
                    <a:lnTo>
                      <a:pt x="378" y="132"/>
                    </a:lnTo>
                    <a:lnTo>
                      <a:pt x="371" y="139"/>
                    </a:lnTo>
                    <a:lnTo>
                      <a:pt x="356" y="139"/>
                    </a:lnTo>
                    <a:lnTo>
                      <a:pt x="349" y="1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33" name="Freeform 105"/>
              <p:cNvSpPr>
                <a:spLocks/>
              </p:cNvSpPr>
              <p:nvPr/>
            </p:nvSpPr>
            <p:spPr bwMode="auto">
              <a:xfrm>
                <a:off x="3510" y="3666"/>
                <a:ext cx="155" cy="67"/>
              </a:xfrm>
              <a:custGeom>
                <a:avLst/>
                <a:gdLst/>
                <a:ahLst/>
                <a:cxnLst>
                  <a:cxn ang="0">
                    <a:pos x="11" y="67"/>
                  </a:cxn>
                  <a:cxn ang="0">
                    <a:pos x="155" y="25"/>
                  </a:cxn>
                  <a:cxn ang="0">
                    <a:pos x="68" y="0"/>
                  </a:cxn>
                  <a:cxn ang="0">
                    <a:pos x="0" y="4"/>
                  </a:cxn>
                  <a:cxn ang="0">
                    <a:pos x="0" y="67"/>
                  </a:cxn>
                  <a:cxn ang="0">
                    <a:pos x="11" y="67"/>
                  </a:cxn>
                </a:cxnLst>
                <a:rect l="0" t="0" r="r" b="b"/>
                <a:pathLst>
                  <a:path w="155" h="67">
                    <a:moveTo>
                      <a:pt x="11" y="67"/>
                    </a:moveTo>
                    <a:lnTo>
                      <a:pt x="155" y="25"/>
                    </a:lnTo>
                    <a:lnTo>
                      <a:pt x="68" y="0"/>
                    </a:lnTo>
                    <a:lnTo>
                      <a:pt x="0" y="4"/>
                    </a:lnTo>
                    <a:lnTo>
                      <a:pt x="0" y="67"/>
                    </a:lnTo>
                    <a:lnTo>
                      <a:pt x="11" y="67"/>
                    </a:lnTo>
                    <a:close/>
                  </a:path>
                </a:pathLst>
              </a:custGeom>
              <a:solidFill>
                <a:srgbClr val="001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34" name="Freeform 106"/>
              <p:cNvSpPr>
                <a:spLocks/>
              </p:cNvSpPr>
              <p:nvPr/>
            </p:nvSpPr>
            <p:spPr bwMode="auto">
              <a:xfrm>
                <a:off x="3092" y="3367"/>
                <a:ext cx="83" cy="331"/>
              </a:xfrm>
              <a:custGeom>
                <a:avLst/>
                <a:gdLst/>
                <a:ahLst/>
                <a:cxnLst>
                  <a:cxn ang="0">
                    <a:pos x="83" y="7"/>
                  </a:cxn>
                  <a:cxn ang="0">
                    <a:pos x="83" y="7"/>
                  </a:cxn>
                  <a:cxn ang="0">
                    <a:pos x="83" y="7"/>
                  </a:cxn>
                  <a:cxn ang="0">
                    <a:pos x="83" y="7"/>
                  </a:cxn>
                  <a:cxn ang="0">
                    <a:pos x="75" y="7"/>
                  </a:cxn>
                  <a:cxn ang="0">
                    <a:pos x="75" y="0"/>
                  </a:cxn>
                  <a:cxn ang="0">
                    <a:pos x="68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4" y="7"/>
                  </a:cxn>
                  <a:cxn ang="0">
                    <a:pos x="7" y="7"/>
                  </a:cxn>
                  <a:cxn ang="0">
                    <a:pos x="0" y="14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7" y="331"/>
                  </a:cxn>
                  <a:cxn ang="0">
                    <a:pos x="7" y="331"/>
                  </a:cxn>
                  <a:cxn ang="0">
                    <a:pos x="14" y="324"/>
                  </a:cxn>
                  <a:cxn ang="0">
                    <a:pos x="21" y="324"/>
                  </a:cxn>
                  <a:cxn ang="0">
                    <a:pos x="25" y="324"/>
                  </a:cxn>
                  <a:cxn ang="0">
                    <a:pos x="32" y="324"/>
                  </a:cxn>
                  <a:cxn ang="0">
                    <a:pos x="39" y="317"/>
                  </a:cxn>
                  <a:cxn ang="0">
                    <a:pos x="47" y="317"/>
                  </a:cxn>
                  <a:cxn ang="0">
                    <a:pos x="54" y="317"/>
                  </a:cxn>
                  <a:cxn ang="0">
                    <a:pos x="61" y="310"/>
                  </a:cxn>
                  <a:cxn ang="0">
                    <a:pos x="68" y="303"/>
                  </a:cxn>
                  <a:cxn ang="0">
                    <a:pos x="75" y="303"/>
                  </a:cxn>
                  <a:cxn ang="0">
                    <a:pos x="83" y="299"/>
                  </a:cxn>
                  <a:cxn ang="0">
                    <a:pos x="83" y="7"/>
                  </a:cxn>
                </a:cxnLst>
                <a:rect l="0" t="0" r="r" b="b"/>
                <a:pathLst>
                  <a:path w="83" h="331">
                    <a:moveTo>
                      <a:pt x="83" y="7"/>
                    </a:moveTo>
                    <a:lnTo>
                      <a:pt x="83" y="7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75" y="7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0" y="14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7" y="331"/>
                    </a:lnTo>
                    <a:lnTo>
                      <a:pt x="7" y="331"/>
                    </a:lnTo>
                    <a:lnTo>
                      <a:pt x="14" y="324"/>
                    </a:lnTo>
                    <a:lnTo>
                      <a:pt x="21" y="324"/>
                    </a:lnTo>
                    <a:lnTo>
                      <a:pt x="25" y="324"/>
                    </a:lnTo>
                    <a:lnTo>
                      <a:pt x="32" y="324"/>
                    </a:lnTo>
                    <a:lnTo>
                      <a:pt x="39" y="317"/>
                    </a:lnTo>
                    <a:lnTo>
                      <a:pt x="47" y="317"/>
                    </a:lnTo>
                    <a:lnTo>
                      <a:pt x="54" y="317"/>
                    </a:lnTo>
                    <a:lnTo>
                      <a:pt x="61" y="310"/>
                    </a:lnTo>
                    <a:lnTo>
                      <a:pt x="68" y="303"/>
                    </a:lnTo>
                    <a:lnTo>
                      <a:pt x="75" y="303"/>
                    </a:lnTo>
                    <a:lnTo>
                      <a:pt x="83" y="299"/>
                    </a:lnTo>
                    <a:lnTo>
                      <a:pt x="83" y="7"/>
                    </a:lnTo>
                    <a:close/>
                  </a:path>
                </a:pathLst>
              </a:custGeom>
              <a:solidFill>
                <a:srgbClr val="7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35" name="Freeform 107"/>
              <p:cNvSpPr>
                <a:spLocks/>
              </p:cNvSpPr>
              <p:nvPr/>
            </p:nvSpPr>
            <p:spPr bwMode="auto">
              <a:xfrm>
                <a:off x="3092" y="3367"/>
                <a:ext cx="75" cy="279"/>
              </a:xfrm>
              <a:custGeom>
                <a:avLst/>
                <a:gdLst/>
                <a:ahLst/>
                <a:cxnLst>
                  <a:cxn ang="0">
                    <a:pos x="75" y="7"/>
                  </a:cxn>
                  <a:cxn ang="0">
                    <a:pos x="75" y="7"/>
                  </a:cxn>
                  <a:cxn ang="0">
                    <a:pos x="75" y="7"/>
                  </a:cxn>
                  <a:cxn ang="0">
                    <a:pos x="68" y="7"/>
                  </a:cxn>
                  <a:cxn ang="0">
                    <a:pos x="68" y="7"/>
                  </a:cxn>
                  <a:cxn ang="0">
                    <a:pos x="61" y="7"/>
                  </a:cxn>
                  <a:cxn ang="0">
                    <a:pos x="61" y="7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1" y="7"/>
                  </a:cxn>
                  <a:cxn ang="0">
                    <a:pos x="14" y="7"/>
                  </a:cxn>
                  <a:cxn ang="0">
                    <a:pos x="7" y="14"/>
                  </a:cxn>
                  <a:cxn ang="0">
                    <a:pos x="0" y="14"/>
                  </a:cxn>
                  <a:cxn ang="0">
                    <a:pos x="0" y="279"/>
                  </a:cxn>
                  <a:cxn ang="0">
                    <a:pos x="0" y="279"/>
                  </a:cxn>
                  <a:cxn ang="0">
                    <a:pos x="0" y="279"/>
                  </a:cxn>
                  <a:cxn ang="0">
                    <a:pos x="7" y="279"/>
                  </a:cxn>
                  <a:cxn ang="0">
                    <a:pos x="7" y="279"/>
                  </a:cxn>
                  <a:cxn ang="0">
                    <a:pos x="14" y="279"/>
                  </a:cxn>
                  <a:cxn ang="0">
                    <a:pos x="14" y="279"/>
                  </a:cxn>
                  <a:cxn ang="0">
                    <a:pos x="21" y="279"/>
                  </a:cxn>
                  <a:cxn ang="0">
                    <a:pos x="25" y="279"/>
                  </a:cxn>
                  <a:cxn ang="0">
                    <a:pos x="25" y="272"/>
                  </a:cxn>
                  <a:cxn ang="0">
                    <a:pos x="32" y="272"/>
                  </a:cxn>
                  <a:cxn ang="0">
                    <a:pos x="39" y="272"/>
                  </a:cxn>
                  <a:cxn ang="0">
                    <a:pos x="47" y="265"/>
                  </a:cxn>
                  <a:cxn ang="0">
                    <a:pos x="54" y="265"/>
                  </a:cxn>
                  <a:cxn ang="0">
                    <a:pos x="61" y="258"/>
                  </a:cxn>
                  <a:cxn ang="0">
                    <a:pos x="68" y="258"/>
                  </a:cxn>
                  <a:cxn ang="0">
                    <a:pos x="75" y="251"/>
                  </a:cxn>
                  <a:cxn ang="0">
                    <a:pos x="75" y="7"/>
                  </a:cxn>
                </a:cxnLst>
                <a:rect l="0" t="0" r="r" b="b"/>
                <a:pathLst>
                  <a:path w="75" h="279">
                    <a:moveTo>
                      <a:pt x="75" y="7"/>
                    </a:moveTo>
                    <a:lnTo>
                      <a:pt x="75" y="7"/>
                    </a:lnTo>
                    <a:lnTo>
                      <a:pt x="75" y="7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61" y="7"/>
                    </a:lnTo>
                    <a:lnTo>
                      <a:pt x="61" y="7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1" y="7"/>
                    </a:lnTo>
                    <a:lnTo>
                      <a:pt x="14" y="7"/>
                    </a:lnTo>
                    <a:lnTo>
                      <a:pt x="7" y="14"/>
                    </a:lnTo>
                    <a:lnTo>
                      <a:pt x="0" y="14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7" y="279"/>
                    </a:lnTo>
                    <a:lnTo>
                      <a:pt x="7" y="279"/>
                    </a:lnTo>
                    <a:lnTo>
                      <a:pt x="14" y="279"/>
                    </a:lnTo>
                    <a:lnTo>
                      <a:pt x="14" y="279"/>
                    </a:lnTo>
                    <a:lnTo>
                      <a:pt x="21" y="279"/>
                    </a:lnTo>
                    <a:lnTo>
                      <a:pt x="25" y="279"/>
                    </a:lnTo>
                    <a:lnTo>
                      <a:pt x="25" y="272"/>
                    </a:lnTo>
                    <a:lnTo>
                      <a:pt x="32" y="272"/>
                    </a:lnTo>
                    <a:lnTo>
                      <a:pt x="39" y="272"/>
                    </a:lnTo>
                    <a:lnTo>
                      <a:pt x="47" y="265"/>
                    </a:lnTo>
                    <a:lnTo>
                      <a:pt x="54" y="265"/>
                    </a:lnTo>
                    <a:lnTo>
                      <a:pt x="61" y="258"/>
                    </a:lnTo>
                    <a:lnTo>
                      <a:pt x="68" y="258"/>
                    </a:lnTo>
                    <a:lnTo>
                      <a:pt x="75" y="251"/>
                    </a:lnTo>
                    <a:lnTo>
                      <a:pt x="75" y="7"/>
                    </a:lnTo>
                    <a:close/>
                  </a:path>
                </a:pathLst>
              </a:custGeom>
              <a:solidFill>
                <a:srgbClr val="93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36" name="Freeform 108"/>
              <p:cNvSpPr>
                <a:spLocks/>
              </p:cNvSpPr>
              <p:nvPr/>
            </p:nvSpPr>
            <p:spPr bwMode="auto">
              <a:xfrm>
                <a:off x="3092" y="3374"/>
                <a:ext cx="61" cy="226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4" y="0"/>
                  </a:cxn>
                  <a:cxn ang="0">
                    <a:pos x="7" y="7"/>
                  </a:cxn>
                  <a:cxn ang="0">
                    <a:pos x="0" y="7"/>
                  </a:cxn>
                  <a:cxn ang="0">
                    <a:pos x="0" y="226"/>
                  </a:cxn>
                  <a:cxn ang="0">
                    <a:pos x="0" y="226"/>
                  </a:cxn>
                  <a:cxn ang="0">
                    <a:pos x="7" y="226"/>
                  </a:cxn>
                  <a:cxn ang="0">
                    <a:pos x="7" y="226"/>
                  </a:cxn>
                  <a:cxn ang="0">
                    <a:pos x="7" y="226"/>
                  </a:cxn>
                  <a:cxn ang="0">
                    <a:pos x="14" y="226"/>
                  </a:cxn>
                  <a:cxn ang="0">
                    <a:pos x="14" y="226"/>
                  </a:cxn>
                  <a:cxn ang="0">
                    <a:pos x="21" y="226"/>
                  </a:cxn>
                  <a:cxn ang="0">
                    <a:pos x="21" y="219"/>
                  </a:cxn>
                  <a:cxn ang="0">
                    <a:pos x="25" y="219"/>
                  </a:cxn>
                  <a:cxn ang="0">
                    <a:pos x="32" y="219"/>
                  </a:cxn>
                  <a:cxn ang="0">
                    <a:pos x="32" y="219"/>
                  </a:cxn>
                  <a:cxn ang="0">
                    <a:pos x="39" y="212"/>
                  </a:cxn>
                  <a:cxn ang="0">
                    <a:pos x="47" y="212"/>
                  </a:cxn>
                  <a:cxn ang="0">
                    <a:pos x="54" y="212"/>
                  </a:cxn>
                  <a:cxn ang="0">
                    <a:pos x="61" y="205"/>
                  </a:cxn>
                  <a:cxn ang="0">
                    <a:pos x="61" y="205"/>
                  </a:cxn>
                  <a:cxn ang="0">
                    <a:pos x="61" y="0"/>
                  </a:cxn>
                </a:cxnLst>
                <a:rect l="0" t="0" r="r" b="b"/>
                <a:pathLst>
                  <a:path w="61" h="226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226"/>
                    </a:lnTo>
                    <a:lnTo>
                      <a:pt x="0" y="226"/>
                    </a:lnTo>
                    <a:lnTo>
                      <a:pt x="7" y="226"/>
                    </a:lnTo>
                    <a:lnTo>
                      <a:pt x="7" y="226"/>
                    </a:lnTo>
                    <a:lnTo>
                      <a:pt x="7" y="226"/>
                    </a:lnTo>
                    <a:lnTo>
                      <a:pt x="14" y="226"/>
                    </a:lnTo>
                    <a:lnTo>
                      <a:pt x="14" y="226"/>
                    </a:lnTo>
                    <a:lnTo>
                      <a:pt x="21" y="226"/>
                    </a:lnTo>
                    <a:lnTo>
                      <a:pt x="21" y="219"/>
                    </a:lnTo>
                    <a:lnTo>
                      <a:pt x="25" y="219"/>
                    </a:lnTo>
                    <a:lnTo>
                      <a:pt x="32" y="219"/>
                    </a:lnTo>
                    <a:lnTo>
                      <a:pt x="32" y="219"/>
                    </a:lnTo>
                    <a:lnTo>
                      <a:pt x="39" y="212"/>
                    </a:lnTo>
                    <a:lnTo>
                      <a:pt x="47" y="212"/>
                    </a:lnTo>
                    <a:lnTo>
                      <a:pt x="54" y="212"/>
                    </a:lnTo>
                    <a:lnTo>
                      <a:pt x="61" y="205"/>
                    </a:lnTo>
                    <a:lnTo>
                      <a:pt x="61" y="205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A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37" name="Freeform 109"/>
              <p:cNvSpPr>
                <a:spLocks/>
              </p:cNvSpPr>
              <p:nvPr/>
            </p:nvSpPr>
            <p:spPr bwMode="auto">
              <a:xfrm>
                <a:off x="3099" y="3374"/>
                <a:ext cx="47" cy="178"/>
              </a:xfrm>
              <a:custGeom>
                <a:avLst/>
                <a:gdLst/>
                <a:ahLst/>
                <a:cxnLst>
                  <a:cxn ang="0">
                    <a:pos x="47" y="7"/>
                  </a:cxn>
                  <a:cxn ang="0">
                    <a:pos x="47" y="7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7" y="7"/>
                  </a:cxn>
                  <a:cxn ang="0">
                    <a:pos x="0" y="7"/>
                  </a:cxn>
                  <a:cxn ang="0">
                    <a:pos x="0" y="178"/>
                  </a:cxn>
                  <a:cxn ang="0">
                    <a:pos x="0" y="178"/>
                  </a:cxn>
                  <a:cxn ang="0">
                    <a:pos x="0" y="171"/>
                  </a:cxn>
                  <a:cxn ang="0">
                    <a:pos x="7" y="171"/>
                  </a:cxn>
                  <a:cxn ang="0">
                    <a:pos x="14" y="171"/>
                  </a:cxn>
                  <a:cxn ang="0">
                    <a:pos x="18" y="171"/>
                  </a:cxn>
                  <a:cxn ang="0">
                    <a:pos x="25" y="164"/>
                  </a:cxn>
                  <a:cxn ang="0">
                    <a:pos x="40" y="164"/>
                  </a:cxn>
                  <a:cxn ang="0">
                    <a:pos x="47" y="160"/>
                  </a:cxn>
                  <a:cxn ang="0">
                    <a:pos x="47" y="7"/>
                  </a:cxn>
                </a:cxnLst>
                <a:rect l="0" t="0" r="r" b="b"/>
                <a:pathLst>
                  <a:path w="47" h="178">
                    <a:moveTo>
                      <a:pt x="47" y="7"/>
                    </a:moveTo>
                    <a:lnTo>
                      <a:pt x="47" y="7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0" y="171"/>
                    </a:lnTo>
                    <a:lnTo>
                      <a:pt x="7" y="171"/>
                    </a:lnTo>
                    <a:lnTo>
                      <a:pt x="14" y="171"/>
                    </a:lnTo>
                    <a:lnTo>
                      <a:pt x="18" y="171"/>
                    </a:lnTo>
                    <a:lnTo>
                      <a:pt x="25" y="164"/>
                    </a:lnTo>
                    <a:lnTo>
                      <a:pt x="40" y="164"/>
                    </a:lnTo>
                    <a:lnTo>
                      <a:pt x="47" y="160"/>
                    </a:lnTo>
                    <a:lnTo>
                      <a:pt x="47" y="7"/>
                    </a:lnTo>
                    <a:close/>
                  </a:path>
                </a:pathLst>
              </a:custGeom>
              <a:solidFill>
                <a:srgbClr val="BC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38" name="Freeform 110"/>
              <p:cNvSpPr>
                <a:spLocks/>
              </p:cNvSpPr>
              <p:nvPr/>
            </p:nvSpPr>
            <p:spPr bwMode="auto">
              <a:xfrm>
                <a:off x="3099" y="3374"/>
                <a:ext cx="40" cy="125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2" y="7"/>
                  </a:cxn>
                  <a:cxn ang="0">
                    <a:pos x="32" y="7"/>
                  </a:cxn>
                  <a:cxn ang="0">
                    <a:pos x="32" y="7"/>
                  </a:cxn>
                  <a:cxn ang="0">
                    <a:pos x="25" y="0"/>
                  </a:cxn>
                  <a:cxn ang="0">
                    <a:pos x="18" y="0"/>
                  </a:cxn>
                  <a:cxn ang="0">
                    <a:pos x="14" y="7"/>
                  </a:cxn>
                  <a:cxn ang="0">
                    <a:pos x="7" y="7"/>
                  </a:cxn>
                  <a:cxn ang="0">
                    <a:pos x="0" y="14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7" y="125"/>
                  </a:cxn>
                  <a:cxn ang="0">
                    <a:pos x="7" y="125"/>
                  </a:cxn>
                  <a:cxn ang="0">
                    <a:pos x="14" y="125"/>
                  </a:cxn>
                  <a:cxn ang="0">
                    <a:pos x="18" y="125"/>
                  </a:cxn>
                  <a:cxn ang="0">
                    <a:pos x="25" y="118"/>
                  </a:cxn>
                  <a:cxn ang="0">
                    <a:pos x="32" y="118"/>
                  </a:cxn>
                  <a:cxn ang="0">
                    <a:pos x="40" y="111"/>
                  </a:cxn>
                  <a:cxn ang="0">
                    <a:pos x="40" y="7"/>
                  </a:cxn>
                </a:cxnLst>
                <a:rect l="0" t="0" r="r" b="b"/>
                <a:pathLst>
                  <a:path w="40" h="125">
                    <a:moveTo>
                      <a:pt x="40" y="7"/>
                    </a:move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0" y="14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7" y="125"/>
                    </a:lnTo>
                    <a:lnTo>
                      <a:pt x="7" y="125"/>
                    </a:lnTo>
                    <a:lnTo>
                      <a:pt x="14" y="125"/>
                    </a:lnTo>
                    <a:lnTo>
                      <a:pt x="18" y="125"/>
                    </a:lnTo>
                    <a:lnTo>
                      <a:pt x="25" y="118"/>
                    </a:lnTo>
                    <a:lnTo>
                      <a:pt x="32" y="118"/>
                    </a:lnTo>
                    <a:lnTo>
                      <a:pt x="40" y="111"/>
                    </a:lnTo>
                    <a:lnTo>
                      <a:pt x="40" y="7"/>
                    </a:lnTo>
                    <a:close/>
                  </a:path>
                </a:pathLst>
              </a:custGeom>
              <a:solidFill>
                <a:srgbClr val="D1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39" name="Freeform 111"/>
              <p:cNvSpPr>
                <a:spLocks/>
              </p:cNvSpPr>
              <p:nvPr/>
            </p:nvSpPr>
            <p:spPr bwMode="auto">
              <a:xfrm>
                <a:off x="3099" y="3381"/>
                <a:ext cx="25" cy="73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0" y="7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7" y="73"/>
                  </a:cxn>
                  <a:cxn ang="0">
                    <a:pos x="7" y="73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18" y="66"/>
                  </a:cxn>
                  <a:cxn ang="0">
                    <a:pos x="25" y="66"/>
                  </a:cxn>
                  <a:cxn ang="0">
                    <a:pos x="25" y="59"/>
                  </a:cxn>
                  <a:cxn ang="0">
                    <a:pos x="25" y="0"/>
                  </a:cxn>
                </a:cxnLst>
                <a:rect l="0" t="0" r="r" b="b"/>
                <a:pathLst>
                  <a:path w="25" h="73">
                    <a:moveTo>
                      <a:pt x="25" y="0"/>
                    </a:moveTo>
                    <a:lnTo>
                      <a:pt x="25" y="0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8" y="66"/>
                    </a:lnTo>
                    <a:lnTo>
                      <a:pt x="25" y="66"/>
                    </a:lnTo>
                    <a:lnTo>
                      <a:pt x="25" y="5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E5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40" name="Freeform 112"/>
              <p:cNvSpPr>
                <a:spLocks/>
              </p:cNvSpPr>
              <p:nvPr/>
            </p:nvSpPr>
            <p:spPr bwMode="auto">
              <a:xfrm>
                <a:off x="3412" y="3586"/>
                <a:ext cx="36" cy="32"/>
              </a:xfrm>
              <a:custGeom>
                <a:avLst/>
                <a:gdLst/>
                <a:ahLst/>
                <a:cxnLst>
                  <a:cxn ang="0">
                    <a:pos x="22" y="32"/>
                  </a:cxn>
                  <a:cxn ang="0">
                    <a:pos x="22" y="32"/>
                  </a:cxn>
                  <a:cxn ang="0">
                    <a:pos x="29" y="32"/>
                  </a:cxn>
                  <a:cxn ang="0">
                    <a:pos x="29" y="32"/>
                  </a:cxn>
                  <a:cxn ang="0">
                    <a:pos x="29" y="32"/>
                  </a:cxn>
                  <a:cxn ang="0">
                    <a:pos x="36" y="25"/>
                  </a:cxn>
                  <a:cxn ang="0">
                    <a:pos x="36" y="25"/>
                  </a:cxn>
                  <a:cxn ang="0">
                    <a:pos x="36" y="18"/>
                  </a:cxn>
                  <a:cxn ang="0">
                    <a:pos x="36" y="18"/>
                  </a:cxn>
                  <a:cxn ang="0">
                    <a:pos x="36" y="14"/>
                  </a:cxn>
                  <a:cxn ang="0">
                    <a:pos x="36" y="14"/>
                  </a:cxn>
                  <a:cxn ang="0">
                    <a:pos x="36" y="7"/>
                  </a:cxn>
                  <a:cxn ang="0">
                    <a:pos x="29" y="7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15" y="32"/>
                  </a:cxn>
                  <a:cxn ang="0">
                    <a:pos x="22" y="32"/>
                  </a:cxn>
                </a:cxnLst>
                <a:rect l="0" t="0" r="r" b="b"/>
                <a:pathLst>
                  <a:path w="36" h="32">
                    <a:moveTo>
                      <a:pt x="22" y="32"/>
                    </a:moveTo>
                    <a:lnTo>
                      <a:pt x="22" y="32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7"/>
                    </a:lnTo>
                    <a:lnTo>
                      <a:pt x="29" y="7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5" y="32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41" name="Freeform 113"/>
              <p:cNvSpPr>
                <a:spLocks/>
              </p:cNvSpPr>
              <p:nvPr/>
            </p:nvSpPr>
            <p:spPr bwMode="auto">
              <a:xfrm>
                <a:off x="3297" y="3586"/>
                <a:ext cx="18" cy="18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15" y="18"/>
                  </a:cxn>
                  <a:cxn ang="0">
                    <a:pos x="15" y="14"/>
                  </a:cxn>
                  <a:cxn ang="0">
                    <a:pos x="18" y="14"/>
                  </a:cxn>
                  <a:cxn ang="0">
                    <a:pos x="18" y="7"/>
                  </a:cxn>
                  <a:cxn ang="0">
                    <a:pos x="18" y="7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7" y="18"/>
                  </a:cxn>
                  <a:cxn ang="0">
                    <a:pos x="7" y="18"/>
                  </a:cxn>
                </a:cxnLst>
                <a:rect l="0" t="0" r="r" b="b"/>
                <a:pathLst>
                  <a:path w="18" h="18">
                    <a:moveTo>
                      <a:pt x="7" y="18"/>
                    </a:moveTo>
                    <a:lnTo>
                      <a:pt x="15" y="18"/>
                    </a:lnTo>
                    <a:lnTo>
                      <a:pt x="15" y="14"/>
                    </a:lnTo>
                    <a:lnTo>
                      <a:pt x="18" y="14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7" y="18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42" name="Freeform 114"/>
              <p:cNvSpPr>
                <a:spLocks/>
              </p:cNvSpPr>
              <p:nvPr/>
            </p:nvSpPr>
            <p:spPr bwMode="auto">
              <a:xfrm>
                <a:off x="3330" y="3586"/>
                <a:ext cx="14" cy="18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14" y="18"/>
                  </a:cxn>
                  <a:cxn ang="0">
                    <a:pos x="14" y="14"/>
                  </a:cxn>
                  <a:cxn ang="0">
                    <a:pos x="14" y="14"/>
                  </a:cxn>
                  <a:cxn ang="0">
                    <a:pos x="14" y="7"/>
                  </a:cxn>
                  <a:cxn ang="0">
                    <a:pos x="14" y="7"/>
                  </a:cxn>
                  <a:cxn ang="0">
                    <a:pos x="14" y="7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7" y="18"/>
                  </a:cxn>
                </a:cxnLst>
                <a:rect l="0" t="0" r="r" b="b"/>
                <a:pathLst>
                  <a:path w="14" h="18">
                    <a:moveTo>
                      <a:pt x="7" y="18"/>
                    </a:moveTo>
                    <a:lnTo>
                      <a:pt x="14" y="18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43" name="Freeform 115"/>
              <p:cNvSpPr>
                <a:spLocks/>
              </p:cNvSpPr>
              <p:nvPr/>
            </p:nvSpPr>
            <p:spPr bwMode="auto">
              <a:xfrm>
                <a:off x="3200" y="3332"/>
                <a:ext cx="54" cy="254"/>
              </a:xfrm>
              <a:custGeom>
                <a:avLst/>
                <a:gdLst/>
                <a:ahLst/>
                <a:cxnLst>
                  <a:cxn ang="0">
                    <a:pos x="21" y="7"/>
                  </a:cxn>
                  <a:cxn ang="0">
                    <a:pos x="14" y="14"/>
                  </a:cxn>
                  <a:cxn ang="0">
                    <a:pos x="14" y="28"/>
                  </a:cxn>
                  <a:cxn ang="0">
                    <a:pos x="7" y="49"/>
                  </a:cxn>
                  <a:cxn ang="0">
                    <a:pos x="0" y="80"/>
                  </a:cxn>
                  <a:cxn ang="0">
                    <a:pos x="0" y="115"/>
                  </a:cxn>
                  <a:cxn ang="0">
                    <a:pos x="0" y="160"/>
                  </a:cxn>
                  <a:cxn ang="0">
                    <a:pos x="7" y="202"/>
                  </a:cxn>
                  <a:cxn ang="0">
                    <a:pos x="14" y="254"/>
                  </a:cxn>
                  <a:cxn ang="0">
                    <a:pos x="54" y="254"/>
                  </a:cxn>
                  <a:cxn ang="0">
                    <a:pos x="47" y="247"/>
                  </a:cxn>
                  <a:cxn ang="0">
                    <a:pos x="47" y="227"/>
                  </a:cxn>
                  <a:cxn ang="0">
                    <a:pos x="43" y="195"/>
                  </a:cxn>
                  <a:cxn ang="0">
                    <a:pos x="43" y="160"/>
                  </a:cxn>
                  <a:cxn ang="0">
                    <a:pos x="36" y="122"/>
                  </a:cxn>
                  <a:cxn ang="0">
                    <a:pos x="36" y="73"/>
                  </a:cxn>
                  <a:cxn ang="0">
                    <a:pos x="43" y="42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3" y="7"/>
                  </a:cxn>
                  <a:cxn ang="0">
                    <a:pos x="29" y="7"/>
                  </a:cxn>
                  <a:cxn ang="0">
                    <a:pos x="21" y="7"/>
                  </a:cxn>
                </a:cxnLst>
                <a:rect l="0" t="0" r="r" b="b"/>
                <a:pathLst>
                  <a:path w="54" h="254">
                    <a:moveTo>
                      <a:pt x="21" y="7"/>
                    </a:moveTo>
                    <a:lnTo>
                      <a:pt x="14" y="14"/>
                    </a:lnTo>
                    <a:lnTo>
                      <a:pt x="14" y="28"/>
                    </a:lnTo>
                    <a:lnTo>
                      <a:pt x="7" y="49"/>
                    </a:lnTo>
                    <a:lnTo>
                      <a:pt x="0" y="80"/>
                    </a:lnTo>
                    <a:lnTo>
                      <a:pt x="0" y="115"/>
                    </a:lnTo>
                    <a:lnTo>
                      <a:pt x="0" y="160"/>
                    </a:lnTo>
                    <a:lnTo>
                      <a:pt x="7" y="202"/>
                    </a:lnTo>
                    <a:lnTo>
                      <a:pt x="14" y="254"/>
                    </a:lnTo>
                    <a:lnTo>
                      <a:pt x="54" y="254"/>
                    </a:lnTo>
                    <a:lnTo>
                      <a:pt x="47" y="247"/>
                    </a:lnTo>
                    <a:lnTo>
                      <a:pt x="47" y="227"/>
                    </a:lnTo>
                    <a:lnTo>
                      <a:pt x="43" y="195"/>
                    </a:lnTo>
                    <a:lnTo>
                      <a:pt x="43" y="160"/>
                    </a:lnTo>
                    <a:lnTo>
                      <a:pt x="36" y="122"/>
                    </a:lnTo>
                    <a:lnTo>
                      <a:pt x="36" y="73"/>
                    </a:lnTo>
                    <a:lnTo>
                      <a:pt x="43" y="42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3" y="7"/>
                    </a:lnTo>
                    <a:lnTo>
                      <a:pt x="29" y="7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44" name="Freeform 116"/>
              <p:cNvSpPr>
                <a:spLocks/>
              </p:cNvSpPr>
              <p:nvPr/>
            </p:nvSpPr>
            <p:spPr bwMode="auto">
              <a:xfrm>
                <a:off x="3474" y="3308"/>
                <a:ext cx="75" cy="278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75" y="0"/>
                  </a:cxn>
                  <a:cxn ang="0">
                    <a:pos x="68" y="7"/>
                  </a:cxn>
                  <a:cxn ang="0">
                    <a:pos x="61" y="24"/>
                  </a:cxn>
                  <a:cxn ang="0">
                    <a:pos x="54" y="45"/>
                  </a:cxn>
                  <a:cxn ang="0">
                    <a:pos x="47" y="80"/>
                  </a:cxn>
                  <a:cxn ang="0">
                    <a:pos x="47" y="132"/>
                  </a:cxn>
                  <a:cxn ang="0">
                    <a:pos x="47" y="191"/>
                  </a:cxn>
                  <a:cxn ang="0">
                    <a:pos x="54" y="278"/>
                  </a:cxn>
                  <a:cxn ang="0">
                    <a:pos x="14" y="278"/>
                  </a:cxn>
                  <a:cxn ang="0">
                    <a:pos x="14" y="264"/>
                  </a:cxn>
                  <a:cxn ang="0">
                    <a:pos x="14" y="244"/>
                  </a:cxn>
                  <a:cxn ang="0">
                    <a:pos x="7" y="212"/>
                  </a:cxn>
                  <a:cxn ang="0">
                    <a:pos x="7" y="170"/>
                  </a:cxn>
                  <a:cxn ang="0">
                    <a:pos x="0" y="125"/>
                  </a:cxn>
                  <a:cxn ang="0">
                    <a:pos x="7" y="80"/>
                  </a:cxn>
                  <a:cxn ang="0">
                    <a:pos x="14" y="31"/>
                  </a:cxn>
                  <a:cxn ang="0">
                    <a:pos x="29" y="0"/>
                  </a:cxn>
                  <a:cxn ang="0">
                    <a:pos x="75" y="0"/>
                  </a:cxn>
                </a:cxnLst>
                <a:rect l="0" t="0" r="r" b="b"/>
                <a:pathLst>
                  <a:path w="75" h="278">
                    <a:moveTo>
                      <a:pt x="75" y="0"/>
                    </a:moveTo>
                    <a:lnTo>
                      <a:pt x="75" y="0"/>
                    </a:lnTo>
                    <a:lnTo>
                      <a:pt x="68" y="7"/>
                    </a:lnTo>
                    <a:lnTo>
                      <a:pt x="61" y="24"/>
                    </a:lnTo>
                    <a:lnTo>
                      <a:pt x="54" y="45"/>
                    </a:lnTo>
                    <a:lnTo>
                      <a:pt x="47" y="80"/>
                    </a:lnTo>
                    <a:lnTo>
                      <a:pt x="47" y="132"/>
                    </a:lnTo>
                    <a:lnTo>
                      <a:pt x="47" y="191"/>
                    </a:lnTo>
                    <a:lnTo>
                      <a:pt x="54" y="278"/>
                    </a:lnTo>
                    <a:lnTo>
                      <a:pt x="14" y="278"/>
                    </a:lnTo>
                    <a:lnTo>
                      <a:pt x="14" y="264"/>
                    </a:lnTo>
                    <a:lnTo>
                      <a:pt x="14" y="244"/>
                    </a:lnTo>
                    <a:lnTo>
                      <a:pt x="7" y="212"/>
                    </a:lnTo>
                    <a:lnTo>
                      <a:pt x="7" y="170"/>
                    </a:lnTo>
                    <a:lnTo>
                      <a:pt x="0" y="125"/>
                    </a:lnTo>
                    <a:lnTo>
                      <a:pt x="7" y="80"/>
                    </a:lnTo>
                    <a:lnTo>
                      <a:pt x="14" y="31"/>
                    </a:lnTo>
                    <a:lnTo>
                      <a:pt x="29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45" name="Freeform 117"/>
              <p:cNvSpPr>
                <a:spLocks/>
              </p:cNvSpPr>
              <p:nvPr/>
            </p:nvSpPr>
            <p:spPr bwMode="auto">
              <a:xfrm>
                <a:off x="3200" y="3353"/>
                <a:ext cx="47" cy="212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4" y="7"/>
                  </a:cxn>
                  <a:cxn ang="0">
                    <a:pos x="14" y="21"/>
                  </a:cxn>
                  <a:cxn ang="0">
                    <a:pos x="7" y="42"/>
                  </a:cxn>
                  <a:cxn ang="0">
                    <a:pos x="7" y="66"/>
                  </a:cxn>
                  <a:cxn ang="0">
                    <a:pos x="0" y="94"/>
                  </a:cxn>
                  <a:cxn ang="0">
                    <a:pos x="0" y="132"/>
                  </a:cxn>
                  <a:cxn ang="0">
                    <a:pos x="7" y="174"/>
                  </a:cxn>
                  <a:cxn ang="0">
                    <a:pos x="14" y="212"/>
                  </a:cxn>
                  <a:cxn ang="0">
                    <a:pos x="47" y="212"/>
                  </a:cxn>
                  <a:cxn ang="0">
                    <a:pos x="47" y="206"/>
                  </a:cxn>
                  <a:cxn ang="0">
                    <a:pos x="43" y="192"/>
                  </a:cxn>
                  <a:cxn ang="0">
                    <a:pos x="43" y="167"/>
                  </a:cxn>
                  <a:cxn ang="0">
                    <a:pos x="36" y="132"/>
                  </a:cxn>
                  <a:cxn ang="0">
                    <a:pos x="36" y="101"/>
                  </a:cxn>
                  <a:cxn ang="0">
                    <a:pos x="36" y="59"/>
                  </a:cxn>
                  <a:cxn ang="0">
                    <a:pos x="43" y="28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3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1" y="0"/>
                  </a:cxn>
                </a:cxnLst>
                <a:rect l="0" t="0" r="r" b="b"/>
                <a:pathLst>
                  <a:path w="47" h="212">
                    <a:moveTo>
                      <a:pt x="21" y="0"/>
                    </a:moveTo>
                    <a:lnTo>
                      <a:pt x="14" y="7"/>
                    </a:lnTo>
                    <a:lnTo>
                      <a:pt x="14" y="21"/>
                    </a:lnTo>
                    <a:lnTo>
                      <a:pt x="7" y="42"/>
                    </a:lnTo>
                    <a:lnTo>
                      <a:pt x="7" y="66"/>
                    </a:lnTo>
                    <a:lnTo>
                      <a:pt x="0" y="94"/>
                    </a:lnTo>
                    <a:lnTo>
                      <a:pt x="0" y="132"/>
                    </a:lnTo>
                    <a:lnTo>
                      <a:pt x="7" y="174"/>
                    </a:lnTo>
                    <a:lnTo>
                      <a:pt x="14" y="212"/>
                    </a:lnTo>
                    <a:lnTo>
                      <a:pt x="47" y="212"/>
                    </a:lnTo>
                    <a:lnTo>
                      <a:pt x="47" y="206"/>
                    </a:lnTo>
                    <a:lnTo>
                      <a:pt x="43" y="192"/>
                    </a:lnTo>
                    <a:lnTo>
                      <a:pt x="43" y="167"/>
                    </a:lnTo>
                    <a:lnTo>
                      <a:pt x="36" y="132"/>
                    </a:lnTo>
                    <a:lnTo>
                      <a:pt x="36" y="101"/>
                    </a:lnTo>
                    <a:lnTo>
                      <a:pt x="36" y="59"/>
                    </a:lnTo>
                    <a:lnTo>
                      <a:pt x="43" y="28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59B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46" name="Freeform 118"/>
              <p:cNvSpPr>
                <a:spLocks/>
              </p:cNvSpPr>
              <p:nvPr/>
            </p:nvSpPr>
            <p:spPr bwMode="auto">
              <a:xfrm>
                <a:off x="3207" y="3367"/>
                <a:ext cx="36" cy="18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7"/>
                  </a:cxn>
                  <a:cxn ang="0">
                    <a:pos x="7" y="21"/>
                  </a:cxn>
                  <a:cxn ang="0">
                    <a:pos x="0" y="31"/>
                  </a:cxn>
                  <a:cxn ang="0">
                    <a:pos x="0" y="52"/>
                  </a:cxn>
                  <a:cxn ang="0">
                    <a:pos x="0" y="80"/>
                  </a:cxn>
                  <a:cxn ang="0">
                    <a:pos x="0" y="111"/>
                  </a:cxn>
                  <a:cxn ang="0">
                    <a:pos x="0" y="146"/>
                  </a:cxn>
                  <a:cxn ang="0">
                    <a:pos x="7" y="185"/>
                  </a:cxn>
                  <a:cxn ang="0">
                    <a:pos x="36" y="185"/>
                  </a:cxn>
                  <a:cxn ang="0">
                    <a:pos x="36" y="178"/>
                  </a:cxn>
                  <a:cxn ang="0">
                    <a:pos x="36" y="167"/>
                  </a:cxn>
                  <a:cxn ang="0">
                    <a:pos x="29" y="139"/>
                  </a:cxn>
                  <a:cxn ang="0">
                    <a:pos x="29" y="111"/>
                  </a:cxn>
                  <a:cxn ang="0">
                    <a:pos x="29" y="87"/>
                  </a:cxn>
                  <a:cxn ang="0">
                    <a:pos x="29" y="52"/>
                  </a:cxn>
                  <a:cxn ang="0">
                    <a:pos x="29" y="28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7" y="0"/>
                  </a:cxn>
                </a:cxnLst>
                <a:rect l="0" t="0" r="r" b="b"/>
                <a:pathLst>
                  <a:path w="36" h="185">
                    <a:moveTo>
                      <a:pt x="7" y="0"/>
                    </a:moveTo>
                    <a:lnTo>
                      <a:pt x="7" y="7"/>
                    </a:lnTo>
                    <a:lnTo>
                      <a:pt x="7" y="21"/>
                    </a:lnTo>
                    <a:lnTo>
                      <a:pt x="0" y="31"/>
                    </a:lnTo>
                    <a:lnTo>
                      <a:pt x="0" y="52"/>
                    </a:lnTo>
                    <a:lnTo>
                      <a:pt x="0" y="80"/>
                    </a:lnTo>
                    <a:lnTo>
                      <a:pt x="0" y="111"/>
                    </a:lnTo>
                    <a:lnTo>
                      <a:pt x="0" y="146"/>
                    </a:lnTo>
                    <a:lnTo>
                      <a:pt x="7" y="185"/>
                    </a:lnTo>
                    <a:lnTo>
                      <a:pt x="36" y="185"/>
                    </a:lnTo>
                    <a:lnTo>
                      <a:pt x="36" y="178"/>
                    </a:lnTo>
                    <a:lnTo>
                      <a:pt x="36" y="167"/>
                    </a:lnTo>
                    <a:lnTo>
                      <a:pt x="29" y="139"/>
                    </a:lnTo>
                    <a:lnTo>
                      <a:pt x="29" y="111"/>
                    </a:lnTo>
                    <a:lnTo>
                      <a:pt x="29" y="87"/>
                    </a:lnTo>
                    <a:lnTo>
                      <a:pt x="29" y="52"/>
                    </a:lnTo>
                    <a:lnTo>
                      <a:pt x="29" y="2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2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47" name="Freeform 119"/>
              <p:cNvSpPr>
                <a:spLocks/>
              </p:cNvSpPr>
              <p:nvPr/>
            </p:nvSpPr>
            <p:spPr bwMode="auto">
              <a:xfrm>
                <a:off x="3207" y="3381"/>
                <a:ext cx="36" cy="153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0" y="24"/>
                  </a:cxn>
                  <a:cxn ang="0">
                    <a:pos x="0" y="45"/>
                  </a:cxn>
                  <a:cxn ang="0">
                    <a:pos x="0" y="66"/>
                  </a:cxn>
                  <a:cxn ang="0">
                    <a:pos x="0" y="91"/>
                  </a:cxn>
                  <a:cxn ang="0">
                    <a:pos x="0" y="125"/>
                  </a:cxn>
                  <a:cxn ang="0">
                    <a:pos x="7" y="153"/>
                  </a:cxn>
                  <a:cxn ang="0">
                    <a:pos x="36" y="153"/>
                  </a:cxn>
                  <a:cxn ang="0">
                    <a:pos x="29" y="146"/>
                  </a:cxn>
                  <a:cxn ang="0">
                    <a:pos x="29" y="132"/>
                  </a:cxn>
                  <a:cxn ang="0">
                    <a:pos x="29" y="118"/>
                  </a:cxn>
                  <a:cxn ang="0">
                    <a:pos x="22" y="91"/>
                  </a:cxn>
                  <a:cxn ang="0">
                    <a:pos x="22" y="73"/>
                  </a:cxn>
                  <a:cxn ang="0">
                    <a:pos x="22" y="45"/>
                  </a:cxn>
                  <a:cxn ang="0">
                    <a:pos x="29" y="17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7" y="7"/>
                  </a:cxn>
                </a:cxnLst>
                <a:rect l="0" t="0" r="r" b="b"/>
                <a:pathLst>
                  <a:path w="36" h="153">
                    <a:moveTo>
                      <a:pt x="7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0" y="24"/>
                    </a:lnTo>
                    <a:lnTo>
                      <a:pt x="0" y="45"/>
                    </a:lnTo>
                    <a:lnTo>
                      <a:pt x="0" y="66"/>
                    </a:lnTo>
                    <a:lnTo>
                      <a:pt x="0" y="91"/>
                    </a:lnTo>
                    <a:lnTo>
                      <a:pt x="0" y="125"/>
                    </a:lnTo>
                    <a:lnTo>
                      <a:pt x="7" y="153"/>
                    </a:lnTo>
                    <a:lnTo>
                      <a:pt x="36" y="153"/>
                    </a:lnTo>
                    <a:lnTo>
                      <a:pt x="29" y="146"/>
                    </a:lnTo>
                    <a:lnTo>
                      <a:pt x="29" y="132"/>
                    </a:lnTo>
                    <a:lnTo>
                      <a:pt x="29" y="118"/>
                    </a:lnTo>
                    <a:lnTo>
                      <a:pt x="22" y="91"/>
                    </a:lnTo>
                    <a:lnTo>
                      <a:pt x="22" y="73"/>
                    </a:lnTo>
                    <a:lnTo>
                      <a:pt x="22" y="45"/>
                    </a:lnTo>
                    <a:lnTo>
                      <a:pt x="29" y="17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8CD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48" name="Freeform 120"/>
              <p:cNvSpPr>
                <a:spLocks/>
              </p:cNvSpPr>
              <p:nvPr/>
            </p:nvSpPr>
            <p:spPr bwMode="auto">
              <a:xfrm>
                <a:off x="3207" y="3395"/>
                <a:ext cx="29" cy="125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3"/>
                  </a:cxn>
                  <a:cxn ang="0">
                    <a:pos x="7" y="10"/>
                  </a:cxn>
                  <a:cxn ang="0">
                    <a:pos x="7" y="24"/>
                  </a:cxn>
                  <a:cxn ang="0">
                    <a:pos x="0" y="38"/>
                  </a:cxn>
                  <a:cxn ang="0">
                    <a:pos x="0" y="52"/>
                  </a:cxn>
                  <a:cxn ang="0">
                    <a:pos x="0" y="77"/>
                  </a:cxn>
                  <a:cxn ang="0">
                    <a:pos x="0" y="97"/>
                  </a:cxn>
                  <a:cxn ang="0">
                    <a:pos x="7" y="125"/>
                  </a:cxn>
                  <a:cxn ang="0">
                    <a:pos x="29" y="118"/>
                  </a:cxn>
                  <a:cxn ang="0">
                    <a:pos x="29" y="118"/>
                  </a:cxn>
                  <a:cxn ang="0">
                    <a:pos x="22" y="104"/>
                  </a:cxn>
                  <a:cxn ang="0">
                    <a:pos x="22" y="90"/>
                  </a:cxn>
                  <a:cxn ang="0">
                    <a:pos x="22" y="77"/>
                  </a:cxn>
                  <a:cxn ang="0">
                    <a:pos x="22" y="59"/>
                  </a:cxn>
                  <a:cxn ang="0">
                    <a:pos x="22" y="38"/>
                  </a:cxn>
                  <a:cxn ang="0">
                    <a:pos x="22" y="17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7" y="3"/>
                  </a:cxn>
                </a:cxnLst>
                <a:rect l="0" t="0" r="r" b="b"/>
                <a:pathLst>
                  <a:path w="29" h="125">
                    <a:moveTo>
                      <a:pt x="7" y="3"/>
                    </a:moveTo>
                    <a:lnTo>
                      <a:pt x="7" y="3"/>
                    </a:lnTo>
                    <a:lnTo>
                      <a:pt x="7" y="10"/>
                    </a:lnTo>
                    <a:lnTo>
                      <a:pt x="7" y="24"/>
                    </a:lnTo>
                    <a:lnTo>
                      <a:pt x="0" y="38"/>
                    </a:lnTo>
                    <a:lnTo>
                      <a:pt x="0" y="52"/>
                    </a:lnTo>
                    <a:lnTo>
                      <a:pt x="0" y="77"/>
                    </a:lnTo>
                    <a:lnTo>
                      <a:pt x="0" y="97"/>
                    </a:lnTo>
                    <a:lnTo>
                      <a:pt x="7" y="125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22" y="104"/>
                    </a:lnTo>
                    <a:lnTo>
                      <a:pt x="22" y="90"/>
                    </a:lnTo>
                    <a:lnTo>
                      <a:pt x="22" y="77"/>
                    </a:lnTo>
                    <a:lnTo>
                      <a:pt x="22" y="59"/>
                    </a:lnTo>
                    <a:lnTo>
                      <a:pt x="22" y="38"/>
                    </a:lnTo>
                    <a:lnTo>
                      <a:pt x="22" y="17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A5E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49" name="Freeform 121"/>
              <p:cNvSpPr>
                <a:spLocks/>
              </p:cNvSpPr>
              <p:nvPr/>
            </p:nvSpPr>
            <p:spPr bwMode="auto">
              <a:xfrm>
                <a:off x="3207" y="3412"/>
                <a:ext cx="22" cy="8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7" y="28"/>
                  </a:cxn>
                  <a:cxn ang="0">
                    <a:pos x="0" y="42"/>
                  </a:cxn>
                  <a:cxn ang="0">
                    <a:pos x="0" y="53"/>
                  </a:cxn>
                  <a:cxn ang="0">
                    <a:pos x="7" y="66"/>
                  </a:cxn>
                  <a:cxn ang="0">
                    <a:pos x="7" y="87"/>
                  </a:cxn>
                  <a:cxn ang="0">
                    <a:pos x="22" y="87"/>
                  </a:cxn>
                  <a:cxn ang="0">
                    <a:pos x="22" y="87"/>
                  </a:cxn>
                  <a:cxn ang="0">
                    <a:pos x="22" y="73"/>
                  </a:cxn>
                  <a:cxn ang="0">
                    <a:pos x="22" y="66"/>
                  </a:cxn>
                  <a:cxn ang="0">
                    <a:pos x="14" y="53"/>
                  </a:cxn>
                  <a:cxn ang="0">
                    <a:pos x="14" y="42"/>
                  </a:cxn>
                  <a:cxn ang="0">
                    <a:pos x="14" y="21"/>
                  </a:cxn>
                  <a:cxn ang="0">
                    <a:pos x="22" y="7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7" y="0"/>
                  </a:cxn>
                </a:cxnLst>
                <a:rect l="0" t="0" r="r" b="b"/>
                <a:pathLst>
                  <a:path w="22" h="87">
                    <a:moveTo>
                      <a:pt x="7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28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7" y="66"/>
                    </a:lnTo>
                    <a:lnTo>
                      <a:pt x="7" y="87"/>
                    </a:lnTo>
                    <a:lnTo>
                      <a:pt x="22" y="87"/>
                    </a:lnTo>
                    <a:lnTo>
                      <a:pt x="22" y="87"/>
                    </a:lnTo>
                    <a:lnTo>
                      <a:pt x="22" y="73"/>
                    </a:lnTo>
                    <a:lnTo>
                      <a:pt x="22" y="66"/>
                    </a:lnTo>
                    <a:lnTo>
                      <a:pt x="14" y="53"/>
                    </a:lnTo>
                    <a:lnTo>
                      <a:pt x="14" y="42"/>
                    </a:lnTo>
                    <a:lnTo>
                      <a:pt x="14" y="21"/>
                    </a:lnTo>
                    <a:lnTo>
                      <a:pt x="22" y="7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50" name="Freeform 122"/>
              <p:cNvSpPr>
                <a:spLocks/>
              </p:cNvSpPr>
              <p:nvPr/>
            </p:nvSpPr>
            <p:spPr bwMode="auto">
              <a:xfrm>
                <a:off x="3481" y="3322"/>
                <a:ext cx="61" cy="243"/>
              </a:xfrm>
              <a:custGeom>
                <a:avLst/>
                <a:gdLst/>
                <a:ahLst/>
                <a:cxnLst>
                  <a:cxn ang="0">
                    <a:pos x="61" y="7"/>
                  </a:cxn>
                  <a:cxn ang="0">
                    <a:pos x="61" y="7"/>
                  </a:cxn>
                  <a:cxn ang="0">
                    <a:pos x="54" y="10"/>
                  </a:cxn>
                  <a:cxn ang="0">
                    <a:pos x="47" y="24"/>
                  </a:cxn>
                  <a:cxn ang="0">
                    <a:pos x="47" y="45"/>
                  </a:cxn>
                  <a:cxn ang="0">
                    <a:pos x="40" y="73"/>
                  </a:cxn>
                  <a:cxn ang="0">
                    <a:pos x="40" y="118"/>
                  </a:cxn>
                  <a:cxn ang="0">
                    <a:pos x="40" y="170"/>
                  </a:cxn>
                  <a:cxn ang="0">
                    <a:pos x="47" y="243"/>
                  </a:cxn>
                  <a:cxn ang="0">
                    <a:pos x="7" y="243"/>
                  </a:cxn>
                  <a:cxn ang="0">
                    <a:pos x="7" y="237"/>
                  </a:cxn>
                  <a:cxn ang="0">
                    <a:pos x="7" y="216"/>
                  </a:cxn>
                  <a:cxn ang="0">
                    <a:pos x="0" y="184"/>
                  </a:cxn>
                  <a:cxn ang="0">
                    <a:pos x="0" y="150"/>
                  </a:cxn>
                  <a:cxn ang="0">
                    <a:pos x="0" y="111"/>
                  </a:cxn>
                  <a:cxn ang="0">
                    <a:pos x="0" y="73"/>
                  </a:cxn>
                  <a:cxn ang="0">
                    <a:pos x="7" y="31"/>
                  </a:cxn>
                  <a:cxn ang="0">
                    <a:pos x="22" y="0"/>
                  </a:cxn>
                  <a:cxn ang="0">
                    <a:pos x="61" y="7"/>
                  </a:cxn>
                </a:cxnLst>
                <a:rect l="0" t="0" r="r" b="b"/>
                <a:pathLst>
                  <a:path w="61" h="243">
                    <a:moveTo>
                      <a:pt x="61" y="7"/>
                    </a:moveTo>
                    <a:lnTo>
                      <a:pt x="61" y="7"/>
                    </a:lnTo>
                    <a:lnTo>
                      <a:pt x="54" y="10"/>
                    </a:lnTo>
                    <a:lnTo>
                      <a:pt x="47" y="24"/>
                    </a:lnTo>
                    <a:lnTo>
                      <a:pt x="47" y="45"/>
                    </a:lnTo>
                    <a:lnTo>
                      <a:pt x="40" y="73"/>
                    </a:lnTo>
                    <a:lnTo>
                      <a:pt x="40" y="118"/>
                    </a:lnTo>
                    <a:lnTo>
                      <a:pt x="40" y="170"/>
                    </a:lnTo>
                    <a:lnTo>
                      <a:pt x="47" y="243"/>
                    </a:lnTo>
                    <a:lnTo>
                      <a:pt x="7" y="243"/>
                    </a:lnTo>
                    <a:lnTo>
                      <a:pt x="7" y="237"/>
                    </a:lnTo>
                    <a:lnTo>
                      <a:pt x="7" y="216"/>
                    </a:lnTo>
                    <a:lnTo>
                      <a:pt x="0" y="184"/>
                    </a:lnTo>
                    <a:lnTo>
                      <a:pt x="0" y="150"/>
                    </a:lnTo>
                    <a:lnTo>
                      <a:pt x="0" y="111"/>
                    </a:lnTo>
                    <a:lnTo>
                      <a:pt x="0" y="73"/>
                    </a:lnTo>
                    <a:lnTo>
                      <a:pt x="7" y="31"/>
                    </a:lnTo>
                    <a:lnTo>
                      <a:pt x="22" y="0"/>
                    </a:lnTo>
                    <a:lnTo>
                      <a:pt x="61" y="7"/>
                    </a:lnTo>
                    <a:close/>
                  </a:path>
                </a:pathLst>
              </a:custGeom>
              <a:solidFill>
                <a:srgbClr val="59B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51" name="Freeform 123"/>
              <p:cNvSpPr>
                <a:spLocks/>
              </p:cNvSpPr>
              <p:nvPr/>
            </p:nvSpPr>
            <p:spPr bwMode="auto">
              <a:xfrm>
                <a:off x="3481" y="3339"/>
                <a:ext cx="54" cy="206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0"/>
                  </a:cxn>
                  <a:cxn ang="0">
                    <a:pos x="47" y="7"/>
                  </a:cxn>
                  <a:cxn ang="0">
                    <a:pos x="47" y="21"/>
                  </a:cxn>
                  <a:cxn ang="0">
                    <a:pos x="40" y="35"/>
                  </a:cxn>
                  <a:cxn ang="0">
                    <a:pos x="32" y="59"/>
                  </a:cxn>
                  <a:cxn ang="0">
                    <a:pos x="32" y="101"/>
                  </a:cxn>
                  <a:cxn ang="0">
                    <a:pos x="32" y="146"/>
                  </a:cxn>
                  <a:cxn ang="0">
                    <a:pos x="40" y="206"/>
                  </a:cxn>
                  <a:cxn ang="0">
                    <a:pos x="14" y="206"/>
                  </a:cxn>
                  <a:cxn ang="0">
                    <a:pos x="7" y="199"/>
                  </a:cxn>
                  <a:cxn ang="0">
                    <a:pos x="7" y="188"/>
                  </a:cxn>
                  <a:cxn ang="0">
                    <a:pos x="7" y="160"/>
                  </a:cxn>
                  <a:cxn ang="0">
                    <a:pos x="0" y="126"/>
                  </a:cxn>
                  <a:cxn ang="0">
                    <a:pos x="0" y="94"/>
                  </a:cxn>
                  <a:cxn ang="0">
                    <a:pos x="0" y="59"/>
                  </a:cxn>
                  <a:cxn ang="0">
                    <a:pos x="7" y="28"/>
                  </a:cxn>
                  <a:cxn ang="0">
                    <a:pos x="22" y="0"/>
                  </a:cxn>
                  <a:cxn ang="0">
                    <a:pos x="54" y="0"/>
                  </a:cxn>
                </a:cxnLst>
                <a:rect l="0" t="0" r="r" b="b"/>
                <a:pathLst>
                  <a:path w="54" h="206">
                    <a:moveTo>
                      <a:pt x="54" y="0"/>
                    </a:moveTo>
                    <a:lnTo>
                      <a:pt x="54" y="0"/>
                    </a:lnTo>
                    <a:lnTo>
                      <a:pt x="47" y="7"/>
                    </a:lnTo>
                    <a:lnTo>
                      <a:pt x="47" y="21"/>
                    </a:lnTo>
                    <a:lnTo>
                      <a:pt x="40" y="35"/>
                    </a:lnTo>
                    <a:lnTo>
                      <a:pt x="32" y="59"/>
                    </a:lnTo>
                    <a:lnTo>
                      <a:pt x="32" y="101"/>
                    </a:lnTo>
                    <a:lnTo>
                      <a:pt x="32" y="146"/>
                    </a:lnTo>
                    <a:lnTo>
                      <a:pt x="40" y="206"/>
                    </a:lnTo>
                    <a:lnTo>
                      <a:pt x="14" y="206"/>
                    </a:lnTo>
                    <a:lnTo>
                      <a:pt x="7" y="199"/>
                    </a:lnTo>
                    <a:lnTo>
                      <a:pt x="7" y="188"/>
                    </a:lnTo>
                    <a:lnTo>
                      <a:pt x="7" y="160"/>
                    </a:lnTo>
                    <a:lnTo>
                      <a:pt x="0" y="126"/>
                    </a:lnTo>
                    <a:lnTo>
                      <a:pt x="0" y="94"/>
                    </a:lnTo>
                    <a:lnTo>
                      <a:pt x="0" y="59"/>
                    </a:lnTo>
                    <a:lnTo>
                      <a:pt x="7" y="28"/>
                    </a:lnTo>
                    <a:lnTo>
                      <a:pt x="22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72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52" name="Freeform 124"/>
              <p:cNvSpPr>
                <a:spLocks/>
              </p:cNvSpPr>
              <p:nvPr/>
            </p:nvSpPr>
            <p:spPr bwMode="auto">
              <a:xfrm>
                <a:off x="3481" y="3353"/>
                <a:ext cx="47" cy="174"/>
              </a:xfrm>
              <a:custGeom>
                <a:avLst/>
                <a:gdLst/>
                <a:ahLst/>
                <a:cxnLst>
                  <a:cxn ang="0">
                    <a:pos x="47" y="7"/>
                  </a:cxn>
                  <a:cxn ang="0">
                    <a:pos x="47" y="7"/>
                  </a:cxn>
                  <a:cxn ang="0">
                    <a:pos x="40" y="7"/>
                  </a:cxn>
                  <a:cxn ang="0">
                    <a:pos x="40" y="21"/>
                  </a:cxn>
                  <a:cxn ang="0">
                    <a:pos x="32" y="35"/>
                  </a:cxn>
                  <a:cxn ang="0">
                    <a:pos x="32" y="52"/>
                  </a:cxn>
                  <a:cxn ang="0">
                    <a:pos x="32" y="87"/>
                  </a:cxn>
                  <a:cxn ang="0">
                    <a:pos x="32" y="125"/>
                  </a:cxn>
                  <a:cxn ang="0">
                    <a:pos x="32" y="174"/>
                  </a:cxn>
                  <a:cxn ang="0">
                    <a:pos x="14" y="174"/>
                  </a:cxn>
                  <a:cxn ang="0">
                    <a:pos x="14" y="167"/>
                  </a:cxn>
                  <a:cxn ang="0">
                    <a:pos x="7" y="153"/>
                  </a:cxn>
                  <a:cxn ang="0">
                    <a:pos x="7" y="132"/>
                  </a:cxn>
                  <a:cxn ang="0">
                    <a:pos x="0" y="108"/>
                  </a:cxn>
                  <a:cxn ang="0">
                    <a:pos x="0" y="80"/>
                  </a:cxn>
                  <a:cxn ang="0">
                    <a:pos x="7" y="52"/>
                  </a:cxn>
                  <a:cxn ang="0">
                    <a:pos x="7" y="28"/>
                  </a:cxn>
                  <a:cxn ang="0">
                    <a:pos x="22" y="0"/>
                  </a:cxn>
                  <a:cxn ang="0">
                    <a:pos x="47" y="7"/>
                  </a:cxn>
                </a:cxnLst>
                <a:rect l="0" t="0" r="r" b="b"/>
                <a:pathLst>
                  <a:path w="47" h="174">
                    <a:moveTo>
                      <a:pt x="47" y="7"/>
                    </a:moveTo>
                    <a:lnTo>
                      <a:pt x="47" y="7"/>
                    </a:lnTo>
                    <a:lnTo>
                      <a:pt x="40" y="7"/>
                    </a:lnTo>
                    <a:lnTo>
                      <a:pt x="40" y="21"/>
                    </a:lnTo>
                    <a:lnTo>
                      <a:pt x="32" y="35"/>
                    </a:lnTo>
                    <a:lnTo>
                      <a:pt x="32" y="52"/>
                    </a:lnTo>
                    <a:lnTo>
                      <a:pt x="32" y="87"/>
                    </a:lnTo>
                    <a:lnTo>
                      <a:pt x="32" y="125"/>
                    </a:lnTo>
                    <a:lnTo>
                      <a:pt x="32" y="174"/>
                    </a:lnTo>
                    <a:lnTo>
                      <a:pt x="14" y="174"/>
                    </a:lnTo>
                    <a:lnTo>
                      <a:pt x="14" y="167"/>
                    </a:lnTo>
                    <a:lnTo>
                      <a:pt x="7" y="153"/>
                    </a:lnTo>
                    <a:lnTo>
                      <a:pt x="7" y="132"/>
                    </a:lnTo>
                    <a:lnTo>
                      <a:pt x="0" y="108"/>
                    </a:lnTo>
                    <a:lnTo>
                      <a:pt x="0" y="80"/>
                    </a:lnTo>
                    <a:lnTo>
                      <a:pt x="7" y="52"/>
                    </a:lnTo>
                    <a:lnTo>
                      <a:pt x="7" y="28"/>
                    </a:lnTo>
                    <a:lnTo>
                      <a:pt x="22" y="0"/>
                    </a:lnTo>
                    <a:lnTo>
                      <a:pt x="47" y="7"/>
                    </a:lnTo>
                    <a:close/>
                  </a:path>
                </a:pathLst>
              </a:custGeom>
              <a:solidFill>
                <a:srgbClr val="8CD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53" name="Freeform 125"/>
              <p:cNvSpPr>
                <a:spLocks/>
              </p:cNvSpPr>
              <p:nvPr/>
            </p:nvSpPr>
            <p:spPr bwMode="auto">
              <a:xfrm>
                <a:off x="3488" y="3374"/>
                <a:ext cx="33" cy="132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0"/>
                  </a:cxn>
                  <a:cxn ang="0">
                    <a:pos x="25" y="7"/>
                  </a:cxn>
                  <a:cxn ang="0">
                    <a:pos x="25" y="14"/>
                  </a:cxn>
                  <a:cxn ang="0">
                    <a:pos x="25" y="24"/>
                  </a:cxn>
                  <a:cxn ang="0">
                    <a:pos x="22" y="38"/>
                  </a:cxn>
                  <a:cxn ang="0">
                    <a:pos x="22" y="66"/>
                  </a:cxn>
                  <a:cxn ang="0">
                    <a:pos x="22" y="91"/>
                  </a:cxn>
                  <a:cxn ang="0">
                    <a:pos x="25" y="132"/>
                  </a:cxn>
                  <a:cxn ang="0">
                    <a:pos x="7" y="132"/>
                  </a:cxn>
                  <a:cxn ang="0">
                    <a:pos x="7" y="132"/>
                  </a:cxn>
                  <a:cxn ang="0">
                    <a:pos x="0" y="118"/>
                  </a:cxn>
                  <a:cxn ang="0">
                    <a:pos x="0" y="104"/>
                  </a:cxn>
                  <a:cxn ang="0">
                    <a:pos x="0" y="87"/>
                  </a:cxn>
                  <a:cxn ang="0">
                    <a:pos x="0" y="59"/>
                  </a:cxn>
                  <a:cxn ang="0">
                    <a:pos x="0" y="38"/>
                  </a:cxn>
                  <a:cxn ang="0">
                    <a:pos x="7" y="21"/>
                  </a:cxn>
                  <a:cxn ang="0">
                    <a:pos x="7" y="0"/>
                  </a:cxn>
                  <a:cxn ang="0">
                    <a:pos x="33" y="0"/>
                  </a:cxn>
                </a:cxnLst>
                <a:rect l="0" t="0" r="r" b="b"/>
                <a:pathLst>
                  <a:path w="33" h="132">
                    <a:moveTo>
                      <a:pt x="33" y="0"/>
                    </a:moveTo>
                    <a:lnTo>
                      <a:pt x="33" y="0"/>
                    </a:lnTo>
                    <a:lnTo>
                      <a:pt x="25" y="7"/>
                    </a:lnTo>
                    <a:lnTo>
                      <a:pt x="25" y="14"/>
                    </a:lnTo>
                    <a:lnTo>
                      <a:pt x="25" y="24"/>
                    </a:lnTo>
                    <a:lnTo>
                      <a:pt x="22" y="38"/>
                    </a:lnTo>
                    <a:lnTo>
                      <a:pt x="22" y="66"/>
                    </a:lnTo>
                    <a:lnTo>
                      <a:pt x="22" y="91"/>
                    </a:lnTo>
                    <a:lnTo>
                      <a:pt x="25" y="132"/>
                    </a:lnTo>
                    <a:lnTo>
                      <a:pt x="7" y="132"/>
                    </a:lnTo>
                    <a:lnTo>
                      <a:pt x="7" y="132"/>
                    </a:lnTo>
                    <a:lnTo>
                      <a:pt x="0" y="118"/>
                    </a:lnTo>
                    <a:lnTo>
                      <a:pt x="0" y="104"/>
                    </a:lnTo>
                    <a:lnTo>
                      <a:pt x="0" y="87"/>
                    </a:lnTo>
                    <a:lnTo>
                      <a:pt x="0" y="59"/>
                    </a:lnTo>
                    <a:lnTo>
                      <a:pt x="0" y="38"/>
                    </a:lnTo>
                    <a:lnTo>
                      <a:pt x="7" y="21"/>
                    </a:lnTo>
                    <a:lnTo>
                      <a:pt x="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A5E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54" name="Freeform 126"/>
              <p:cNvSpPr>
                <a:spLocks/>
              </p:cNvSpPr>
              <p:nvPr/>
            </p:nvSpPr>
            <p:spPr bwMode="auto">
              <a:xfrm>
                <a:off x="3488" y="3388"/>
                <a:ext cx="25" cy="104"/>
              </a:xfrm>
              <a:custGeom>
                <a:avLst/>
                <a:gdLst/>
                <a:ahLst/>
                <a:cxnLst>
                  <a:cxn ang="0">
                    <a:pos x="25" y="7"/>
                  </a:cxn>
                  <a:cxn ang="0">
                    <a:pos x="25" y="7"/>
                  </a:cxn>
                  <a:cxn ang="0">
                    <a:pos x="25" y="7"/>
                  </a:cxn>
                  <a:cxn ang="0">
                    <a:pos x="22" y="10"/>
                  </a:cxn>
                  <a:cxn ang="0">
                    <a:pos x="22" y="17"/>
                  </a:cxn>
                  <a:cxn ang="0">
                    <a:pos x="22" y="31"/>
                  </a:cxn>
                  <a:cxn ang="0">
                    <a:pos x="22" y="52"/>
                  </a:cxn>
                  <a:cxn ang="0">
                    <a:pos x="22" y="73"/>
                  </a:cxn>
                  <a:cxn ang="0">
                    <a:pos x="22" y="104"/>
                  </a:cxn>
                  <a:cxn ang="0">
                    <a:pos x="7" y="104"/>
                  </a:cxn>
                  <a:cxn ang="0">
                    <a:pos x="7" y="97"/>
                  </a:cxn>
                  <a:cxn ang="0">
                    <a:pos x="7" y="90"/>
                  </a:cxn>
                  <a:cxn ang="0">
                    <a:pos x="0" y="77"/>
                  </a:cxn>
                  <a:cxn ang="0">
                    <a:pos x="0" y="66"/>
                  </a:cxn>
                  <a:cxn ang="0">
                    <a:pos x="0" y="45"/>
                  </a:cxn>
                  <a:cxn ang="0">
                    <a:pos x="0" y="31"/>
                  </a:cxn>
                  <a:cxn ang="0">
                    <a:pos x="7" y="17"/>
                  </a:cxn>
                  <a:cxn ang="0">
                    <a:pos x="7" y="0"/>
                  </a:cxn>
                  <a:cxn ang="0">
                    <a:pos x="25" y="7"/>
                  </a:cxn>
                </a:cxnLst>
                <a:rect l="0" t="0" r="r" b="b"/>
                <a:pathLst>
                  <a:path w="25" h="104">
                    <a:moveTo>
                      <a:pt x="25" y="7"/>
                    </a:moveTo>
                    <a:lnTo>
                      <a:pt x="25" y="7"/>
                    </a:lnTo>
                    <a:lnTo>
                      <a:pt x="25" y="7"/>
                    </a:lnTo>
                    <a:lnTo>
                      <a:pt x="22" y="10"/>
                    </a:lnTo>
                    <a:lnTo>
                      <a:pt x="22" y="17"/>
                    </a:lnTo>
                    <a:lnTo>
                      <a:pt x="22" y="31"/>
                    </a:lnTo>
                    <a:lnTo>
                      <a:pt x="22" y="52"/>
                    </a:lnTo>
                    <a:lnTo>
                      <a:pt x="22" y="73"/>
                    </a:lnTo>
                    <a:lnTo>
                      <a:pt x="22" y="104"/>
                    </a:lnTo>
                    <a:lnTo>
                      <a:pt x="7" y="104"/>
                    </a:lnTo>
                    <a:lnTo>
                      <a:pt x="7" y="97"/>
                    </a:lnTo>
                    <a:lnTo>
                      <a:pt x="7" y="90"/>
                    </a:lnTo>
                    <a:lnTo>
                      <a:pt x="0" y="77"/>
                    </a:lnTo>
                    <a:lnTo>
                      <a:pt x="0" y="66"/>
                    </a:lnTo>
                    <a:lnTo>
                      <a:pt x="0" y="45"/>
                    </a:lnTo>
                    <a:lnTo>
                      <a:pt x="0" y="31"/>
                    </a:lnTo>
                    <a:lnTo>
                      <a:pt x="7" y="17"/>
                    </a:lnTo>
                    <a:lnTo>
                      <a:pt x="7" y="0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B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55" name="Rectangle 127"/>
              <p:cNvSpPr>
                <a:spLocks noChangeArrowheads="1"/>
              </p:cNvSpPr>
              <p:nvPr/>
            </p:nvSpPr>
            <p:spPr bwMode="auto">
              <a:xfrm>
                <a:off x="3146" y="3367"/>
                <a:ext cx="7" cy="3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56" name="Freeform 128"/>
              <p:cNvSpPr>
                <a:spLocks/>
              </p:cNvSpPr>
              <p:nvPr/>
            </p:nvSpPr>
            <p:spPr bwMode="auto">
              <a:xfrm>
                <a:off x="3261" y="3360"/>
                <a:ext cx="130" cy="146"/>
              </a:xfrm>
              <a:custGeom>
                <a:avLst/>
                <a:gdLst/>
                <a:ahLst/>
                <a:cxnLst>
                  <a:cxn ang="0">
                    <a:pos x="14" y="14"/>
                  </a:cxn>
                  <a:cxn ang="0">
                    <a:pos x="14" y="21"/>
                  </a:cxn>
                  <a:cxn ang="0">
                    <a:pos x="7" y="28"/>
                  </a:cxn>
                  <a:cxn ang="0">
                    <a:pos x="7" y="38"/>
                  </a:cxn>
                  <a:cxn ang="0">
                    <a:pos x="0" y="52"/>
                  </a:cxn>
                  <a:cxn ang="0">
                    <a:pos x="0" y="73"/>
                  </a:cxn>
                  <a:cxn ang="0">
                    <a:pos x="0" y="101"/>
                  </a:cxn>
                  <a:cxn ang="0">
                    <a:pos x="0" y="118"/>
                  </a:cxn>
                  <a:cxn ang="0">
                    <a:pos x="7" y="146"/>
                  </a:cxn>
                  <a:cxn ang="0">
                    <a:pos x="7" y="146"/>
                  </a:cxn>
                  <a:cxn ang="0">
                    <a:pos x="7" y="139"/>
                  </a:cxn>
                  <a:cxn ang="0">
                    <a:pos x="7" y="139"/>
                  </a:cxn>
                  <a:cxn ang="0">
                    <a:pos x="7" y="132"/>
                  </a:cxn>
                  <a:cxn ang="0">
                    <a:pos x="7" y="118"/>
                  </a:cxn>
                  <a:cxn ang="0">
                    <a:pos x="7" y="112"/>
                  </a:cxn>
                  <a:cxn ang="0">
                    <a:pos x="14" y="105"/>
                  </a:cxn>
                  <a:cxn ang="0">
                    <a:pos x="14" y="94"/>
                  </a:cxn>
                  <a:cxn ang="0">
                    <a:pos x="14" y="87"/>
                  </a:cxn>
                  <a:cxn ang="0">
                    <a:pos x="22" y="73"/>
                  </a:cxn>
                  <a:cxn ang="0">
                    <a:pos x="29" y="66"/>
                  </a:cxn>
                  <a:cxn ang="0">
                    <a:pos x="36" y="52"/>
                  </a:cxn>
                  <a:cxn ang="0">
                    <a:pos x="43" y="45"/>
                  </a:cxn>
                  <a:cxn ang="0">
                    <a:pos x="51" y="38"/>
                  </a:cxn>
                  <a:cxn ang="0">
                    <a:pos x="61" y="38"/>
                  </a:cxn>
                  <a:cxn ang="0">
                    <a:pos x="69" y="35"/>
                  </a:cxn>
                  <a:cxn ang="0">
                    <a:pos x="76" y="35"/>
                  </a:cxn>
                  <a:cxn ang="0">
                    <a:pos x="76" y="35"/>
                  </a:cxn>
                  <a:cxn ang="0">
                    <a:pos x="76" y="35"/>
                  </a:cxn>
                  <a:cxn ang="0">
                    <a:pos x="83" y="28"/>
                  </a:cxn>
                  <a:cxn ang="0">
                    <a:pos x="90" y="28"/>
                  </a:cxn>
                  <a:cxn ang="0">
                    <a:pos x="105" y="21"/>
                  </a:cxn>
                  <a:cxn ang="0">
                    <a:pos x="119" y="14"/>
                  </a:cxn>
                  <a:cxn ang="0">
                    <a:pos x="130" y="7"/>
                  </a:cxn>
                  <a:cxn ang="0">
                    <a:pos x="130" y="7"/>
                  </a:cxn>
                  <a:cxn ang="0">
                    <a:pos x="123" y="7"/>
                  </a:cxn>
                  <a:cxn ang="0">
                    <a:pos x="123" y="7"/>
                  </a:cxn>
                  <a:cxn ang="0">
                    <a:pos x="119" y="7"/>
                  </a:cxn>
                  <a:cxn ang="0">
                    <a:pos x="112" y="0"/>
                  </a:cxn>
                  <a:cxn ang="0">
                    <a:pos x="105" y="0"/>
                  </a:cxn>
                  <a:cxn ang="0">
                    <a:pos x="97" y="0"/>
                  </a:cxn>
                  <a:cxn ang="0">
                    <a:pos x="90" y="0"/>
                  </a:cxn>
                  <a:cxn ang="0">
                    <a:pos x="83" y="0"/>
                  </a:cxn>
                  <a:cxn ang="0">
                    <a:pos x="69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43" y="7"/>
                  </a:cxn>
                  <a:cxn ang="0">
                    <a:pos x="36" y="7"/>
                  </a:cxn>
                  <a:cxn ang="0">
                    <a:pos x="22" y="7"/>
                  </a:cxn>
                  <a:cxn ang="0">
                    <a:pos x="14" y="14"/>
                  </a:cxn>
                </a:cxnLst>
                <a:rect l="0" t="0" r="r" b="b"/>
                <a:pathLst>
                  <a:path w="130" h="146">
                    <a:moveTo>
                      <a:pt x="14" y="14"/>
                    </a:moveTo>
                    <a:lnTo>
                      <a:pt x="14" y="21"/>
                    </a:lnTo>
                    <a:lnTo>
                      <a:pt x="7" y="28"/>
                    </a:lnTo>
                    <a:lnTo>
                      <a:pt x="7" y="38"/>
                    </a:lnTo>
                    <a:lnTo>
                      <a:pt x="0" y="52"/>
                    </a:lnTo>
                    <a:lnTo>
                      <a:pt x="0" y="73"/>
                    </a:lnTo>
                    <a:lnTo>
                      <a:pt x="0" y="101"/>
                    </a:lnTo>
                    <a:lnTo>
                      <a:pt x="0" y="118"/>
                    </a:lnTo>
                    <a:lnTo>
                      <a:pt x="7" y="146"/>
                    </a:lnTo>
                    <a:lnTo>
                      <a:pt x="7" y="146"/>
                    </a:lnTo>
                    <a:lnTo>
                      <a:pt x="7" y="139"/>
                    </a:lnTo>
                    <a:lnTo>
                      <a:pt x="7" y="139"/>
                    </a:lnTo>
                    <a:lnTo>
                      <a:pt x="7" y="132"/>
                    </a:lnTo>
                    <a:lnTo>
                      <a:pt x="7" y="118"/>
                    </a:lnTo>
                    <a:lnTo>
                      <a:pt x="7" y="112"/>
                    </a:lnTo>
                    <a:lnTo>
                      <a:pt x="14" y="105"/>
                    </a:lnTo>
                    <a:lnTo>
                      <a:pt x="14" y="94"/>
                    </a:lnTo>
                    <a:lnTo>
                      <a:pt x="14" y="87"/>
                    </a:lnTo>
                    <a:lnTo>
                      <a:pt x="22" y="73"/>
                    </a:lnTo>
                    <a:lnTo>
                      <a:pt x="29" y="66"/>
                    </a:lnTo>
                    <a:lnTo>
                      <a:pt x="36" y="52"/>
                    </a:lnTo>
                    <a:lnTo>
                      <a:pt x="43" y="45"/>
                    </a:lnTo>
                    <a:lnTo>
                      <a:pt x="51" y="38"/>
                    </a:lnTo>
                    <a:lnTo>
                      <a:pt x="61" y="38"/>
                    </a:lnTo>
                    <a:lnTo>
                      <a:pt x="69" y="35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83" y="28"/>
                    </a:lnTo>
                    <a:lnTo>
                      <a:pt x="90" y="28"/>
                    </a:lnTo>
                    <a:lnTo>
                      <a:pt x="105" y="21"/>
                    </a:lnTo>
                    <a:lnTo>
                      <a:pt x="119" y="14"/>
                    </a:lnTo>
                    <a:lnTo>
                      <a:pt x="130" y="7"/>
                    </a:lnTo>
                    <a:lnTo>
                      <a:pt x="130" y="7"/>
                    </a:lnTo>
                    <a:lnTo>
                      <a:pt x="123" y="7"/>
                    </a:lnTo>
                    <a:lnTo>
                      <a:pt x="123" y="7"/>
                    </a:lnTo>
                    <a:lnTo>
                      <a:pt x="119" y="7"/>
                    </a:lnTo>
                    <a:lnTo>
                      <a:pt x="112" y="0"/>
                    </a:lnTo>
                    <a:lnTo>
                      <a:pt x="105" y="0"/>
                    </a:lnTo>
                    <a:lnTo>
                      <a:pt x="97" y="0"/>
                    </a:lnTo>
                    <a:lnTo>
                      <a:pt x="90" y="0"/>
                    </a:lnTo>
                    <a:lnTo>
                      <a:pt x="83" y="0"/>
                    </a:lnTo>
                    <a:lnTo>
                      <a:pt x="69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3" y="7"/>
                    </a:lnTo>
                    <a:lnTo>
                      <a:pt x="36" y="7"/>
                    </a:lnTo>
                    <a:lnTo>
                      <a:pt x="22" y="7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57" name="Freeform 129"/>
              <p:cNvSpPr>
                <a:spLocks/>
              </p:cNvSpPr>
              <p:nvPr/>
            </p:nvSpPr>
            <p:spPr bwMode="auto">
              <a:xfrm>
                <a:off x="3084" y="3465"/>
                <a:ext cx="101" cy="34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15" y="7"/>
                  </a:cxn>
                  <a:cxn ang="0">
                    <a:pos x="22" y="7"/>
                  </a:cxn>
                  <a:cxn ang="0">
                    <a:pos x="29" y="7"/>
                  </a:cxn>
                  <a:cxn ang="0">
                    <a:pos x="33" y="7"/>
                  </a:cxn>
                  <a:cxn ang="0">
                    <a:pos x="40" y="0"/>
                  </a:cxn>
                  <a:cxn ang="0">
                    <a:pos x="47" y="0"/>
                  </a:cxn>
                  <a:cxn ang="0">
                    <a:pos x="62" y="7"/>
                  </a:cxn>
                  <a:cxn ang="0">
                    <a:pos x="76" y="7"/>
                  </a:cxn>
                  <a:cxn ang="0">
                    <a:pos x="91" y="7"/>
                  </a:cxn>
                  <a:cxn ang="0">
                    <a:pos x="101" y="13"/>
                  </a:cxn>
                  <a:cxn ang="0">
                    <a:pos x="101" y="20"/>
                  </a:cxn>
                  <a:cxn ang="0">
                    <a:pos x="101" y="20"/>
                  </a:cxn>
                  <a:cxn ang="0">
                    <a:pos x="101" y="20"/>
                  </a:cxn>
                  <a:cxn ang="0">
                    <a:pos x="98" y="13"/>
                  </a:cxn>
                  <a:cxn ang="0">
                    <a:pos x="91" y="13"/>
                  </a:cxn>
                  <a:cxn ang="0">
                    <a:pos x="83" y="13"/>
                  </a:cxn>
                  <a:cxn ang="0">
                    <a:pos x="76" y="13"/>
                  </a:cxn>
                  <a:cxn ang="0">
                    <a:pos x="69" y="13"/>
                  </a:cxn>
                  <a:cxn ang="0">
                    <a:pos x="62" y="13"/>
                  </a:cxn>
                  <a:cxn ang="0">
                    <a:pos x="55" y="7"/>
                  </a:cxn>
                  <a:cxn ang="0">
                    <a:pos x="40" y="7"/>
                  </a:cxn>
                  <a:cxn ang="0">
                    <a:pos x="33" y="13"/>
                  </a:cxn>
                  <a:cxn ang="0">
                    <a:pos x="29" y="13"/>
                  </a:cxn>
                  <a:cxn ang="0">
                    <a:pos x="22" y="13"/>
                  </a:cxn>
                  <a:cxn ang="0">
                    <a:pos x="15" y="20"/>
                  </a:cxn>
                  <a:cxn ang="0">
                    <a:pos x="8" y="27"/>
                  </a:cxn>
                  <a:cxn ang="0">
                    <a:pos x="0" y="34"/>
                  </a:cxn>
                  <a:cxn ang="0">
                    <a:pos x="0" y="20"/>
                  </a:cxn>
                </a:cxnLst>
                <a:rect l="0" t="0" r="r" b="b"/>
                <a:pathLst>
                  <a:path w="101" h="34">
                    <a:moveTo>
                      <a:pt x="0" y="20"/>
                    </a:move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9" y="7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62" y="7"/>
                    </a:lnTo>
                    <a:lnTo>
                      <a:pt x="76" y="7"/>
                    </a:lnTo>
                    <a:lnTo>
                      <a:pt x="91" y="7"/>
                    </a:lnTo>
                    <a:lnTo>
                      <a:pt x="101" y="13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98" y="13"/>
                    </a:lnTo>
                    <a:lnTo>
                      <a:pt x="91" y="13"/>
                    </a:lnTo>
                    <a:lnTo>
                      <a:pt x="83" y="13"/>
                    </a:lnTo>
                    <a:lnTo>
                      <a:pt x="76" y="13"/>
                    </a:lnTo>
                    <a:lnTo>
                      <a:pt x="69" y="13"/>
                    </a:lnTo>
                    <a:lnTo>
                      <a:pt x="62" y="13"/>
                    </a:lnTo>
                    <a:lnTo>
                      <a:pt x="55" y="7"/>
                    </a:lnTo>
                    <a:lnTo>
                      <a:pt x="40" y="7"/>
                    </a:lnTo>
                    <a:lnTo>
                      <a:pt x="33" y="13"/>
                    </a:lnTo>
                    <a:lnTo>
                      <a:pt x="29" y="13"/>
                    </a:lnTo>
                    <a:lnTo>
                      <a:pt x="22" y="13"/>
                    </a:lnTo>
                    <a:lnTo>
                      <a:pt x="15" y="20"/>
                    </a:lnTo>
                    <a:lnTo>
                      <a:pt x="8" y="27"/>
                    </a:lnTo>
                    <a:lnTo>
                      <a:pt x="0" y="3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58" name="Freeform 130"/>
              <p:cNvSpPr>
                <a:spLocks/>
              </p:cNvSpPr>
              <p:nvPr/>
            </p:nvSpPr>
            <p:spPr bwMode="auto">
              <a:xfrm>
                <a:off x="3084" y="3405"/>
                <a:ext cx="101" cy="28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3" y="0"/>
                  </a:cxn>
                  <a:cxn ang="0">
                    <a:pos x="40" y="0"/>
                  </a:cxn>
                  <a:cxn ang="0">
                    <a:pos x="47" y="0"/>
                  </a:cxn>
                  <a:cxn ang="0">
                    <a:pos x="62" y="0"/>
                  </a:cxn>
                  <a:cxn ang="0">
                    <a:pos x="76" y="0"/>
                  </a:cxn>
                  <a:cxn ang="0">
                    <a:pos x="91" y="0"/>
                  </a:cxn>
                  <a:cxn ang="0">
                    <a:pos x="101" y="7"/>
                  </a:cxn>
                  <a:cxn ang="0">
                    <a:pos x="101" y="14"/>
                  </a:cxn>
                  <a:cxn ang="0">
                    <a:pos x="101" y="14"/>
                  </a:cxn>
                  <a:cxn ang="0">
                    <a:pos x="101" y="14"/>
                  </a:cxn>
                  <a:cxn ang="0">
                    <a:pos x="98" y="14"/>
                  </a:cxn>
                  <a:cxn ang="0">
                    <a:pos x="91" y="7"/>
                  </a:cxn>
                  <a:cxn ang="0">
                    <a:pos x="83" y="7"/>
                  </a:cxn>
                  <a:cxn ang="0">
                    <a:pos x="76" y="7"/>
                  </a:cxn>
                  <a:cxn ang="0">
                    <a:pos x="69" y="7"/>
                  </a:cxn>
                  <a:cxn ang="0">
                    <a:pos x="62" y="7"/>
                  </a:cxn>
                  <a:cxn ang="0">
                    <a:pos x="55" y="7"/>
                  </a:cxn>
                  <a:cxn ang="0">
                    <a:pos x="40" y="7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2" y="7"/>
                  </a:cxn>
                  <a:cxn ang="0">
                    <a:pos x="15" y="14"/>
                  </a:cxn>
                  <a:cxn ang="0">
                    <a:pos x="8" y="21"/>
                  </a:cxn>
                  <a:cxn ang="0">
                    <a:pos x="0" y="28"/>
                  </a:cxn>
                  <a:cxn ang="0">
                    <a:pos x="0" y="14"/>
                  </a:cxn>
                </a:cxnLst>
                <a:rect l="0" t="0" r="r" b="b"/>
                <a:pathLst>
                  <a:path w="101" h="28">
                    <a:moveTo>
                      <a:pt x="0" y="14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62" y="0"/>
                    </a:lnTo>
                    <a:lnTo>
                      <a:pt x="76" y="0"/>
                    </a:lnTo>
                    <a:lnTo>
                      <a:pt x="91" y="0"/>
                    </a:lnTo>
                    <a:lnTo>
                      <a:pt x="101" y="7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98" y="14"/>
                    </a:lnTo>
                    <a:lnTo>
                      <a:pt x="91" y="7"/>
                    </a:lnTo>
                    <a:lnTo>
                      <a:pt x="83" y="7"/>
                    </a:lnTo>
                    <a:lnTo>
                      <a:pt x="76" y="7"/>
                    </a:lnTo>
                    <a:lnTo>
                      <a:pt x="69" y="7"/>
                    </a:lnTo>
                    <a:lnTo>
                      <a:pt x="62" y="7"/>
                    </a:lnTo>
                    <a:lnTo>
                      <a:pt x="55" y="7"/>
                    </a:lnTo>
                    <a:lnTo>
                      <a:pt x="40" y="7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2" y="7"/>
                    </a:lnTo>
                    <a:lnTo>
                      <a:pt x="15" y="14"/>
                    </a:lnTo>
                    <a:lnTo>
                      <a:pt x="8" y="21"/>
                    </a:lnTo>
                    <a:lnTo>
                      <a:pt x="0" y="2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59" name="Freeform 131"/>
              <p:cNvSpPr>
                <a:spLocks/>
              </p:cNvSpPr>
              <p:nvPr/>
            </p:nvSpPr>
            <p:spPr bwMode="auto">
              <a:xfrm>
                <a:off x="3182" y="3374"/>
                <a:ext cx="169" cy="2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2"/>
                  </a:cxn>
                  <a:cxn ang="0">
                    <a:pos x="54" y="296"/>
                  </a:cxn>
                  <a:cxn ang="0">
                    <a:pos x="54" y="258"/>
                  </a:cxn>
                  <a:cxn ang="0">
                    <a:pos x="169" y="278"/>
                  </a:cxn>
                  <a:cxn ang="0">
                    <a:pos x="169" y="265"/>
                  </a:cxn>
                  <a:cxn ang="0">
                    <a:pos x="86" y="251"/>
                  </a:cxn>
                  <a:cxn ang="0">
                    <a:pos x="79" y="219"/>
                  </a:cxn>
                  <a:cxn ang="0">
                    <a:pos x="25" y="219"/>
                  </a:cxn>
                  <a:cxn ang="0">
                    <a:pos x="25" y="219"/>
                  </a:cxn>
                  <a:cxn ang="0">
                    <a:pos x="18" y="205"/>
                  </a:cxn>
                  <a:cxn ang="0">
                    <a:pos x="18" y="185"/>
                  </a:cxn>
                  <a:cxn ang="0">
                    <a:pos x="11" y="160"/>
                  </a:cxn>
                  <a:cxn ang="0">
                    <a:pos x="3" y="125"/>
                  </a:cxn>
                  <a:cxn ang="0">
                    <a:pos x="3" y="87"/>
                  </a:cxn>
                  <a:cxn ang="0">
                    <a:pos x="3" y="52"/>
                  </a:cxn>
                  <a:cxn ang="0">
                    <a:pos x="18" y="7"/>
                  </a:cxn>
                  <a:cxn ang="0">
                    <a:pos x="0" y="0"/>
                  </a:cxn>
                </a:cxnLst>
                <a:rect l="0" t="0" r="r" b="b"/>
                <a:pathLst>
                  <a:path w="169" h="296">
                    <a:moveTo>
                      <a:pt x="0" y="0"/>
                    </a:moveTo>
                    <a:lnTo>
                      <a:pt x="0" y="292"/>
                    </a:lnTo>
                    <a:lnTo>
                      <a:pt x="54" y="296"/>
                    </a:lnTo>
                    <a:lnTo>
                      <a:pt x="54" y="258"/>
                    </a:lnTo>
                    <a:lnTo>
                      <a:pt x="169" y="278"/>
                    </a:lnTo>
                    <a:lnTo>
                      <a:pt x="169" y="265"/>
                    </a:lnTo>
                    <a:lnTo>
                      <a:pt x="86" y="251"/>
                    </a:lnTo>
                    <a:lnTo>
                      <a:pt x="79" y="219"/>
                    </a:lnTo>
                    <a:lnTo>
                      <a:pt x="25" y="219"/>
                    </a:lnTo>
                    <a:lnTo>
                      <a:pt x="25" y="219"/>
                    </a:lnTo>
                    <a:lnTo>
                      <a:pt x="18" y="205"/>
                    </a:lnTo>
                    <a:lnTo>
                      <a:pt x="18" y="185"/>
                    </a:lnTo>
                    <a:lnTo>
                      <a:pt x="11" y="160"/>
                    </a:lnTo>
                    <a:lnTo>
                      <a:pt x="3" y="125"/>
                    </a:lnTo>
                    <a:lnTo>
                      <a:pt x="3" y="87"/>
                    </a:lnTo>
                    <a:lnTo>
                      <a:pt x="3" y="52"/>
                    </a:lnTo>
                    <a:lnTo>
                      <a:pt x="1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60" name="Freeform 132"/>
              <p:cNvSpPr>
                <a:spLocks/>
              </p:cNvSpPr>
              <p:nvPr/>
            </p:nvSpPr>
            <p:spPr bwMode="auto">
              <a:xfrm>
                <a:off x="3268" y="3301"/>
                <a:ext cx="220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7" y="38"/>
                  </a:cxn>
                  <a:cxn ang="0">
                    <a:pos x="15" y="38"/>
                  </a:cxn>
                  <a:cxn ang="0">
                    <a:pos x="29" y="31"/>
                  </a:cxn>
                  <a:cxn ang="0">
                    <a:pos x="36" y="31"/>
                  </a:cxn>
                  <a:cxn ang="0">
                    <a:pos x="47" y="28"/>
                  </a:cxn>
                  <a:cxn ang="0">
                    <a:pos x="62" y="28"/>
                  </a:cxn>
                  <a:cxn ang="0">
                    <a:pos x="83" y="28"/>
                  </a:cxn>
                  <a:cxn ang="0">
                    <a:pos x="98" y="21"/>
                  </a:cxn>
                  <a:cxn ang="0">
                    <a:pos x="116" y="21"/>
                  </a:cxn>
                  <a:cxn ang="0">
                    <a:pos x="130" y="21"/>
                  </a:cxn>
                  <a:cxn ang="0">
                    <a:pos x="152" y="21"/>
                  </a:cxn>
                  <a:cxn ang="0">
                    <a:pos x="173" y="21"/>
                  </a:cxn>
                  <a:cxn ang="0">
                    <a:pos x="191" y="28"/>
                  </a:cxn>
                  <a:cxn ang="0">
                    <a:pos x="213" y="28"/>
                  </a:cxn>
                  <a:cxn ang="0">
                    <a:pos x="220" y="0"/>
                  </a:cxn>
                  <a:cxn ang="0">
                    <a:pos x="213" y="0"/>
                  </a:cxn>
                  <a:cxn ang="0">
                    <a:pos x="213" y="0"/>
                  </a:cxn>
                  <a:cxn ang="0">
                    <a:pos x="206" y="0"/>
                  </a:cxn>
                  <a:cxn ang="0">
                    <a:pos x="191" y="0"/>
                  </a:cxn>
                  <a:cxn ang="0">
                    <a:pos x="184" y="0"/>
                  </a:cxn>
                  <a:cxn ang="0">
                    <a:pos x="173" y="0"/>
                  </a:cxn>
                  <a:cxn ang="0">
                    <a:pos x="152" y="7"/>
                  </a:cxn>
                  <a:cxn ang="0">
                    <a:pos x="137" y="7"/>
                  </a:cxn>
                  <a:cxn ang="0">
                    <a:pos x="116" y="7"/>
                  </a:cxn>
                  <a:cxn ang="0">
                    <a:pos x="105" y="7"/>
                  </a:cxn>
                  <a:cxn ang="0">
                    <a:pos x="83" y="7"/>
                  </a:cxn>
                  <a:cxn ang="0">
                    <a:pos x="69" y="14"/>
                  </a:cxn>
                  <a:cxn ang="0">
                    <a:pos x="47" y="14"/>
                  </a:cxn>
                  <a:cxn ang="0">
                    <a:pos x="29" y="21"/>
                  </a:cxn>
                  <a:cxn ang="0">
                    <a:pos x="15" y="21"/>
                  </a:cxn>
                  <a:cxn ang="0">
                    <a:pos x="0" y="28"/>
                  </a:cxn>
                  <a:cxn ang="0">
                    <a:pos x="0" y="38"/>
                  </a:cxn>
                </a:cxnLst>
                <a:rect l="0" t="0" r="r" b="b"/>
                <a:pathLst>
                  <a:path w="220" h="38">
                    <a:moveTo>
                      <a:pt x="0" y="38"/>
                    </a:moveTo>
                    <a:lnTo>
                      <a:pt x="0" y="38"/>
                    </a:lnTo>
                    <a:lnTo>
                      <a:pt x="0" y="38"/>
                    </a:lnTo>
                    <a:lnTo>
                      <a:pt x="7" y="38"/>
                    </a:lnTo>
                    <a:lnTo>
                      <a:pt x="15" y="38"/>
                    </a:lnTo>
                    <a:lnTo>
                      <a:pt x="29" y="31"/>
                    </a:lnTo>
                    <a:lnTo>
                      <a:pt x="36" y="31"/>
                    </a:lnTo>
                    <a:lnTo>
                      <a:pt x="47" y="28"/>
                    </a:lnTo>
                    <a:lnTo>
                      <a:pt x="62" y="28"/>
                    </a:lnTo>
                    <a:lnTo>
                      <a:pt x="83" y="28"/>
                    </a:lnTo>
                    <a:lnTo>
                      <a:pt x="98" y="21"/>
                    </a:lnTo>
                    <a:lnTo>
                      <a:pt x="116" y="21"/>
                    </a:lnTo>
                    <a:lnTo>
                      <a:pt x="130" y="21"/>
                    </a:lnTo>
                    <a:lnTo>
                      <a:pt x="152" y="21"/>
                    </a:lnTo>
                    <a:lnTo>
                      <a:pt x="173" y="21"/>
                    </a:lnTo>
                    <a:lnTo>
                      <a:pt x="191" y="28"/>
                    </a:lnTo>
                    <a:lnTo>
                      <a:pt x="213" y="28"/>
                    </a:lnTo>
                    <a:lnTo>
                      <a:pt x="220" y="0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06" y="0"/>
                    </a:lnTo>
                    <a:lnTo>
                      <a:pt x="191" y="0"/>
                    </a:lnTo>
                    <a:lnTo>
                      <a:pt x="184" y="0"/>
                    </a:lnTo>
                    <a:lnTo>
                      <a:pt x="173" y="0"/>
                    </a:lnTo>
                    <a:lnTo>
                      <a:pt x="152" y="7"/>
                    </a:lnTo>
                    <a:lnTo>
                      <a:pt x="137" y="7"/>
                    </a:lnTo>
                    <a:lnTo>
                      <a:pt x="116" y="7"/>
                    </a:lnTo>
                    <a:lnTo>
                      <a:pt x="105" y="7"/>
                    </a:lnTo>
                    <a:lnTo>
                      <a:pt x="83" y="7"/>
                    </a:lnTo>
                    <a:lnTo>
                      <a:pt x="69" y="14"/>
                    </a:lnTo>
                    <a:lnTo>
                      <a:pt x="47" y="14"/>
                    </a:lnTo>
                    <a:lnTo>
                      <a:pt x="29" y="21"/>
                    </a:lnTo>
                    <a:lnTo>
                      <a:pt x="15" y="21"/>
                    </a:lnTo>
                    <a:lnTo>
                      <a:pt x="0" y="2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61" name="Freeform 133"/>
              <p:cNvSpPr>
                <a:spLocks/>
              </p:cNvSpPr>
              <p:nvPr/>
            </p:nvSpPr>
            <p:spPr bwMode="auto">
              <a:xfrm>
                <a:off x="3139" y="3684"/>
                <a:ext cx="371" cy="115"/>
              </a:xfrm>
              <a:custGeom>
                <a:avLst/>
                <a:gdLst/>
                <a:ahLst/>
                <a:cxnLst>
                  <a:cxn ang="0">
                    <a:pos x="158" y="115"/>
                  </a:cxn>
                  <a:cxn ang="0">
                    <a:pos x="158" y="115"/>
                  </a:cxn>
                  <a:cxn ang="0">
                    <a:pos x="158" y="115"/>
                  </a:cxn>
                  <a:cxn ang="0">
                    <a:pos x="165" y="108"/>
                  </a:cxn>
                  <a:cxn ang="0">
                    <a:pos x="165" y="108"/>
                  </a:cxn>
                  <a:cxn ang="0">
                    <a:pos x="173" y="108"/>
                  </a:cxn>
                  <a:cxn ang="0">
                    <a:pos x="176" y="101"/>
                  </a:cxn>
                  <a:cxn ang="0">
                    <a:pos x="183" y="101"/>
                  </a:cxn>
                  <a:cxn ang="0">
                    <a:pos x="191" y="94"/>
                  </a:cxn>
                  <a:cxn ang="0">
                    <a:pos x="198" y="94"/>
                  </a:cxn>
                  <a:cxn ang="0">
                    <a:pos x="205" y="87"/>
                  </a:cxn>
                  <a:cxn ang="0">
                    <a:pos x="212" y="87"/>
                  </a:cxn>
                  <a:cxn ang="0">
                    <a:pos x="219" y="80"/>
                  </a:cxn>
                  <a:cxn ang="0">
                    <a:pos x="227" y="73"/>
                  </a:cxn>
                  <a:cxn ang="0">
                    <a:pos x="234" y="66"/>
                  </a:cxn>
                  <a:cxn ang="0">
                    <a:pos x="234" y="66"/>
                  </a:cxn>
                  <a:cxn ang="0">
                    <a:pos x="241" y="59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371" y="80"/>
                  </a:cxn>
                  <a:cxn ang="0">
                    <a:pos x="356" y="87"/>
                  </a:cxn>
                  <a:cxn ang="0">
                    <a:pos x="252" y="59"/>
                  </a:cxn>
                  <a:cxn ang="0">
                    <a:pos x="252" y="59"/>
                  </a:cxn>
                  <a:cxn ang="0">
                    <a:pos x="252" y="66"/>
                  </a:cxn>
                  <a:cxn ang="0">
                    <a:pos x="245" y="66"/>
                  </a:cxn>
                  <a:cxn ang="0">
                    <a:pos x="245" y="66"/>
                  </a:cxn>
                  <a:cxn ang="0">
                    <a:pos x="245" y="73"/>
                  </a:cxn>
                  <a:cxn ang="0">
                    <a:pos x="241" y="73"/>
                  </a:cxn>
                  <a:cxn ang="0">
                    <a:pos x="241" y="80"/>
                  </a:cxn>
                  <a:cxn ang="0">
                    <a:pos x="234" y="80"/>
                  </a:cxn>
                  <a:cxn ang="0">
                    <a:pos x="227" y="87"/>
                  </a:cxn>
                  <a:cxn ang="0">
                    <a:pos x="219" y="87"/>
                  </a:cxn>
                  <a:cxn ang="0">
                    <a:pos x="212" y="94"/>
                  </a:cxn>
                  <a:cxn ang="0">
                    <a:pos x="205" y="101"/>
                  </a:cxn>
                  <a:cxn ang="0">
                    <a:pos x="191" y="101"/>
                  </a:cxn>
                  <a:cxn ang="0">
                    <a:pos x="183" y="108"/>
                  </a:cxn>
                  <a:cxn ang="0">
                    <a:pos x="173" y="115"/>
                  </a:cxn>
                  <a:cxn ang="0">
                    <a:pos x="165" y="115"/>
                  </a:cxn>
                  <a:cxn ang="0">
                    <a:pos x="158" y="115"/>
                  </a:cxn>
                </a:cxnLst>
                <a:rect l="0" t="0" r="r" b="b"/>
                <a:pathLst>
                  <a:path w="371" h="115">
                    <a:moveTo>
                      <a:pt x="158" y="115"/>
                    </a:moveTo>
                    <a:lnTo>
                      <a:pt x="158" y="115"/>
                    </a:lnTo>
                    <a:lnTo>
                      <a:pt x="158" y="115"/>
                    </a:lnTo>
                    <a:lnTo>
                      <a:pt x="165" y="108"/>
                    </a:lnTo>
                    <a:lnTo>
                      <a:pt x="165" y="108"/>
                    </a:lnTo>
                    <a:lnTo>
                      <a:pt x="173" y="108"/>
                    </a:lnTo>
                    <a:lnTo>
                      <a:pt x="176" y="101"/>
                    </a:lnTo>
                    <a:lnTo>
                      <a:pt x="183" y="101"/>
                    </a:lnTo>
                    <a:lnTo>
                      <a:pt x="191" y="94"/>
                    </a:lnTo>
                    <a:lnTo>
                      <a:pt x="198" y="94"/>
                    </a:lnTo>
                    <a:lnTo>
                      <a:pt x="205" y="87"/>
                    </a:lnTo>
                    <a:lnTo>
                      <a:pt x="212" y="87"/>
                    </a:lnTo>
                    <a:lnTo>
                      <a:pt x="219" y="80"/>
                    </a:lnTo>
                    <a:lnTo>
                      <a:pt x="227" y="73"/>
                    </a:lnTo>
                    <a:lnTo>
                      <a:pt x="234" y="66"/>
                    </a:lnTo>
                    <a:lnTo>
                      <a:pt x="234" y="66"/>
                    </a:lnTo>
                    <a:lnTo>
                      <a:pt x="241" y="59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371" y="80"/>
                    </a:lnTo>
                    <a:lnTo>
                      <a:pt x="356" y="87"/>
                    </a:lnTo>
                    <a:lnTo>
                      <a:pt x="252" y="59"/>
                    </a:lnTo>
                    <a:lnTo>
                      <a:pt x="252" y="59"/>
                    </a:lnTo>
                    <a:lnTo>
                      <a:pt x="252" y="66"/>
                    </a:lnTo>
                    <a:lnTo>
                      <a:pt x="245" y="66"/>
                    </a:lnTo>
                    <a:lnTo>
                      <a:pt x="245" y="66"/>
                    </a:lnTo>
                    <a:lnTo>
                      <a:pt x="245" y="73"/>
                    </a:lnTo>
                    <a:lnTo>
                      <a:pt x="241" y="73"/>
                    </a:lnTo>
                    <a:lnTo>
                      <a:pt x="241" y="80"/>
                    </a:lnTo>
                    <a:lnTo>
                      <a:pt x="234" y="80"/>
                    </a:lnTo>
                    <a:lnTo>
                      <a:pt x="227" y="87"/>
                    </a:lnTo>
                    <a:lnTo>
                      <a:pt x="219" y="87"/>
                    </a:lnTo>
                    <a:lnTo>
                      <a:pt x="212" y="94"/>
                    </a:lnTo>
                    <a:lnTo>
                      <a:pt x="205" y="101"/>
                    </a:lnTo>
                    <a:lnTo>
                      <a:pt x="191" y="101"/>
                    </a:lnTo>
                    <a:lnTo>
                      <a:pt x="183" y="108"/>
                    </a:lnTo>
                    <a:lnTo>
                      <a:pt x="173" y="115"/>
                    </a:lnTo>
                    <a:lnTo>
                      <a:pt x="165" y="115"/>
                    </a:lnTo>
                    <a:lnTo>
                      <a:pt x="158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62" name="Freeform 134"/>
              <p:cNvSpPr>
                <a:spLocks/>
              </p:cNvSpPr>
              <p:nvPr/>
            </p:nvSpPr>
            <p:spPr bwMode="auto">
              <a:xfrm>
                <a:off x="3063" y="3712"/>
                <a:ext cx="378" cy="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1" y="104"/>
                  </a:cxn>
                  <a:cxn ang="0">
                    <a:pos x="378" y="104"/>
                  </a:cxn>
                  <a:cxn ang="0">
                    <a:pos x="14" y="0"/>
                  </a:cxn>
                  <a:cxn ang="0">
                    <a:pos x="0" y="0"/>
                  </a:cxn>
                </a:cxnLst>
                <a:rect l="0" t="0" r="r" b="b"/>
                <a:pathLst>
                  <a:path w="378" h="104">
                    <a:moveTo>
                      <a:pt x="0" y="0"/>
                    </a:moveTo>
                    <a:lnTo>
                      <a:pt x="371" y="104"/>
                    </a:lnTo>
                    <a:lnTo>
                      <a:pt x="378" y="104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63" name="Freeform 135"/>
              <p:cNvSpPr>
                <a:spLocks/>
              </p:cNvSpPr>
              <p:nvPr/>
            </p:nvSpPr>
            <p:spPr bwMode="auto">
              <a:xfrm>
                <a:off x="3124" y="3698"/>
                <a:ext cx="371" cy="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4" y="94"/>
                  </a:cxn>
                  <a:cxn ang="0">
                    <a:pos x="371" y="94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371" h="94">
                    <a:moveTo>
                      <a:pt x="0" y="0"/>
                    </a:moveTo>
                    <a:lnTo>
                      <a:pt x="364" y="94"/>
                    </a:lnTo>
                    <a:lnTo>
                      <a:pt x="371" y="94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64" name="Freeform 136"/>
              <p:cNvSpPr>
                <a:spLocks/>
              </p:cNvSpPr>
              <p:nvPr/>
            </p:nvSpPr>
            <p:spPr bwMode="auto">
              <a:xfrm>
                <a:off x="3099" y="3705"/>
                <a:ext cx="367" cy="1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0" y="101"/>
                  </a:cxn>
                  <a:cxn ang="0">
                    <a:pos x="367" y="101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367" h="101">
                    <a:moveTo>
                      <a:pt x="0" y="0"/>
                    </a:moveTo>
                    <a:lnTo>
                      <a:pt x="360" y="101"/>
                    </a:lnTo>
                    <a:lnTo>
                      <a:pt x="367" y="101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</p:grpSp>
        <p:grpSp>
          <p:nvGrpSpPr>
            <p:cNvPr id="14" name="Group 137"/>
            <p:cNvGrpSpPr>
              <a:grpSpLocks/>
            </p:cNvGrpSpPr>
            <p:nvPr/>
          </p:nvGrpSpPr>
          <p:grpSpPr bwMode="auto">
            <a:xfrm>
              <a:off x="5672140" y="5053032"/>
              <a:ext cx="504825" cy="504825"/>
              <a:chOff x="3016" y="3294"/>
              <a:chExt cx="692" cy="564"/>
            </a:xfrm>
          </p:grpSpPr>
          <p:sp>
            <p:nvSpPr>
              <p:cNvPr id="48266" name="Freeform 138"/>
              <p:cNvSpPr>
                <a:spLocks/>
              </p:cNvSpPr>
              <p:nvPr/>
            </p:nvSpPr>
            <p:spPr bwMode="auto">
              <a:xfrm>
                <a:off x="3016" y="3294"/>
                <a:ext cx="692" cy="564"/>
              </a:xfrm>
              <a:custGeom>
                <a:avLst/>
                <a:gdLst/>
                <a:ahLst/>
                <a:cxnLst>
                  <a:cxn ang="0">
                    <a:pos x="191" y="38"/>
                  </a:cxn>
                  <a:cxn ang="0">
                    <a:pos x="191" y="38"/>
                  </a:cxn>
                  <a:cxn ang="0">
                    <a:pos x="198" y="38"/>
                  </a:cxn>
                  <a:cxn ang="0">
                    <a:pos x="205" y="38"/>
                  </a:cxn>
                  <a:cxn ang="0">
                    <a:pos x="213" y="35"/>
                  </a:cxn>
                  <a:cxn ang="0">
                    <a:pos x="227" y="35"/>
                  </a:cxn>
                  <a:cxn ang="0">
                    <a:pos x="238" y="28"/>
                  </a:cxn>
                  <a:cxn ang="0">
                    <a:pos x="259" y="28"/>
                  </a:cxn>
                  <a:cxn ang="0">
                    <a:pos x="281" y="21"/>
                  </a:cxn>
                  <a:cxn ang="0">
                    <a:pos x="306" y="14"/>
                  </a:cxn>
                  <a:cxn ang="0">
                    <a:pos x="335" y="14"/>
                  </a:cxn>
                  <a:cxn ang="0">
                    <a:pos x="364" y="7"/>
                  </a:cxn>
                  <a:cxn ang="0">
                    <a:pos x="396" y="7"/>
                  </a:cxn>
                  <a:cxn ang="0">
                    <a:pos x="432" y="7"/>
                  </a:cxn>
                  <a:cxn ang="0">
                    <a:pos x="472" y="0"/>
                  </a:cxn>
                  <a:cxn ang="0">
                    <a:pos x="512" y="0"/>
                  </a:cxn>
                  <a:cxn ang="0">
                    <a:pos x="555" y="0"/>
                  </a:cxn>
                  <a:cxn ang="0">
                    <a:pos x="573" y="80"/>
                  </a:cxn>
                  <a:cxn ang="0">
                    <a:pos x="580" y="80"/>
                  </a:cxn>
                  <a:cxn ang="0">
                    <a:pos x="602" y="94"/>
                  </a:cxn>
                  <a:cxn ang="0">
                    <a:pos x="616" y="111"/>
                  </a:cxn>
                  <a:cxn ang="0">
                    <a:pos x="623" y="139"/>
                  </a:cxn>
                  <a:cxn ang="0">
                    <a:pos x="663" y="317"/>
                  </a:cxn>
                  <a:cxn ang="0">
                    <a:pos x="685" y="390"/>
                  </a:cxn>
                  <a:cxn ang="0">
                    <a:pos x="685" y="397"/>
                  </a:cxn>
                  <a:cxn ang="0">
                    <a:pos x="692" y="411"/>
                  </a:cxn>
                  <a:cxn ang="0">
                    <a:pos x="692" y="432"/>
                  </a:cxn>
                  <a:cxn ang="0">
                    <a:pos x="678" y="456"/>
                  </a:cxn>
                  <a:cxn ang="0">
                    <a:pos x="0" y="442"/>
                  </a:cxn>
                  <a:cxn ang="0">
                    <a:pos x="61" y="404"/>
                  </a:cxn>
                  <a:cxn ang="0">
                    <a:pos x="68" y="80"/>
                  </a:cxn>
                  <a:cxn ang="0">
                    <a:pos x="68" y="80"/>
                  </a:cxn>
                  <a:cxn ang="0">
                    <a:pos x="76" y="73"/>
                  </a:cxn>
                  <a:cxn ang="0">
                    <a:pos x="83" y="66"/>
                  </a:cxn>
                  <a:cxn ang="0">
                    <a:pos x="97" y="66"/>
                  </a:cxn>
                  <a:cxn ang="0">
                    <a:pos x="115" y="59"/>
                  </a:cxn>
                  <a:cxn ang="0">
                    <a:pos x="130" y="59"/>
                  </a:cxn>
                  <a:cxn ang="0">
                    <a:pos x="159" y="66"/>
                  </a:cxn>
                  <a:cxn ang="0">
                    <a:pos x="184" y="73"/>
                  </a:cxn>
                </a:cxnLst>
                <a:rect l="0" t="0" r="r" b="b"/>
                <a:pathLst>
                  <a:path w="692" h="564">
                    <a:moveTo>
                      <a:pt x="184" y="73"/>
                    </a:moveTo>
                    <a:lnTo>
                      <a:pt x="191" y="38"/>
                    </a:lnTo>
                    <a:lnTo>
                      <a:pt x="191" y="38"/>
                    </a:lnTo>
                    <a:lnTo>
                      <a:pt x="191" y="38"/>
                    </a:lnTo>
                    <a:lnTo>
                      <a:pt x="198" y="38"/>
                    </a:lnTo>
                    <a:lnTo>
                      <a:pt x="198" y="38"/>
                    </a:lnTo>
                    <a:lnTo>
                      <a:pt x="198" y="38"/>
                    </a:lnTo>
                    <a:lnTo>
                      <a:pt x="205" y="38"/>
                    </a:lnTo>
                    <a:lnTo>
                      <a:pt x="213" y="35"/>
                    </a:lnTo>
                    <a:lnTo>
                      <a:pt x="213" y="35"/>
                    </a:lnTo>
                    <a:lnTo>
                      <a:pt x="220" y="35"/>
                    </a:lnTo>
                    <a:lnTo>
                      <a:pt x="227" y="35"/>
                    </a:lnTo>
                    <a:lnTo>
                      <a:pt x="231" y="28"/>
                    </a:lnTo>
                    <a:lnTo>
                      <a:pt x="238" y="28"/>
                    </a:lnTo>
                    <a:lnTo>
                      <a:pt x="252" y="28"/>
                    </a:lnTo>
                    <a:lnTo>
                      <a:pt x="259" y="28"/>
                    </a:lnTo>
                    <a:lnTo>
                      <a:pt x="274" y="21"/>
                    </a:lnTo>
                    <a:lnTo>
                      <a:pt x="281" y="21"/>
                    </a:lnTo>
                    <a:lnTo>
                      <a:pt x="296" y="21"/>
                    </a:lnTo>
                    <a:lnTo>
                      <a:pt x="306" y="14"/>
                    </a:lnTo>
                    <a:lnTo>
                      <a:pt x="321" y="14"/>
                    </a:lnTo>
                    <a:lnTo>
                      <a:pt x="335" y="14"/>
                    </a:lnTo>
                    <a:lnTo>
                      <a:pt x="350" y="14"/>
                    </a:lnTo>
                    <a:lnTo>
                      <a:pt x="364" y="7"/>
                    </a:lnTo>
                    <a:lnTo>
                      <a:pt x="375" y="7"/>
                    </a:lnTo>
                    <a:lnTo>
                      <a:pt x="396" y="7"/>
                    </a:lnTo>
                    <a:lnTo>
                      <a:pt x="418" y="7"/>
                    </a:lnTo>
                    <a:lnTo>
                      <a:pt x="432" y="7"/>
                    </a:lnTo>
                    <a:lnTo>
                      <a:pt x="450" y="0"/>
                    </a:lnTo>
                    <a:lnTo>
                      <a:pt x="472" y="0"/>
                    </a:lnTo>
                    <a:lnTo>
                      <a:pt x="494" y="0"/>
                    </a:lnTo>
                    <a:lnTo>
                      <a:pt x="512" y="0"/>
                    </a:lnTo>
                    <a:lnTo>
                      <a:pt x="533" y="0"/>
                    </a:lnTo>
                    <a:lnTo>
                      <a:pt x="555" y="0"/>
                    </a:lnTo>
                    <a:lnTo>
                      <a:pt x="580" y="14"/>
                    </a:lnTo>
                    <a:lnTo>
                      <a:pt x="573" y="80"/>
                    </a:lnTo>
                    <a:lnTo>
                      <a:pt x="580" y="80"/>
                    </a:lnTo>
                    <a:lnTo>
                      <a:pt x="580" y="80"/>
                    </a:lnTo>
                    <a:lnTo>
                      <a:pt x="587" y="87"/>
                    </a:lnTo>
                    <a:lnTo>
                      <a:pt x="602" y="94"/>
                    </a:lnTo>
                    <a:lnTo>
                      <a:pt x="609" y="101"/>
                    </a:lnTo>
                    <a:lnTo>
                      <a:pt x="616" y="111"/>
                    </a:lnTo>
                    <a:lnTo>
                      <a:pt x="623" y="125"/>
                    </a:lnTo>
                    <a:lnTo>
                      <a:pt x="623" y="139"/>
                    </a:lnTo>
                    <a:lnTo>
                      <a:pt x="685" y="184"/>
                    </a:lnTo>
                    <a:lnTo>
                      <a:pt x="663" y="317"/>
                    </a:lnTo>
                    <a:lnTo>
                      <a:pt x="573" y="358"/>
                    </a:lnTo>
                    <a:lnTo>
                      <a:pt x="685" y="390"/>
                    </a:lnTo>
                    <a:lnTo>
                      <a:pt x="685" y="390"/>
                    </a:lnTo>
                    <a:lnTo>
                      <a:pt x="685" y="397"/>
                    </a:lnTo>
                    <a:lnTo>
                      <a:pt x="685" y="397"/>
                    </a:lnTo>
                    <a:lnTo>
                      <a:pt x="692" y="411"/>
                    </a:lnTo>
                    <a:lnTo>
                      <a:pt x="692" y="418"/>
                    </a:lnTo>
                    <a:lnTo>
                      <a:pt x="692" y="432"/>
                    </a:lnTo>
                    <a:lnTo>
                      <a:pt x="685" y="442"/>
                    </a:lnTo>
                    <a:lnTo>
                      <a:pt x="678" y="456"/>
                    </a:lnTo>
                    <a:lnTo>
                      <a:pt x="396" y="564"/>
                    </a:lnTo>
                    <a:lnTo>
                      <a:pt x="0" y="442"/>
                    </a:lnTo>
                    <a:lnTo>
                      <a:pt x="7" y="425"/>
                    </a:lnTo>
                    <a:lnTo>
                      <a:pt x="61" y="404"/>
                    </a:lnTo>
                    <a:lnTo>
                      <a:pt x="61" y="80"/>
                    </a:lnTo>
                    <a:lnTo>
                      <a:pt x="68" y="80"/>
                    </a:lnTo>
                    <a:lnTo>
                      <a:pt x="68" y="80"/>
                    </a:lnTo>
                    <a:lnTo>
                      <a:pt x="68" y="80"/>
                    </a:lnTo>
                    <a:lnTo>
                      <a:pt x="68" y="73"/>
                    </a:lnTo>
                    <a:lnTo>
                      <a:pt x="76" y="73"/>
                    </a:lnTo>
                    <a:lnTo>
                      <a:pt x="83" y="73"/>
                    </a:lnTo>
                    <a:lnTo>
                      <a:pt x="83" y="66"/>
                    </a:lnTo>
                    <a:lnTo>
                      <a:pt x="90" y="66"/>
                    </a:lnTo>
                    <a:lnTo>
                      <a:pt x="97" y="66"/>
                    </a:lnTo>
                    <a:lnTo>
                      <a:pt x="108" y="59"/>
                    </a:lnTo>
                    <a:lnTo>
                      <a:pt x="115" y="59"/>
                    </a:lnTo>
                    <a:lnTo>
                      <a:pt x="123" y="59"/>
                    </a:lnTo>
                    <a:lnTo>
                      <a:pt x="130" y="59"/>
                    </a:lnTo>
                    <a:lnTo>
                      <a:pt x="144" y="59"/>
                    </a:lnTo>
                    <a:lnTo>
                      <a:pt x="159" y="66"/>
                    </a:lnTo>
                    <a:lnTo>
                      <a:pt x="166" y="66"/>
                    </a:lnTo>
                    <a:lnTo>
                      <a:pt x="184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67" name="Freeform 139"/>
              <p:cNvSpPr>
                <a:spLocks/>
              </p:cNvSpPr>
              <p:nvPr/>
            </p:nvSpPr>
            <p:spPr bwMode="auto">
              <a:xfrm>
                <a:off x="3254" y="3339"/>
                <a:ext cx="220" cy="240"/>
              </a:xfrm>
              <a:custGeom>
                <a:avLst/>
                <a:gdLst/>
                <a:ahLst/>
                <a:cxnLst>
                  <a:cxn ang="0">
                    <a:pos x="220" y="7"/>
                  </a:cxn>
                  <a:cxn ang="0">
                    <a:pos x="220" y="7"/>
                  </a:cxn>
                  <a:cxn ang="0">
                    <a:pos x="212" y="7"/>
                  </a:cxn>
                  <a:cxn ang="0">
                    <a:pos x="205" y="7"/>
                  </a:cxn>
                  <a:cxn ang="0">
                    <a:pos x="198" y="0"/>
                  </a:cxn>
                  <a:cxn ang="0">
                    <a:pos x="194" y="0"/>
                  </a:cxn>
                  <a:cxn ang="0">
                    <a:pos x="180" y="0"/>
                  </a:cxn>
                  <a:cxn ang="0">
                    <a:pos x="166" y="0"/>
                  </a:cxn>
                  <a:cxn ang="0">
                    <a:pos x="151" y="0"/>
                  </a:cxn>
                  <a:cxn ang="0">
                    <a:pos x="137" y="0"/>
                  </a:cxn>
                  <a:cxn ang="0">
                    <a:pos x="126" y="0"/>
                  </a:cxn>
                  <a:cxn ang="0">
                    <a:pos x="104" y="0"/>
                  </a:cxn>
                  <a:cxn ang="0">
                    <a:pos x="90" y="0"/>
                  </a:cxn>
                  <a:cxn ang="0">
                    <a:pos x="68" y="7"/>
                  </a:cxn>
                  <a:cxn ang="0">
                    <a:pos x="50" y="14"/>
                  </a:cxn>
                  <a:cxn ang="0">
                    <a:pos x="36" y="21"/>
                  </a:cxn>
                  <a:cxn ang="0">
                    <a:pos x="14" y="28"/>
                  </a:cxn>
                  <a:cxn ang="0">
                    <a:pos x="14" y="35"/>
                  </a:cxn>
                  <a:cxn ang="0">
                    <a:pos x="7" y="49"/>
                  </a:cxn>
                  <a:cxn ang="0">
                    <a:pos x="0" y="66"/>
                  </a:cxn>
                  <a:cxn ang="0">
                    <a:pos x="0" y="94"/>
                  </a:cxn>
                  <a:cxn ang="0">
                    <a:pos x="0" y="126"/>
                  </a:cxn>
                  <a:cxn ang="0">
                    <a:pos x="0" y="160"/>
                  </a:cxn>
                  <a:cxn ang="0">
                    <a:pos x="7" y="199"/>
                  </a:cxn>
                  <a:cxn ang="0">
                    <a:pos x="14" y="240"/>
                  </a:cxn>
                  <a:cxn ang="0">
                    <a:pos x="14" y="240"/>
                  </a:cxn>
                  <a:cxn ang="0">
                    <a:pos x="21" y="233"/>
                  </a:cxn>
                  <a:cxn ang="0">
                    <a:pos x="29" y="233"/>
                  </a:cxn>
                  <a:cxn ang="0">
                    <a:pos x="36" y="233"/>
                  </a:cxn>
                  <a:cxn ang="0">
                    <a:pos x="43" y="233"/>
                  </a:cxn>
                  <a:cxn ang="0">
                    <a:pos x="50" y="233"/>
                  </a:cxn>
                  <a:cxn ang="0">
                    <a:pos x="61" y="233"/>
                  </a:cxn>
                  <a:cxn ang="0">
                    <a:pos x="76" y="233"/>
                  </a:cxn>
                  <a:cxn ang="0">
                    <a:pos x="90" y="233"/>
                  </a:cxn>
                  <a:cxn ang="0">
                    <a:pos x="104" y="233"/>
                  </a:cxn>
                  <a:cxn ang="0">
                    <a:pos x="126" y="233"/>
                  </a:cxn>
                  <a:cxn ang="0">
                    <a:pos x="137" y="233"/>
                  </a:cxn>
                  <a:cxn ang="0">
                    <a:pos x="158" y="233"/>
                  </a:cxn>
                  <a:cxn ang="0">
                    <a:pos x="180" y="240"/>
                  </a:cxn>
                  <a:cxn ang="0">
                    <a:pos x="198" y="240"/>
                  </a:cxn>
                  <a:cxn ang="0">
                    <a:pos x="220" y="240"/>
                  </a:cxn>
                  <a:cxn ang="0">
                    <a:pos x="220" y="233"/>
                  </a:cxn>
                  <a:cxn ang="0">
                    <a:pos x="220" y="213"/>
                  </a:cxn>
                  <a:cxn ang="0">
                    <a:pos x="212" y="188"/>
                  </a:cxn>
                  <a:cxn ang="0">
                    <a:pos x="212" y="153"/>
                  </a:cxn>
                  <a:cxn ang="0">
                    <a:pos x="212" y="115"/>
                  </a:cxn>
                  <a:cxn ang="0">
                    <a:pos x="212" y="73"/>
                  </a:cxn>
                  <a:cxn ang="0">
                    <a:pos x="212" y="42"/>
                  </a:cxn>
                  <a:cxn ang="0">
                    <a:pos x="220" y="7"/>
                  </a:cxn>
                </a:cxnLst>
                <a:rect l="0" t="0" r="r" b="b"/>
                <a:pathLst>
                  <a:path w="220" h="240">
                    <a:moveTo>
                      <a:pt x="220" y="7"/>
                    </a:moveTo>
                    <a:lnTo>
                      <a:pt x="220" y="7"/>
                    </a:lnTo>
                    <a:lnTo>
                      <a:pt x="212" y="7"/>
                    </a:lnTo>
                    <a:lnTo>
                      <a:pt x="205" y="7"/>
                    </a:lnTo>
                    <a:lnTo>
                      <a:pt x="198" y="0"/>
                    </a:lnTo>
                    <a:lnTo>
                      <a:pt x="194" y="0"/>
                    </a:lnTo>
                    <a:lnTo>
                      <a:pt x="180" y="0"/>
                    </a:lnTo>
                    <a:lnTo>
                      <a:pt x="166" y="0"/>
                    </a:lnTo>
                    <a:lnTo>
                      <a:pt x="151" y="0"/>
                    </a:lnTo>
                    <a:lnTo>
                      <a:pt x="137" y="0"/>
                    </a:lnTo>
                    <a:lnTo>
                      <a:pt x="126" y="0"/>
                    </a:lnTo>
                    <a:lnTo>
                      <a:pt x="104" y="0"/>
                    </a:lnTo>
                    <a:lnTo>
                      <a:pt x="90" y="0"/>
                    </a:lnTo>
                    <a:lnTo>
                      <a:pt x="68" y="7"/>
                    </a:lnTo>
                    <a:lnTo>
                      <a:pt x="50" y="14"/>
                    </a:lnTo>
                    <a:lnTo>
                      <a:pt x="36" y="21"/>
                    </a:lnTo>
                    <a:lnTo>
                      <a:pt x="14" y="28"/>
                    </a:lnTo>
                    <a:lnTo>
                      <a:pt x="14" y="35"/>
                    </a:lnTo>
                    <a:lnTo>
                      <a:pt x="7" y="49"/>
                    </a:lnTo>
                    <a:lnTo>
                      <a:pt x="0" y="66"/>
                    </a:lnTo>
                    <a:lnTo>
                      <a:pt x="0" y="94"/>
                    </a:lnTo>
                    <a:lnTo>
                      <a:pt x="0" y="126"/>
                    </a:lnTo>
                    <a:lnTo>
                      <a:pt x="0" y="160"/>
                    </a:lnTo>
                    <a:lnTo>
                      <a:pt x="7" y="199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21" y="233"/>
                    </a:lnTo>
                    <a:lnTo>
                      <a:pt x="29" y="233"/>
                    </a:lnTo>
                    <a:lnTo>
                      <a:pt x="36" y="233"/>
                    </a:lnTo>
                    <a:lnTo>
                      <a:pt x="43" y="233"/>
                    </a:lnTo>
                    <a:lnTo>
                      <a:pt x="50" y="233"/>
                    </a:lnTo>
                    <a:lnTo>
                      <a:pt x="61" y="233"/>
                    </a:lnTo>
                    <a:lnTo>
                      <a:pt x="76" y="233"/>
                    </a:lnTo>
                    <a:lnTo>
                      <a:pt x="90" y="233"/>
                    </a:lnTo>
                    <a:lnTo>
                      <a:pt x="104" y="233"/>
                    </a:lnTo>
                    <a:lnTo>
                      <a:pt x="126" y="233"/>
                    </a:lnTo>
                    <a:lnTo>
                      <a:pt x="137" y="233"/>
                    </a:lnTo>
                    <a:lnTo>
                      <a:pt x="158" y="233"/>
                    </a:lnTo>
                    <a:lnTo>
                      <a:pt x="180" y="240"/>
                    </a:lnTo>
                    <a:lnTo>
                      <a:pt x="198" y="240"/>
                    </a:lnTo>
                    <a:lnTo>
                      <a:pt x="220" y="240"/>
                    </a:lnTo>
                    <a:lnTo>
                      <a:pt x="220" y="233"/>
                    </a:lnTo>
                    <a:lnTo>
                      <a:pt x="220" y="213"/>
                    </a:lnTo>
                    <a:lnTo>
                      <a:pt x="212" y="188"/>
                    </a:lnTo>
                    <a:lnTo>
                      <a:pt x="212" y="153"/>
                    </a:lnTo>
                    <a:lnTo>
                      <a:pt x="212" y="115"/>
                    </a:lnTo>
                    <a:lnTo>
                      <a:pt x="212" y="73"/>
                    </a:lnTo>
                    <a:lnTo>
                      <a:pt x="212" y="42"/>
                    </a:lnTo>
                    <a:lnTo>
                      <a:pt x="220" y="7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68" name="Freeform 140"/>
              <p:cNvSpPr>
                <a:spLocks/>
              </p:cNvSpPr>
              <p:nvPr/>
            </p:nvSpPr>
            <p:spPr bwMode="auto">
              <a:xfrm>
                <a:off x="3275" y="3405"/>
                <a:ext cx="372" cy="241"/>
              </a:xfrm>
              <a:custGeom>
                <a:avLst/>
                <a:gdLst/>
                <a:ahLst/>
                <a:cxnLst>
                  <a:cxn ang="0">
                    <a:pos x="8" y="181"/>
                  </a:cxn>
                  <a:cxn ang="0">
                    <a:pos x="0" y="213"/>
                  </a:cxn>
                  <a:cxn ang="0">
                    <a:pos x="238" y="241"/>
                  </a:cxn>
                  <a:cxn ang="0">
                    <a:pos x="238" y="241"/>
                  </a:cxn>
                  <a:cxn ang="0">
                    <a:pos x="246" y="241"/>
                  </a:cxn>
                  <a:cxn ang="0">
                    <a:pos x="253" y="234"/>
                  </a:cxn>
                  <a:cxn ang="0">
                    <a:pos x="267" y="227"/>
                  </a:cxn>
                  <a:cxn ang="0">
                    <a:pos x="274" y="220"/>
                  </a:cxn>
                  <a:cxn ang="0">
                    <a:pos x="289" y="213"/>
                  </a:cxn>
                  <a:cxn ang="0">
                    <a:pos x="303" y="199"/>
                  </a:cxn>
                  <a:cxn ang="0">
                    <a:pos x="314" y="195"/>
                  </a:cxn>
                  <a:cxn ang="0">
                    <a:pos x="328" y="174"/>
                  </a:cxn>
                  <a:cxn ang="0">
                    <a:pos x="343" y="160"/>
                  </a:cxn>
                  <a:cxn ang="0">
                    <a:pos x="350" y="147"/>
                  </a:cxn>
                  <a:cxn ang="0">
                    <a:pos x="357" y="129"/>
                  </a:cxn>
                  <a:cxn ang="0">
                    <a:pos x="364" y="108"/>
                  </a:cxn>
                  <a:cxn ang="0">
                    <a:pos x="372" y="80"/>
                  </a:cxn>
                  <a:cxn ang="0">
                    <a:pos x="372" y="60"/>
                  </a:cxn>
                  <a:cxn ang="0">
                    <a:pos x="364" y="35"/>
                  </a:cxn>
                  <a:cxn ang="0">
                    <a:pos x="364" y="35"/>
                  </a:cxn>
                  <a:cxn ang="0">
                    <a:pos x="364" y="28"/>
                  </a:cxn>
                  <a:cxn ang="0">
                    <a:pos x="357" y="28"/>
                  </a:cxn>
                  <a:cxn ang="0">
                    <a:pos x="350" y="21"/>
                  </a:cxn>
                  <a:cxn ang="0">
                    <a:pos x="343" y="14"/>
                  </a:cxn>
                  <a:cxn ang="0">
                    <a:pos x="336" y="7"/>
                  </a:cxn>
                  <a:cxn ang="0">
                    <a:pos x="328" y="0"/>
                  </a:cxn>
                  <a:cxn ang="0">
                    <a:pos x="314" y="0"/>
                  </a:cxn>
                  <a:cxn ang="0">
                    <a:pos x="314" y="0"/>
                  </a:cxn>
                  <a:cxn ang="0">
                    <a:pos x="321" y="14"/>
                  </a:cxn>
                  <a:cxn ang="0">
                    <a:pos x="328" y="28"/>
                  </a:cxn>
                  <a:cxn ang="0">
                    <a:pos x="328" y="56"/>
                  </a:cxn>
                  <a:cxn ang="0">
                    <a:pos x="328" y="80"/>
                  </a:cxn>
                  <a:cxn ang="0">
                    <a:pos x="328" y="108"/>
                  </a:cxn>
                  <a:cxn ang="0">
                    <a:pos x="321" y="140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296" y="174"/>
                  </a:cxn>
                  <a:cxn ang="0">
                    <a:pos x="296" y="181"/>
                  </a:cxn>
                  <a:cxn ang="0">
                    <a:pos x="289" y="181"/>
                  </a:cxn>
                  <a:cxn ang="0">
                    <a:pos x="282" y="188"/>
                  </a:cxn>
                  <a:cxn ang="0">
                    <a:pos x="274" y="188"/>
                  </a:cxn>
                  <a:cxn ang="0">
                    <a:pos x="267" y="188"/>
                  </a:cxn>
                  <a:cxn ang="0">
                    <a:pos x="260" y="195"/>
                  </a:cxn>
                  <a:cxn ang="0">
                    <a:pos x="253" y="195"/>
                  </a:cxn>
                  <a:cxn ang="0">
                    <a:pos x="238" y="195"/>
                  </a:cxn>
                  <a:cxn ang="0">
                    <a:pos x="235" y="195"/>
                  </a:cxn>
                  <a:cxn ang="0">
                    <a:pos x="220" y="195"/>
                  </a:cxn>
                  <a:cxn ang="0">
                    <a:pos x="206" y="195"/>
                  </a:cxn>
                  <a:cxn ang="0">
                    <a:pos x="191" y="195"/>
                  </a:cxn>
                  <a:cxn ang="0">
                    <a:pos x="191" y="227"/>
                  </a:cxn>
                  <a:cxn ang="0">
                    <a:pos x="8" y="206"/>
                  </a:cxn>
                  <a:cxn ang="0">
                    <a:pos x="8" y="181"/>
                  </a:cxn>
                </a:cxnLst>
                <a:rect l="0" t="0" r="r" b="b"/>
                <a:pathLst>
                  <a:path w="372" h="241">
                    <a:moveTo>
                      <a:pt x="8" y="181"/>
                    </a:moveTo>
                    <a:lnTo>
                      <a:pt x="0" y="213"/>
                    </a:lnTo>
                    <a:lnTo>
                      <a:pt x="238" y="241"/>
                    </a:lnTo>
                    <a:lnTo>
                      <a:pt x="238" y="241"/>
                    </a:lnTo>
                    <a:lnTo>
                      <a:pt x="246" y="241"/>
                    </a:lnTo>
                    <a:lnTo>
                      <a:pt x="253" y="234"/>
                    </a:lnTo>
                    <a:lnTo>
                      <a:pt x="267" y="227"/>
                    </a:lnTo>
                    <a:lnTo>
                      <a:pt x="274" y="220"/>
                    </a:lnTo>
                    <a:lnTo>
                      <a:pt x="289" y="213"/>
                    </a:lnTo>
                    <a:lnTo>
                      <a:pt x="303" y="199"/>
                    </a:lnTo>
                    <a:lnTo>
                      <a:pt x="314" y="195"/>
                    </a:lnTo>
                    <a:lnTo>
                      <a:pt x="328" y="174"/>
                    </a:lnTo>
                    <a:lnTo>
                      <a:pt x="343" y="160"/>
                    </a:lnTo>
                    <a:lnTo>
                      <a:pt x="350" y="147"/>
                    </a:lnTo>
                    <a:lnTo>
                      <a:pt x="357" y="129"/>
                    </a:lnTo>
                    <a:lnTo>
                      <a:pt x="364" y="108"/>
                    </a:lnTo>
                    <a:lnTo>
                      <a:pt x="372" y="80"/>
                    </a:lnTo>
                    <a:lnTo>
                      <a:pt x="372" y="60"/>
                    </a:lnTo>
                    <a:lnTo>
                      <a:pt x="364" y="35"/>
                    </a:lnTo>
                    <a:lnTo>
                      <a:pt x="364" y="35"/>
                    </a:lnTo>
                    <a:lnTo>
                      <a:pt x="364" y="28"/>
                    </a:lnTo>
                    <a:lnTo>
                      <a:pt x="357" y="28"/>
                    </a:lnTo>
                    <a:lnTo>
                      <a:pt x="350" y="21"/>
                    </a:lnTo>
                    <a:lnTo>
                      <a:pt x="343" y="14"/>
                    </a:lnTo>
                    <a:lnTo>
                      <a:pt x="336" y="7"/>
                    </a:lnTo>
                    <a:lnTo>
                      <a:pt x="328" y="0"/>
                    </a:lnTo>
                    <a:lnTo>
                      <a:pt x="314" y="0"/>
                    </a:lnTo>
                    <a:lnTo>
                      <a:pt x="314" y="0"/>
                    </a:lnTo>
                    <a:lnTo>
                      <a:pt x="321" y="14"/>
                    </a:lnTo>
                    <a:lnTo>
                      <a:pt x="328" y="28"/>
                    </a:lnTo>
                    <a:lnTo>
                      <a:pt x="328" y="56"/>
                    </a:lnTo>
                    <a:lnTo>
                      <a:pt x="328" y="80"/>
                    </a:lnTo>
                    <a:lnTo>
                      <a:pt x="328" y="108"/>
                    </a:lnTo>
                    <a:lnTo>
                      <a:pt x="321" y="140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296" y="174"/>
                    </a:lnTo>
                    <a:lnTo>
                      <a:pt x="296" y="181"/>
                    </a:lnTo>
                    <a:lnTo>
                      <a:pt x="289" y="181"/>
                    </a:lnTo>
                    <a:lnTo>
                      <a:pt x="282" y="188"/>
                    </a:lnTo>
                    <a:lnTo>
                      <a:pt x="274" y="188"/>
                    </a:lnTo>
                    <a:lnTo>
                      <a:pt x="267" y="188"/>
                    </a:lnTo>
                    <a:lnTo>
                      <a:pt x="260" y="195"/>
                    </a:lnTo>
                    <a:lnTo>
                      <a:pt x="253" y="195"/>
                    </a:lnTo>
                    <a:lnTo>
                      <a:pt x="238" y="195"/>
                    </a:lnTo>
                    <a:lnTo>
                      <a:pt x="235" y="195"/>
                    </a:lnTo>
                    <a:lnTo>
                      <a:pt x="220" y="195"/>
                    </a:lnTo>
                    <a:lnTo>
                      <a:pt x="206" y="195"/>
                    </a:lnTo>
                    <a:lnTo>
                      <a:pt x="191" y="195"/>
                    </a:lnTo>
                    <a:lnTo>
                      <a:pt x="191" y="227"/>
                    </a:lnTo>
                    <a:lnTo>
                      <a:pt x="8" y="206"/>
                    </a:lnTo>
                    <a:lnTo>
                      <a:pt x="8" y="181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69" name="Freeform 141"/>
              <p:cNvSpPr>
                <a:spLocks/>
              </p:cNvSpPr>
              <p:nvPr/>
            </p:nvSpPr>
            <p:spPr bwMode="auto">
              <a:xfrm>
                <a:off x="3229" y="3646"/>
                <a:ext cx="274" cy="80"/>
              </a:xfrm>
              <a:custGeom>
                <a:avLst/>
                <a:gdLst/>
                <a:ahLst/>
                <a:cxnLst>
                  <a:cxn ang="0">
                    <a:pos x="274" y="24"/>
                  </a:cxn>
                  <a:cxn ang="0">
                    <a:pos x="7" y="0"/>
                  </a:cxn>
                  <a:cxn ang="0">
                    <a:pos x="0" y="24"/>
                  </a:cxn>
                  <a:cxn ang="0">
                    <a:pos x="266" y="80"/>
                  </a:cxn>
                  <a:cxn ang="0">
                    <a:pos x="274" y="24"/>
                  </a:cxn>
                </a:cxnLst>
                <a:rect l="0" t="0" r="r" b="b"/>
                <a:pathLst>
                  <a:path w="274" h="80">
                    <a:moveTo>
                      <a:pt x="274" y="24"/>
                    </a:moveTo>
                    <a:lnTo>
                      <a:pt x="7" y="0"/>
                    </a:lnTo>
                    <a:lnTo>
                      <a:pt x="0" y="24"/>
                    </a:lnTo>
                    <a:lnTo>
                      <a:pt x="266" y="80"/>
                    </a:lnTo>
                    <a:lnTo>
                      <a:pt x="27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70" name="Freeform 142"/>
              <p:cNvSpPr>
                <a:spLocks/>
              </p:cNvSpPr>
              <p:nvPr/>
            </p:nvSpPr>
            <p:spPr bwMode="auto">
              <a:xfrm>
                <a:off x="3366" y="3670"/>
                <a:ext cx="115" cy="35"/>
              </a:xfrm>
              <a:custGeom>
                <a:avLst/>
                <a:gdLst/>
                <a:ahLst/>
                <a:cxnLst>
                  <a:cxn ang="0">
                    <a:pos x="115" y="14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108" y="35"/>
                  </a:cxn>
                  <a:cxn ang="0">
                    <a:pos x="115" y="14"/>
                  </a:cxn>
                </a:cxnLst>
                <a:rect l="0" t="0" r="r" b="b"/>
                <a:pathLst>
                  <a:path w="115" h="35">
                    <a:moveTo>
                      <a:pt x="115" y="14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108" y="35"/>
                    </a:lnTo>
                    <a:lnTo>
                      <a:pt x="115" y="14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71" name="Freeform 143"/>
              <p:cNvSpPr>
                <a:spLocks/>
              </p:cNvSpPr>
              <p:nvPr/>
            </p:nvSpPr>
            <p:spPr bwMode="auto">
              <a:xfrm>
                <a:off x="3247" y="3652"/>
                <a:ext cx="75" cy="25"/>
              </a:xfrm>
              <a:custGeom>
                <a:avLst/>
                <a:gdLst/>
                <a:ahLst/>
                <a:cxnLst>
                  <a:cxn ang="0">
                    <a:pos x="75" y="14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75" y="25"/>
                  </a:cxn>
                  <a:cxn ang="0">
                    <a:pos x="75" y="14"/>
                  </a:cxn>
                </a:cxnLst>
                <a:rect l="0" t="0" r="r" b="b"/>
                <a:pathLst>
                  <a:path w="75" h="25">
                    <a:moveTo>
                      <a:pt x="75" y="14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75" y="25"/>
                    </a:lnTo>
                    <a:lnTo>
                      <a:pt x="75" y="14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72" name="Freeform 144"/>
              <p:cNvSpPr>
                <a:spLocks/>
              </p:cNvSpPr>
              <p:nvPr/>
            </p:nvSpPr>
            <p:spPr bwMode="auto">
              <a:xfrm>
                <a:off x="3056" y="3677"/>
                <a:ext cx="454" cy="146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0" y="49"/>
                  </a:cxn>
                  <a:cxn ang="0">
                    <a:pos x="0" y="42"/>
                  </a:cxn>
                  <a:cxn ang="0">
                    <a:pos x="7" y="42"/>
                  </a:cxn>
                  <a:cxn ang="0">
                    <a:pos x="14" y="42"/>
                  </a:cxn>
                  <a:cxn ang="0">
                    <a:pos x="21" y="42"/>
                  </a:cxn>
                  <a:cxn ang="0">
                    <a:pos x="28" y="42"/>
                  </a:cxn>
                  <a:cxn ang="0">
                    <a:pos x="36" y="35"/>
                  </a:cxn>
                  <a:cxn ang="0">
                    <a:pos x="50" y="35"/>
                  </a:cxn>
                  <a:cxn ang="0">
                    <a:pos x="57" y="35"/>
                  </a:cxn>
                  <a:cxn ang="0">
                    <a:pos x="68" y="28"/>
                  </a:cxn>
                  <a:cxn ang="0">
                    <a:pos x="75" y="28"/>
                  </a:cxn>
                  <a:cxn ang="0">
                    <a:pos x="83" y="21"/>
                  </a:cxn>
                  <a:cxn ang="0">
                    <a:pos x="97" y="14"/>
                  </a:cxn>
                  <a:cxn ang="0">
                    <a:pos x="104" y="14"/>
                  </a:cxn>
                  <a:cxn ang="0">
                    <a:pos x="111" y="7"/>
                  </a:cxn>
                  <a:cxn ang="0">
                    <a:pos x="119" y="0"/>
                  </a:cxn>
                  <a:cxn ang="0">
                    <a:pos x="454" y="73"/>
                  </a:cxn>
                  <a:cxn ang="0">
                    <a:pos x="454" y="73"/>
                  </a:cxn>
                  <a:cxn ang="0">
                    <a:pos x="454" y="80"/>
                  </a:cxn>
                  <a:cxn ang="0">
                    <a:pos x="447" y="80"/>
                  </a:cxn>
                  <a:cxn ang="0">
                    <a:pos x="447" y="80"/>
                  </a:cxn>
                  <a:cxn ang="0">
                    <a:pos x="439" y="87"/>
                  </a:cxn>
                  <a:cxn ang="0">
                    <a:pos x="432" y="94"/>
                  </a:cxn>
                  <a:cxn ang="0">
                    <a:pos x="425" y="101"/>
                  </a:cxn>
                  <a:cxn ang="0">
                    <a:pos x="418" y="108"/>
                  </a:cxn>
                  <a:cxn ang="0">
                    <a:pos x="410" y="115"/>
                  </a:cxn>
                  <a:cxn ang="0">
                    <a:pos x="403" y="115"/>
                  </a:cxn>
                  <a:cxn ang="0">
                    <a:pos x="392" y="122"/>
                  </a:cxn>
                  <a:cxn ang="0">
                    <a:pos x="385" y="129"/>
                  </a:cxn>
                  <a:cxn ang="0">
                    <a:pos x="378" y="132"/>
                  </a:cxn>
                  <a:cxn ang="0">
                    <a:pos x="371" y="139"/>
                  </a:cxn>
                  <a:cxn ang="0">
                    <a:pos x="356" y="139"/>
                  </a:cxn>
                  <a:cxn ang="0">
                    <a:pos x="349" y="146"/>
                  </a:cxn>
                  <a:cxn ang="0">
                    <a:pos x="0" y="49"/>
                  </a:cxn>
                </a:cxnLst>
                <a:rect l="0" t="0" r="r" b="b"/>
                <a:pathLst>
                  <a:path w="454" h="146">
                    <a:moveTo>
                      <a:pt x="0" y="49"/>
                    </a:moveTo>
                    <a:lnTo>
                      <a:pt x="0" y="49"/>
                    </a:lnTo>
                    <a:lnTo>
                      <a:pt x="0" y="42"/>
                    </a:lnTo>
                    <a:lnTo>
                      <a:pt x="7" y="42"/>
                    </a:lnTo>
                    <a:lnTo>
                      <a:pt x="14" y="42"/>
                    </a:lnTo>
                    <a:lnTo>
                      <a:pt x="21" y="42"/>
                    </a:lnTo>
                    <a:lnTo>
                      <a:pt x="28" y="42"/>
                    </a:lnTo>
                    <a:lnTo>
                      <a:pt x="36" y="35"/>
                    </a:lnTo>
                    <a:lnTo>
                      <a:pt x="50" y="35"/>
                    </a:lnTo>
                    <a:lnTo>
                      <a:pt x="57" y="35"/>
                    </a:lnTo>
                    <a:lnTo>
                      <a:pt x="68" y="28"/>
                    </a:lnTo>
                    <a:lnTo>
                      <a:pt x="75" y="28"/>
                    </a:lnTo>
                    <a:lnTo>
                      <a:pt x="83" y="21"/>
                    </a:lnTo>
                    <a:lnTo>
                      <a:pt x="97" y="14"/>
                    </a:lnTo>
                    <a:lnTo>
                      <a:pt x="104" y="14"/>
                    </a:lnTo>
                    <a:lnTo>
                      <a:pt x="111" y="7"/>
                    </a:lnTo>
                    <a:lnTo>
                      <a:pt x="119" y="0"/>
                    </a:lnTo>
                    <a:lnTo>
                      <a:pt x="454" y="73"/>
                    </a:lnTo>
                    <a:lnTo>
                      <a:pt x="454" y="73"/>
                    </a:lnTo>
                    <a:lnTo>
                      <a:pt x="454" y="80"/>
                    </a:lnTo>
                    <a:lnTo>
                      <a:pt x="447" y="80"/>
                    </a:lnTo>
                    <a:lnTo>
                      <a:pt x="447" y="80"/>
                    </a:lnTo>
                    <a:lnTo>
                      <a:pt x="439" y="87"/>
                    </a:lnTo>
                    <a:lnTo>
                      <a:pt x="432" y="94"/>
                    </a:lnTo>
                    <a:lnTo>
                      <a:pt x="425" y="101"/>
                    </a:lnTo>
                    <a:lnTo>
                      <a:pt x="418" y="108"/>
                    </a:lnTo>
                    <a:lnTo>
                      <a:pt x="410" y="115"/>
                    </a:lnTo>
                    <a:lnTo>
                      <a:pt x="403" y="115"/>
                    </a:lnTo>
                    <a:lnTo>
                      <a:pt x="392" y="122"/>
                    </a:lnTo>
                    <a:lnTo>
                      <a:pt x="385" y="129"/>
                    </a:lnTo>
                    <a:lnTo>
                      <a:pt x="378" y="132"/>
                    </a:lnTo>
                    <a:lnTo>
                      <a:pt x="371" y="139"/>
                    </a:lnTo>
                    <a:lnTo>
                      <a:pt x="356" y="139"/>
                    </a:lnTo>
                    <a:lnTo>
                      <a:pt x="349" y="1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73" name="Freeform 145"/>
              <p:cNvSpPr>
                <a:spLocks/>
              </p:cNvSpPr>
              <p:nvPr/>
            </p:nvSpPr>
            <p:spPr bwMode="auto">
              <a:xfrm>
                <a:off x="3510" y="3666"/>
                <a:ext cx="155" cy="67"/>
              </a:xfrm>
              <a:custGeom>
                <a:avLst/>
                <a:gdLst/>
                <a:ahLst/>
                <a:cxnLst>
                  <a:cxn ang="0">
                    <a:pos x="11" y="67"/>
                  </a:cxn>
                  <a:cxn ang="0">
                    <a:pos x="155" y="25"/>
                  </a:cxn>
                  <a:cxn ang="0">
                    <a:pos x="68" y="0"/>
                  </a:cxn>
                  <a:cxn ang="0">
                    <a:pos x="0" y="4"/>
                  </a:cxn>
                  <a:cxn ang="0">
                    <a:pos x="0" y="67"/>
                  </a:cxn>
                  <a:cxn ang="0">
                    <a:pos x="11" y="67"/>
                  </a:cxn>
                </a:cxnLst>
                <a:rect l="0" t="0" r="r" b="b"/>
                <a:pathLst>
                  <a:path w="155" h="67">
                    <a:moveTo>
                      <a:pt x="11" y="67"/>
                    </a:moveTo>
                    <a:lnTo>
                      <a:pt x="155" y="25"/>
                    </a:lnTo>
                    <a:lnTo>
                      <a:pt x="68" y="0"/>
                    </a:lnTo>
                    <a:lnTo>
                      <a:pt x="0" y="4"/>
                    </a:lnTo>
                    <a:lnTo>
                      <a:pt x="0" y="67"/>
                    </a:lnTo>
                    <a:lnTo>
                      <a:pt x="11" y="67"/>
                    </a:lnTo>
                    <a:close/>
                  </a:path>
                </a:pathLst>
              </a:custGeom>
              <a:solidFill>
                <a:srgbClr val="001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74" name="Freeform 146"/>
              <p:cNvSpPr>
                <a:spLocks/>
              </p:cNvSpPr>
              <p:nvPr/>
            </p:nvSpPr>
            <p:spPr bwMode="auto">
              <a:xfrm>
                <a:off x="3092" y="3367"/>
                <a:ext cx="83" cy="331"/>
              </a:xfrm>
              <a:custGeom>
                <a:avLst/>
                <a:gdLst/>
                <a:ahLst/>
                <a:cxnLst>
                  <a:cxn ang="0">
                    <a:pos x="83" y="7"/>
                  </a:cxn>
                  <a:cxn ang="0">
                    <a:pos x="83" y="7"/>
                  </a:cxn>
                  <a:cxn ang="0">
                    <a:pos x="83" y="7"/>
                  </a:cxn>
                  <a:cxn ang="0">
                    <a:pos x="83" y="7"/>
                  </a:cxn>
                  <a:cxn ang="0">
                    <a:pos x="75" y="7"/>
                  </a:cxn>
                  <a:cxn ang="0">
                    <a:pos x="75" y="0"/>
                  </a:cxn>
                  <a:cxn ang="0">
                    <a:pos x="68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4" y="7"/>
                  </a:cxn>
                  <a:cxn ang="0">
                    <a:pos x="7" y="7"/>
                  </a:cxn>
                  <a:cxn ang="0">
                    <a:pos x="0" y="14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7" y="331"/>
                  </a:cxn>
                  <a:cxn ang="0">
                    <a:pos x="7" y="331"/>
                  </a:cxn>
                  <a:cxn ang="0">
                    <a:pos x="14" y="324"/>
                  </a:cxn>
                  <a:cxn ang="0">
                    <a:pos x="21" y="324"/>
                  </a:cxn>
                  <a:cxn ang="0">
                    <a:pos x="25" y="324"/>
                  </a:cxn>
                  <a:cxn ang="0">
                    <a:pos x="32" y="324"/>
                  </a:cxn>
                  <a:cxn ang="0">
                    <a:pos x="39" y="317"/>
                  </a:cxn>
                  <a:cxn ang="0">
                    <a:pos x="47" y="317"/>
                  </a:cxn>
                  <a:cxn ang="0">
                    <a:pos x="54" y="317"/>
                  </a:cxn>
                  <a:cxn ang="0">
                    <a:pos x="61" y="310"/>
                  </a:cxn>
                  <a:cxn ang="0">
                    <a:pos x="68" y="303"/>
                  </a:cxn>
                  <a:cxn ang="0">
                    <a:pos x="75" y="303"/>
                  </a:cxn>
                  <a:cxn ang="0">
                    <a:pos x="83" y="299"/>
                  </a:cxn>
                  <a:cxn ang="0">
                    <a:pos x="83" y="7"/>
                  </a:cxn>
                </a:cxnLst>
                <a:rect l="0" t="0" r="r" b="b"/>
                <a:pathLst>
                  <a:path w="83" h="331">
                    <a:moveTo>
                      <a:pt x="83" y="7"/>
                    </a:moveTo>
                    <a:lnTo>
                      <a:pt x="83" y="7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75" y="7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0" y="14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7" y="331"/>
                    </a:lnTo>
                    <a:lnTo>
                      <a:pt x="7" y="331"/>
                    </a:lnTo>
                    <a:lnTo>
                      <a:pt x="14" y="324"/>
                    </a:lnTo>
                    <a:lnTo>
                      <a:pt x="21" y="324"/>
                    </a:lnTo>
                    <a:lnTo>
                      <a:pt x="25" y="324"/>
                    </a:lnTo>
                    <a:lnTo>
                      <a:pt x="32" y="324"/>
                    </a:lnTo>
                    <a:lnTo>
                      <a:pt x="39" y="317"/>
                    </a:lnTo>
                    <a:lnTo>
                      <a:pt x="47" y="317"/>
                    </a:lnTo>
                    <a:lnTo>
                      <a:pt x="54" y="317"/>
                    </a:lnTo>
                    <a:lnTo>
                      <a:pt x="61" y="310"/>
                    </a:lnTo>
                    <a:lnTo>
                      <a:pt x="68" y="303"/>
                    </a:lnTo>
                    <a:lnTo>
                      <a:pt x="75" y="303"/>
                    </a:lnTo>
                    <a:lnTo>
                      <a:pt x="83" y="299"/>
                    </a:lnTo>
                    <a:lnTo>
                      <a:pt x="83" y="7"/>
                    </a:lnTo>
                    <a:close/>
                  </a:path>
                </a:pathLst>
              </a:custGeom>
              <a:solidFill>
                <a:srgbClr val="7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75" name="Freeform 147"/>
              <p:cNvSpPr>
                <a:spLocks/>
              </p:cNvSpPr>
              <p:nvPr/>
            </p:nvSpPr>
            <p:spPr bwMode="auto">
              <a:xfrm>
                <a:off x="3092" y="3367"/>
                <a:ext cx="75" cy="279"/>
              </a:xfrm>
              <a:custGeom>
                <a:avLst/>
                <a:gdLst/>
                <a:ahLst/>
                <a:cxnLst>
                  <a:cxn ang="0">
                    <a:pos x="75" y="7"/>
                  </a:cxn>
                  <a:cxn ang="0">
                    <a:pos x="75" y="7"/>
                  </a:cxn>
                  <a:cxn ang="0">
                    <a:pos x="75" y="7"/>
                  </a:cxn>
                  <a:cxn ang="0">
                    <a:pos x="68" y="7"/>
                  </a:cxn>
                  <a:cxn ang="0">
                    <a:pos x="68" y="7"/>
                  </a:cxn>
                  <a:cxn ang="0">
                    <a:pos x="61" y="7"/>
                  </a:cxn>
                  <a:cxn ang="0">
                    <a:pos x="61" y="7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1" y="7"/>
                  </a:cxn>
                  <a:cxn ang="0">
                    <a:pos x="14" y="7"/>
                  </a:cxn>
                  <a:cxn ang="0">
                    <a:pos x="7" y="14"/>
                  </a:cxn>
                  <a:cxn ang="0">
                    <a:pos x="0" y="14"/>
                  </a:cxn>
                  <a:cxn ang="0">
                    <a:pos x="0" y="279"/>
                  </a:cxn>
                  <a:cxn ang="0">
                    <a:pos x="0" y="279"/>
                  </a:cxn>
                  <a:cxn ang="0">
                    <a:pos x="0" y="279"/>
                  </a:cxn>
                  <a:cxn ang="0">
                    <a:pos x="7" y="279"/>
                  </a:cxn>
                  <a:cxn ang="0">
                    <a:pos x="7" y="279"/>
                  </a:cxn>
                  <a:cxn ang="0">
                    <a:pos x="14" y="279"/>
                  </a:cxn>
                  <a:cxn ang="0">
                    <a:pos x="14" y="279"/>
                  </a:cxn>
                  <a:cxn ang="0">
                    <a:pos x="21" y="279"/>
                  </a:cxn>
                  <a:cxn ang="0">
                    <a:pos x="25" y="279"/>
                  </a:cxn>
                  <a:cxn ang="0">
                    <a:pos x="25" y="272"/>
                  </a:cxn>
                  <a:cxn ang="0">
                    <a:pos x="32" y="272"/>
                  </a:cxn>
                  <a:cxn ang="0">
                    <a:pos x="39" y="272"/>
                  </a:cxn>
                  <a:cxn ang="0">
                    <a:pos x="47" y="265"/>
                  </a:cxn>
                  <a:cxn ang="0">
                    <a:pos x="54" y="265"/>
                  </a:cxn>
                  <a:cxn ang="0">
                    <a:pos x="61" y="258"/>
                  </a:cxn>
                  <a:cxn ang="0">
                    <a:pos x="68" y="258"/>
                  </a:cxn>
                  <a:cxn ang="0">
                    <a:pos x="75" y="251"/>
                  </a:cxn>
                  <a:cxn ang="0">
                    <a:pos x="75" y="7"/>
                  </a:cxn>
                </a:cxnLst>
                <a:rect l="0" t="0" r="r" b="b"/>
                <a:pathLst>
                  <a:path w="75" h="279">
                    <a:moveTo>
                      <a:pt x="75" y="7"/>
                    </a:moveTo>
                    <a:lnTo>
                      <a:pt x="75" y="7"/>
                    </a:lnTo>
                    <a:lnTo>
                      <a:pt x="75" y="7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61" y="7"/>
                    </a:lnTo>
                    <a:lnTo>
                      <a:pt x="61" y="7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1" y="7"/>
                    </a:lnTo>
                    <a:lnTo>
                      <a:pt x="14" y="7"/>
                    </a:lnTo>
                    <a:lnTo>
                      <a:pt x="7" y="14"/>
                    </a:lnTo>
                    <a:lnTo>
                      <a:pt x="0" y="14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7" y="279"/>
                    </a:lnTo>
                    <a:lnTo>
                      <a:pt x="7" y="279"/>
                    </a:lnTo>
                    <a:lnTo>
                      <a:pt x="14" y="279"/>
                    </a:lnTo>
                    <a:lnTo>
                      <a:pt x="14" y="279"/>
                    </a:lnTo>
                    <a:lnTo>
                      <a:pt x="21" y="279"/>
                    </a:lnTo>
                    <a:lnTo>
                      <a:pt x="25" y="279"/>
                    </a:lnTo>
                    <a:lnTo>
                      <a:pt x="25" y="272"/>
                    </a:lnTo>
                    <a:lnTo>
                      <a:pt x="32" y="272"/>
                    </a:lnTo>
                    <a:lnTo>
                      <a:pt x="39" y="272"/>
                    </a:lnTo>
                    <a:lnTo>
                      <a:pt x="47" y="265"/>
                    </a:lnTo>
                    <a:lnTo>
                      <a:pt x="54" y="265"/>
                    </a:lnTo>
                    <a:lnTo>
                      <a:pt x="61" y="258"/>
                    </a:lnTo>
                    <a:lnTo>
                      <a:pt x="68" y="258"/>
                    </a:lnTo>
                    <a:lnTo>
                      <a:pt x="75" y="251"/>
                    </a:lnTo>
                    <a:lnTo>
                      <a:pt x="75" y="7"/>
                    </a:lnTo>
                    <a:close/>
                  </a:path>
                </a:pathLst>
              </a:custGeom>
              <a:solidFill>
                <a:srgbClr val="93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76" name="Freeform 148"/>
              <p:cNvSpPr>
                <a:spLocks/>
              </p:cNvSpPr>
              <p:nvPr/>
            </p:nvSpPr>
            <p:spPr bwMode="auto">
              <a:xfrm>
                <a:off x="3092" y="3374"/>
                <a:ext cx="61" cy="226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4" y="0"/>
                  </a:cxn>
                  <a:cxn ang="0">
                    <a:pos x="7" y="7"/>
                  </a:cxn>
                  <a:cxn ang="0">
                    <a:pos x="0" y="7"/>
                  </a:cxn>
                  <a:cxn ang="0">
                    <a:pos x="0" y="226"/>
                  </a:cxn>
                  <a:cxn ang="0">
                    <a:pos x="0" y="226"/>
                  </a:cxn>
                  <a:cxn ang="0">
                    <a:pos x="7" y="226"/>
                  </a:cxn>
                  <a:cxn ang="0">
                    <a:pos x="7" y="226"/>
                  </a:cxn>
                  <a:cxn ang="0">
                    <a:pos x="7" y="226"/>
                  </a:cxn>
                  <a:cxn ang="0">
                    <a:pos x="14" y="226"/>
                  </a:cxn>
                  <a:cxn ang="0">
                    <a:pos x="14" y="226"/>
                  </a:cxn>
                  <a:cxn ang="0">
                    <a:pos x="21" y="226"/>
                  </a:cxn>
                  <a:cxn ang="0">
                    <a:pos x="21" y="219"/>
                  </a:cxn>
                  <a:cxn ang="0">
                    <a:pos x="25" y="219"/>
                  </a:cxn>
                  <a:cxn ang="0">
                    <a:pos x="32" y="219"/>
                  </a:cxn>
                  <a:cxn ang="0">
                    <a:pos x="32" y="219"/>
                  </a:cxn>
                  <a:cxn ang="0">
                    <a:pos x="39" y="212"/>
                  </a:cxn>
                  <a:cxn ang="0">
                    <a:pos x="47" y="212"/>
                  </a:cxn>
                  <a:cxn ang="0">
                    <a:pos x="54" y="212"/>
                  </a:cxn>
                  <a:cxn ang="0">
                    <a:pos x="61" y="205"/>
                  </a:cxn>
                  <a:cxn ang="0">
                    <a:pos x="61" y="205"/>
                  </a:cxn>
                  <a:cxn ang="0">
                    <a:pos x="61" y="0"/>
                  </a:cxn>
                </a:cxnLst>
                <a:rect l="0" t="0" r="r" b="b"/>
                <a:pathLst>
                  <a:path w="61" h="226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226"/>
                    </a:lnTo>
                    <a:lnTo>
                      <a:pt x="0" y="226"/>
                    </a:lnTo>
                    <a:lnTo>
                      <a:pt x="7" y="226"/>
                    </a:lnTo>
                    <a:lnTo>
                      <a:pt x="7" y="226"/>
                    </a:lnTo>
                    <a:lnTo>
                      <a:pt x="7" y="226"/>
                    </a:lnTo>
                    <a:lnTo>
                      <a:pt x="14" y="226"/>
                    </a:lnTo>
                    <a:lnTo>
                      <a:pt x="14" y="226"/>
                    </a:lnTo>
                    <a:lnTo>
                      <a:pt x="21" y="226"/>
                    </a:lnTo>
                    <a:lnTo>
                      <a:pt x="21" y="219"/>
                    </a:lnTo>
                    <a:lnTo>
                      <a:pt x="25" y="219"/>
                    </a:lnTo>
                    <a:lnTo>
                      <a:pt x="32" y="219"/>
                    </a:lnTo>
                    <a:lnTo>
                      <a:pt x="32" y="219"/>
                    </a:lnTo>
                    <a:lnTo>
                      <a:pt x="39" y="212"/>
                    </a:lnTo>
                    <a:lnTo>
                      <a:pt x="47" y="212"/>
                    </a:lnTo>
                    <a:lnTo>
                      <a:pt x="54" y="212"/>
                    </a:lnTo>
                    <a:lnTo>
                      <a:pt x="61" y="205"/>
                    </a:lnTo>
                    <a:lnTo>
                      <a:pt x="61" y="205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A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77" name="Freeform 149"/>
              <p:cNvSpPr>
                <a:spLocks/>
              </p:cNvSpPr>
              <p:nvPr/>
            </p:nvSpPr>
            <p:spPr bwMode="auto">
              <a:xfrm>
                <a:off x="3099" y="3374"/>
                <a:ext cx="47" cy="178"/>
              </a:xfrm>
              <a:custGeom>
                <a:avLst/>
                <a:gdLst/>
                <a:ahLst/>
                <a:cxnLst>
                  <a:cxn ang="0">
                    <a:pos x="47" y="7"/>
                  </a:cxn>
                  <a:cxn ang="0">
                    <a:pos x="47" y="7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7" y="7"/>
                  </a:cxn>
                  <a:cxn ang="0">
                    <a:pos x="0" y="7"/>
                  </a:cxn>
                  <a:cxn ang="0">
                    <a:pos x="0" y="178"/>
                  </a:cxn>
                  <a:cxn ang="0">
                    <a:pos x="0" y="178"/>
                  </a:cxn>
                  <a:cxn ang="0">
                    <a:pos x="0" y="171"/>
                  </a:cxn>
                  <a:cxn ang="0">
                    <a:pos x="7" y="171"/>
                  </a:cxn>
                  <a:cxn ang="0">
                    <a:pos x="14" y="171"/>
                  </a:cxn>
                  <a:cxn ang="0">
                    <a:pos x="18" y="171"/>
                  </a:cxn>
                  <a:cxn ang="0">
                    <a:pos x="25" y="164"/>
                  </a:cxn>
                  <a:cxn ang="0">
                    <a:pos x="40" y="164"/>
                  </a:cxn>
                  <a:cxn ang="0">
                    <a:pos x="47" y="160"/>
                  </a:cxn>
                  <a:cxn ang="0">
                    <a:pos x="47" y="7"/>
                  </a:cxn>
                </a:cxnLst>
                <a:rect l="0" t="0" r="r" b="b"/>
                <a:pathLst>
                  <a:path w="47" h="178">
                    <a:moveTo>
                      <a:pt x="47" y="7"/>
                    </a:moveTo>
                    <a:lnTo>
                      <a:pt x="47" y="7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0" y="171"/>
                    </a:lnTo>
                    <a:lnTo>
                      <a:pt x="7" y="171"/>
                    </a:lnTo>
                    <a:lnTo>
                      <a:pt x="14" y="171"/>
                    </a:lnTo>
                    <a:lnTo>
                      <a:pt x="18" y="171"/>
                    </a:lnTo>
                    <a:lnTo>
                      <a:pt x="25" y="164"/>
                    </a:lnTo>
                    <a:lnTo>
                      <a:pt x="40" y="164"/>
                    </a:lnTo>
                    <a:lnTo>
                      <a:pt x="47" y="160"/>
                    </a:lnTo>
                    <a:lnTo>
                      <a:pt x="47" y="7"/>
                    </a:lnTo>
                    <a:close/>
                  </a:path>
                </a:pathLst>
              </a:custGeom>
              <a:solidFill>
                <a:srgbClr val="BC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78" name="Freeform 150"/>
              <p:cNvSpPr>
                <a:spLocks/>
              </p:cNvSpPr>
              <p:nvPr/>
            </p:nvSpPr>
            <p:spPr bwMode="auto">
              <a:xfrm>
                <a:off x="3099" y="3374"/>
                <a:ext cx="40" cy="125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2" y="7"/>
                  </a:cxn>
                  <a:cxn ang="0">
                    <a:pos x="32" y="7"/>
                  </a:cxn>
                  <a:cxn ang="0">
                    <a:pos x="32" y="7"/>
                  </a:cxn>
                  <a:cxn ang="0">
                    <a:pos x="25" y="0"/>
                  </a:cxn>
                  <a:cxn ang="0">
                    <a:pos x="18" y="0"/>
                  </a:cxn>
                  <a:cxn ang="0">
                    <a:pos x="14" y="7"/>
                  </a:cxn>
                  <a:cxn ang="0">
                    <a:pos x="7" y="7"/>
                  </a:cxn>
                  <a:cxn ang="0">
                    <a:pos x="0" y="14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7" y="125"/>
                  </a:cxn>
                  <a:cxn ang="0">
                    <a:pos x="7" y="125"/>
                  </a:cxn>
                  <a:cxn ang="0">
                    <a:pos x="14" y="125"/>
                  </a:cxn>
                  <a:cxn ang="0">
                    <a:pos x="18" y="125"/>
                  </a:cxn>
                  <a:cxn ang="0">
                    <a:pos x="25" y="118"/>
                  </a:cxn>
                  <a:cxn ang="0">
                    <a:pos x="32" y="118"/>
                  </a:cxn>
                  <a:cxn ang="0">
                    <a:pos x="40" y="111"/>
                  </a:cxn>
                  <a:cxn ang="0">
                    <a:pos x="40" y="7"/>
                  </a:cxn>
                </a:cxnLst>
                <a:rect l="0" t="0" r="r" b="b"/>
                <a:pathLst>
                  <a:path w="40" h="125">
                    <a:moveTo>
                      <a:pt x="40" y="7"/>
                    </a:move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0" y="14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7" y="125"/>
                    </a:lnTo>
                    <a:lnTo>
                      <a:pt x="7" y="125"/>
                    </a:lnTo>
                    <a:lnTo>
                      <a:pt x="14" y="125"/>
                    </a:lnTo>
                    <a:lnTo>
                      <a:pt x="18" y="125"/>
                    </a:lnTo>
                    <a:lnTo>
                      <a:pt x="25" y="118"/>
                    </a:lnTo>
                    <a:lnTo>
                      <a:pt x="32" y="118"/>
                    </a:lnTo>
                    <a:lnTo>
                      <a:pt x="40" y="111"/>
                    </a:lnTo>
                    <a:lnTo>
                      <a:pt x="40" y="7"/>
                    </a:lnTo>
                    <a:close/>
                  </a:path>
                </a:pathLst>
              </a:custGeom>
              <a:solidFill>
                <a:srgbClr val="D1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79" name="Freeform 151"/>
              <p:cNvSpPr>
                <a:spLocks/>
              </p:cNvSpPr>
              <p:nvPr/>
            </p:nvSpPr>
            <p:spPr bwMode="auto">
              <a:xfrm>
                <a:off x="3099" y="3381"/>
                <a:ext cx="25" cy="73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0" y="7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7" y="73"/>
                  </a:cxn>
                  <a:cxn ang="0">
                    <a:pos x="7" y="73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18" y="66"/>
                  </a:cxn>
                  <a:cxn ang="0">
                    <a:pos x="25" y="66"/>
                  </a:cxn>
                  <a:cxn ang="0">
                    <a:pos x="25" y="59"/>
                  </a:cxn>
                  <a:cxn ang="0">
                    <a:pos x="25" y="0"/>
                  </a:cxn>
                </a:cxnLst>
                <a:rect l="0" t="0" r="r" b="b"/>
                <a:pathLst>
                  <a:path w="25" h="73">
                    <a:moveTo>
                      <a:pt x="25" y="0"/>
                    </a:moveTo>
                    <a:lnTo>
                      <a:pt x="25" y="0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8" y="66"/>
                    </a:lnTo>
                    <a:lnTo>
                      <a:pt x="25" y="66"/>
                    </a:lnTo>
                    <a:lnTo>
                      <a:pt x="25" y="5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E5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80" name="Freeform 152"/>
              <p:cNvSpPr>
                <a:spLocks/>
              </p:cNvSpPr>
              <p:nvPr/>
            </p:nvSpPr>
            <p:spPr bwMode="auto">
              <a:xfrm>
                <a:off x="3412" y="3586"/>
                <a:ext cx="36" cy="32"/>
              </a:xfrm>
              <a:custGeom>
                <a:avLst/>
                <a:gdLst/>
                <a:ahLst/>
                <a:cxnLst>
                  <a:cxn ang="0">
                    <a:pos x="22" y="32"/>
                  </a:cxn>
                  <a:cxn ang="0">
                    <a:pos x="22" y="32"/>
                  </a:cxn>
                  <a:cxn ang="0">
                    <a:pos x="29" y="32"/>
                  </a:cxn>
                  <a:cxn ang="0">
                    <a:pos x="29" y="32"/>
                  </a:cxn>
                  <a:cxn ang="0">
                    <a:pos x="29" y="32"/>
                  </a:cxn>
                  <a:cxn ang="0">
                    <a:pos x="36" y="25"/>
                  </a:cxn>
                  <a:cxn ang="0">
                    <a:pos x="36" y="25"/>
                  </a:cxn>
                  <a:cxn ang="0">
                    <a:pos x="36" y="18"/>
                  </a:cxn>
                  <a:cxn ang="0">
                    <a:pos x="36" y="18"/>
                  </a:cxn>
                  <a:cxn ang="0">
                    <a:pos x="36" y="14"/>
                  </a:cxn>
                  <a:cxn ang="0">
                    <a:pos x="36" y="14"/>
                  </a:cxn>
                  <a:cxn ang="0">
                    <a:pos x="36" y="7"/>
                  </a:cxn>
                  <a:cxn ang="0">
                    <a:pos x="29" y="7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15" y="32"/>
                  </a:cxn>
                  <a:cxn ang="0">
                    <a:pos x="22" y="32"/>
                  </a:cxn>
                </a:cxnLst>
                <a:rect l="0" t="0" r="r" b="b"/>
                <a:pathLst>
                  <a:path w="36" h="32">
                    <a:moveTo>
                      <a:pt x="22" y="32"/>
                    </a:moveTo>
                    <a:lnTo>
                      <a:pt x="22" y="32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7"/>
                    </a:lnTo>
                    <a:lnTo>
                      <a:pt x="29" y="7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5" y="32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81" name="Freeform 153"/>
              <p:cNvSpPr>
                <a:spLocks/>
              </p:cNvSpPr>
              <p:nvPr/>
            </p:nvSpPr>
            <p:spPr bwMode="auto">
              <a:xfrm>
                <a:off x="3297" y="3586"/>
                <a:ext cx="18" cy="18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15" y="18"/>
                  </a:cxn>
                  <a:cxn ang="0">
                    <a:pos x="15" y="14"/>
                  </a:cxn>
                  <a:cxn ang="0">
                    <a:pos x="18" y="14"/>
                  </a:cxn>
                  <a:cxn ang="0">
                    <a:pos x="18" y="7"/>
                  </a:cxn>
                  <a:cxn ang="0">
                    <a:pos x="18" y="7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7" y="18"/>
                  </a:cxn>
                  <a:cxn ang="0">
                    <a:pos x="7" y="18"/>
                  </a:cxn>
                </a:cxnLst>
                <a:rect l="0" t="0" r="r" b="b"/>
                <a:pathLst>
                  <a:path w="18" h="18">
                    <a:moveTo>
                      <a:pt x="7" y="18"/>
                    </a:moveTo>
                    <a:lnTo>
                      <a:pt x="15" y="18"/>
                    </a:lnTo>
                    <a:lnTo>
                      <a:pt x="15" y="14"/>
                    </a:lnTo>
                    <a:lnTo>
                      <a:pt x="18" y="14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7" y="18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82" name="Freeform 154"/>
              <p:cNvSpPr>
                <a:spLocks/>
              </p:cNvSpPr>
              <p:nvPr/>
            </p:nvSpPr>
            <p:spPr bwMode="auto">
              <a:xfrm>
                <a:off x="3330" y="3586"/>
                <a:ext cx="14" cy="18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14" y="18"/>
                  </a:cxn>
                  <a:cxn ang="0">
                    <a:pos x="14" y="14"/>
                  </a:cxn>
                  <a:cxn ang="0">
                    <a:pos x="14" y="14"/>
                  </a:cxn>
                  <a:cxn ang="0">
                    <a:pos x="14" y="7"/>
                  </a:cxn>
                  <a:cxn ang="0">
                    <a:pos x="14" y="7"/>
                  </a:cxn>
                  <a:cxn ang="0">
                    <a:pos x="14" y="7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7" y="18"/>
                  </a:cxn>
                </a:cxnLst>
                <a:rect l="0" t="0" r="r" b="b"/>
                <a:pathLst>
                  <a:path w="14" h="18">
                    <a:moveTo>
                      <a:pt x="7" y="18"/>
                    </a:moveTo>
                    <a:lnTo>
                      <a:pt x="14" y="18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83" name="Freeform 155"/>
              <p:cNvSpPr>
                <a:spLocks/>
              </p:cNvSpPr>
              <p:nvPr/>
            </p:nvSpPr>
            <p:spPr bwMode="auto">
              <a:xfrm>
                <a:off x="3200" y="3332"/>
                <a:ext cx="54" cy="254"/>
              </a:xfrm>
              <a:custGeom>
                <a:avLst/>
                <a:gdLst/>
                <a:ahLst/>
                <a:cxnLst>
                  <a:cxn ang="0">
                    <a:pos x="21" y="7"/>
                  </a:cxn>
                  <a:cxn ang="0">
                    <a:pos x="14" y="14"/>
                  </a:cxn>
                  <a:cxn ang="0">
                    <a:pos x="14" y="28"/>
                  </a:cxn>
                  <a:cxn ang="0">
                    <a:pos x="7" y="49"/>
                  </a:cxn>
                  <a:cxn ang="0">
                    <a:pos x="0" y="80"/>
                  </a:cxn>
                  <a:cxn ang="0">
                    <a:pos x="0" y="115"/>
                  </a:cxn>
                  <a:cxn ang="0">
                    <a:pos x="0" y="160"/>
                  </a:cxn>
                  <a:cxn ang="0">
                    <a:pos x="7" y="202"/>
                  </a:cxn>
                  <a:cxn ang="0">
                    <a:pos x="14" y="254"/>
                  </a:cxn>
                  <a:cxn ang="0">
                    <a:pos x="54" y="254"/>
                  </a:cxn>
                  <a:cxn ang="0">
                    <a:pos x="47" y="247"/>
                  </a:cxn>
                  <a:cxn ang="0">
                    <a:pos x="47" y="227"/>
                  </a:cxn>
                  <a:cxn ang="0">
                    <a:pos x="43" y="195"/>
                  </a:cxn>
                  <a:cxn ang="0">
                    <a:pos x="43" y="160"/>
                  </a:cxn>
                  <a:cxn ang="0">
                    <a:pos x="36" y="122"/>
                  </a:cxn>
                  <a:cxn ang="0">
                    <a:pos x="36" y="73"/>
                  </a:cxn>
                  <a:cxn ang="0">
                    <a:pos x="43" y="42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3" y="7"/>
                  </a:cxn>
                  <a:cxn ang="0">
                    <a:pos x="29" y="7"/>
                  </a:cxn>
                  <a:cxn ang="0">
                    <a:pos x="21" y="7"/>
                  </a:cxn>
                </a:cxnLst>
                <a:rect l="0" t="0" r="r" b="b"/>
                <a:pathLst>
                  <a:path w="54" h="254">
                    <a:moveTo>
                      <a:pt x="21" y="7"/>
                    </a:moveTo>
                    <a:lnTo>
                      <a:pt x="14" y="14"/>
                    </a:lnTo>
                    <a:lnTo>
                      <a:pt x="14" y="28"/>
                    </a:lnTo>
                    <a:lnTo>
                      <a:pt x="7" y="49"/>
                    </a:lnTo>
                    <a:lnTo>
                      <a:pt x="0" y="80"/>
                    </a:lnTo>
                    <a:lnTo>
                      <a:pt x="0" y="115"/>
                    </a:lnTo>
                    <a:lnTo>
                      <a:pt x="0" y="160"/>
                    </a:lnTo>
                    <a:lnTo>
                      <a:pt x="7" y="202"/>
                    </a:lnTo>
                    <a:lnTo>
                      <a:pt x="14" y="254"/>
                    </a:lnTo>
                    <a:lnTo>
                      <a:pt x="54" y="254"/>
                    </a:lnTo>
                    <a:lnTo>
                      <a:pt x="47" y="247"/>
                    </a:lnTo>
                    <a:lnTo>
                      <a:pt x="47" y="227"/>
                    </a:lnTo>
                    <a:lnTo>
                      <a:pt x="43" y="195"/>
                    </a:lnTo>
                    <a:lnTo>
                      <a:pt x="43" y="160"/>
                    </a:lnTo>
                    <a:lnTo>
                      <a:pt x="36" y="122"/>
                    </a:lnTo>
                    <a:lnTo>
                      <a:pt x="36" y="73"/>
                    </a:lnTo>
                    <a:lnTo>
                      <a:pt x="43" y="42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3" y="7"/>
                    </a:lnTo>
                    <a:lnTo>
                      <a:pt x="29" y="7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84" name="Freeform 156"/>
              <p:cNvSpPr>
                <a:spLocks/>
              </p:cNvSpPr>
              <p:nvPr/>
            </p:nvSpPr>
            <p:spPr bwMode="auto">
              <a:xfrm>
                <a:off x="3474" y="3308"/>
                <a:ext cx="75" cy="278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75" y="0"/>
                  </a:cxn>
                  <a:cxn ang="0">
                    <a:pos x="68" y="7"/>
                  </a:cxn>
                  <a:cxn ang="0">
                    <a:pos x="61" y="24"/>
                  </a:cxn>
                  <a:cxn ang="0">
                    <a:pos x="54" y="45"/>
                  </a:cxn>
                  <a:cxn ang="0">
                    <a:pos x="47" y="80"/>
                  </a:cxn>
                  <a:cxn ang="0">
                    <a:pos x="47" y="132"/>
                  </a:cxn>
                  <a:cxn ang="0">
                    <a:pos x="47" y="191"/>
                  </a:cxn>
                  <a:cxn ang="0">
                    <a:pos x="54" y="278"/>
                  </a:cxn>
                  <a:cxn ang="0">
                    <a:pos x="14" y="278"/>
                  </a:cxn>
                  <a:cxn ang="0">
                    <a:pos x="14" y="264"/>
                  </a:cxn>
                  <a:cxn ang="0">
                    <a:pos x="14" y="244"/>
                  </a:cxn>
                  <a:cxn ang="0">
                    <a:pos x="7" y="212"/>
                  </a:cxn>
                  <a:cxn ang="0">
                    <a:pos x="7" y="170"/>
                  </a:cxn>
                  <a:cxn ang="0">
                    <a:pos x="0" y="125"/>
                  </a:cxn>
                  <a:cxn ang="0">
                    <a:pos x="7" y="80"/>
                  </a:cxn>
                  <a:cxn ang="0">
                    <a:pos x="14" y="31"/>
                  </a:cxn>
                  <a:cxn ang="0">
                    <a:pos x="29" y="0"/>
                  </a:cxn>
                  <a:cxn ang="0">
                    <a:pos x="75" y="0"/>
                  </a:cxn>
                </a:cxnLst>
                <a:rect l="0" t="0" r="r" b="b"/>
                <a:pathLst>
                  <a:path w="75" h="278">
                    <a:moveTo>
                      <a:pt x="75" y="0"/>
                    </a:moveTo>
                    <a:lnTo>
                      <a:pt x="75" y="0"/>
                    </a:lnTo>
                    <a:lnTo>
                      <a:pt x="68" y="7"/>
                    </a:lnTo>
                    <a:lnTo>
                      <a:pt x="61" y="24"/>
                    </a:lnTo>
                    <a:lnTo>
                      <a:pt x="54" y="45"/>
                    </a:lnTo>
                    <a:lnTo>
                      <a:pt x="47" y="80"/>
                    </a:lnTo>
                    <a:lnTo>
                      <a:pt x="47" y="132"/>
                    </a:lnTo>
                    <a:lnTo>
                      <a:pt x="47" y="191"/>
                    </a:lnTo>
                    <a:lnTo>
                      <a:pt x="54" y="278"/>
                    </a:lnTo>
                    <a:lnTo>
                      <a:pt x="14" y="278"/>
                    </a:lnTo>
                    <a:lnTo>
                      <a:pt x="14" y="264"/>
                    </a:lnTo>
                    <a:lnTo>
                      <a:pt x="14" y="244"/>
                    </a:lnTo>
                    <a:lnTo>
                      <a:pt x="7" y="212"/>
                    </a:lnTo>
                    <a:lnTo>
                      <a:pt x="7" y="170"/>
                    </a:lnTo>
                    <a:lnTo>
                      <a:pt x="0" y="125"/>
                    </a:lnTo>
                    <a:lnTo>
                      <a:pt x="7" y="80"/>
                    </a:lnTo>
                    <a:lnTo>
                      <a:pt x="14" y="31"/>
                    </a:lnTo>
                    <a:lnTo>
                      <a:pt x="29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85" name="Freeform 157"/>
              <p:cNvSpPr>
                <a:spLocks/>
              </p:cNvSpPr>
              <p:nvPr/>
            </p:nvSpPr>
            <p:spPr bwMode="auto">
              <a:xfrm>
                <a:off x="3200" y="3353"/>
                <a:ext cx="47" cy="212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4" y="7"/>
                  </a:cxn>
                  <a:cxn ang="0">
                    <a:pos x="14" y="21"/>
                  </a:cxn>
                  <a:cxn ang="0">
                    <a:pos x="7" y="42"/>
                  </a:cxn>
                  <a:cxn ang="0">
                    <a:pos x="7" y="66"/>
                  </a:cxn>
                  <a:cxn ang="0">
                    <a:pos x="0" y="94"/>
                  </a:cxn>
                  <a:cxn ang="0">
                    <a:pos x="0" y="132"/>
                  </a:cxn>
                  <a:cxn ang="0">
                    <a:pos x="7" y="174"/>
                  </a:cxn>
                  <a:cxn ang="0">
                    <a:pos x="14" y="212"/>
                  </a:cxn>
                  <a:cxn ang="0">
                    <a:pos x="47" y="212"/>
                  </a:cxn>
                  <a:cxn ang="0">
                    <a:pos x="47" y="206"/>
                  </a:cxn>
                  <a:cxn ang="0">
                    <a:pos x="43" y="192"/>
                  </a:cxn>
                  <a:cxn ang="0">
                    <a:pos x="43" y="167"/>
                  </a:cxn>
                  <a:cxn ang="0">
                    <a:pos x="36" y="132"/>
                  </a:cxn>
                  <a:cxn ang="0">
                    <a:pos x="36" y="101"/>
                  </a:cxn>
                  <a:cxn ang="0">
                    <a:pos x="36" y="59"/>
                  </a:cxn>
                  <a:cxn ang="0">
                    <a:pos x="43" y="28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3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1" y="0"/>
                  </a:cxn>
                </a:cxnLst>
                <a:rect l="0" t="0" r="r" b="b"/>
                <a:pathLst>
                  <a:path w="47" h="212">
                    <a:moveTo>
                      <a:pt x="21" y="0"/>
                    </a:moveTo>
                    <a:lnTo>
                      <a:pt x="14" y="7"/>
                    </a:lnTo>
                    <a:lnTo>
                      <a:pt x="14" y="21"/>
                    </a:lnTo>
                    <a:lnTo>
                      <a:pt x="7" y="42"/>
                    </a:lnTo>
                    <a:lnTo>
                      <a:pt x="7" y="66"/>
                    </a:lnTo>
                    <a:lnTo>
                      <a:pt x="0" y="94"/>
                    </a:lnTo>
                    <a:lnTo>
                      <a:pt x="0" y="132"/>
                    </a:lnTo>
                    <a:lnTo>
                      <a:pt x="7" y="174"/>
                    </a:lnTo>
                    <a:lnTo>
                      <a:pt x="14" y="212"/>
                    </a:lnTo>
                    <a:lnTo>
                      <a:pt x="47" y="212"/>
                    </a:lnTo>
                    <a:lnTo>
                      <a:pt x="47" y="206"/>
                    </a:lnTo>
                    <a:lnTo>
                      <a:pt x="43" y="192"/>
                    </a:lnTo>
                    <a:lnTo>
                      <a:pt x="43" y="167"/>
                    </a:lnTo>
                    <a:lnTo>
                      <a:pt x="36" y="132"/>
                    </a:lnTo>
                    <a:lnTo>
                      <a:pt x="36" y="101"/>
                    </a:lnTo>
                    <a:lnTo>
                      <a:pt x="36" y="59"/>
                    </a:lnTo>
                    <a:lnTo>
                      <a:pt x="43" y="28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59B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86" name="Freeform 158"/>
              <p:cNvSpPr>
                <a:spLocks/>
              </p:cNvSpPr>
              <p:nvPr/>
            </p:nvSpPr>
            <p:spPr bwMode="auto">
              <a:xfrm>
                <a:off x="3207" y="3367"/>
                <a:ext cx="36" cy="18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7"/>
                  </a:cxn>
                  <a:cxn ang="0">
                    <a:pos x="7" y="21"/>
                  </a:cxn>
                  <a:cxn ang="0">
                    <a:pos x="0" y="31"/>
                  </a:cxn>
                  <a:cxn ang="0">
                    <a:pos x="0" y="52"/>
                  </a:cxn>
                  <a:cxn ang="0">
                    <a:pos x="0" y="80"/>
                  </a:cxn>
                  <a:cxn ang="0">
                    <a:pos x="0" y="111"/>
                  </a:cxn>
                  <a:cxn ang="0">
                    <a:pos x="0" y="146"/>
                  </a:cxn>
                  <a:cxn ang="0">
                    <a:pos x="7" y="185"/>
                  </a:cxn>
                  <a:cxn ang="0">
                    <a:pos x="36" y="185"/>
                  </a:cxn>
                  <a:cxn ang="0">
                    <a:pos x="36" y="178"/>
                  </a:cxn>
                  <a:cxn ang="0">
                    <a:pos x="36" y="167"/>
                  </a:cxn>
                  <a:cxn ang="0">
                    <a:pos x="29" y="139"/>
                  </a:cxn>
                  <a:cxn ang="0">
                    <a:pos x="29" y="111"/>
                  </a:cxn>
                  <a:cxn ang="0">
                    <a:pos x="29" y="87"/>
                  </a:cxn>
                  <a:cxn ang="0">
                    <a:pos x="29" y="52"/>
                  </a:cxn>
                  <a:cxn ang="0">
                    <a:pos x="29" y="28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7" y="0"/>
                  </a:cxn>
                </a:cxnLst>
                <a:rect l="0" t="0" r="r" b="b"/>
                <a:pathLst>
                  <a:path w="36" h="185">
                    <a:moveTo>
                      <a:pt x="7" y="0"/>
                    </a:moveTo>
                    <a:lnTo>
                      <a:pt x="7" y="7"/>
                    </a:lnTo>
                    <a:lnTo>
                      <a:pt x="7" y="21"/>
                    </a:lnTo>
                    <a:lnTo>
                      <a:pt x="0" y="31"/>
                    </a:lnTo>
                    <a:lnTo>
                      <a:pt x="0" y="52"/>
                    </a:lnTo>
                    <a:lnTo>
                      <a:pt x="0" y="80"/>
                    </a:lnTo>
                    <a:lnTo>
                      <a:pt x="0" y="111"/>
                    </a:lnTo>
                    <a:lnTo>
                      <a:pt x="0" y="146"/>
                    </a:lnTo>
                    <a:lnTo>
                      <a:pt x="7" y="185"/>
                    </a:lnTo>
                    <a:lnTo>
                      <a:pt x="36" y="185"/>
                    </a:lnTo>
                    <a:lnTo>
                      <a:pt x="36" y="178"/>
                    </a:lnTo>
                    <a:lnTo>
                      <a:pt x="36" y="167"/>
                    </a:lnTo>
                    <a:lnTo>
                      <a:pt x="29" y="139"/>
                    </a:lnTo>
                    <a:lnTo>
                      <a:pt x="29" y="111"/>
                    </a:lnTo>
                    <a:lnTo>
                      <a:pt x="29" y="87"/>
                    </a:lnTo>
                    <a:lnTo>
                      <a:pt x="29" y="52"/>
                    </a:lnTo>
                    <a:lnTo>
                      <a:pt x="29" y="2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2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87" name="Freeform 159"/>
              <p:cNvSpPr>
                <a:spLocks/>
              </p:cNvSpPr>
              <p:nvPr/>
            </p:nvSpPr>
            <p:spPr bwMode="auto">
              <a:xfrm>
                <a:off x="3207" y="3381"/>
                <a:ext cx="36" cy="153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0" y="24"/>
                  </a:cxn>
                  <a:cxn ang="0">
                    <a:pos x="0" y="45"/>
                  </a:cxn>
                  <a:cxn ang="0">
                    <a:pos x="0" y="66"/>
                  </a:cxn>
                  <a:cxn ang="0">
                    <a:pos x="0" y="91"/>
                  </a:cxn>
                  <a:cxn ang="0">
                    <a:pos x="0" y="125"/>
                  </a:cxn>
                  <a:cxn ang="0">
                    <a:pos x="7" y="153"/>
                  </a:cxn>
                  <a:cxn ang="0">
                    <a:pos x="36" y="153"/>
                  </a:cxn>
                  <a:cxn ang="0">
                    <a:pos x="29" y="146"/>
                  </a:cxn>
                  <a:cxn ang="0">
                    <a:pos x="29" y="132"/>
                  </a:cxn>
                  <a:cxn ang="0">
                    <a:pos x="29" y="118"/>
                  </a:cxn>
                  <a:cxn ang="0">
                    <a:pos x="22" y="91"/>
                  </a:cxn>
                  <a:cxn ang="0">
                    <a:pos x="22" y="73"/>
                  </a:cxn>
                  <a:cxn ang="0">
                    <a:pos x="22" y="45"/>
                  </a:cxn>
                  <a:cxn ang="0">
                    <a:pos x="29" y="17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7" y="7"/>
                  </a:cxn>
                </a:cxnLst>
                <a:rect l="0" t="0" r="r" b="b"/>
                <a:pathLst>
                  <a:path w="36" h="153">
                    <a:moveTo>
                      <a:pt x="7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0" y="24"/>
                    </a:lnTo>
                    <a:lnTo>
                      <a:pt x="0" y="45"/>
                    </a:lnTo>
                    <a:lnTo>
                      <a:pt x="0" y="66"/>
                    </a:lnTo>
                    <a:lnTo>
                      <a:pt x="0" y="91"/>
                    </a:lnTo>
                    <a:lnTo>
                      <a:pt x="0" y="125"/>
                    </a:lnTo>
                    <a:lnTo>
                      <a:pt x="7" y="153"/>
                    </a:lnTo>
                    <a:lnTo>
                      <a:pt x="36" y="153"/>
                    </a:lnTo>
                    <a:lnTo>
                      <a:pt x="29" y="146"/>
                    </a:lnTo>
                    <a:lnTo>
                      <a:pt x="29" y="132"/>
                    </a:lnTo>
                    <a:lnTo>
                      <a:pt x="29" y="118"/>
                    </a:lnTo>
                    <a:lnTo>
                      <a:pt x="22" y="91"/>
                    </a:lnTo>
                    <a:lnTo>
                      <a:pt x="22" y="73"/>
                    </a:lnTo>
                    <a:lnTo>
                      <a:pt x="22" y="45"/>
                    </a:lnTo>
                    <a:lnTo>
                      <a:pt x="29" y="17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8CD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88" name="Freeform 160"/>
              <p:cNvSpPr>
                <a:spLocks/>
              </p:cNvSpPr>
              <p:nvPr/>
            </p:nvSpPr>
            <p:spPr bwMode="auto">
              <a:xfrm>
                <a:off x="3207" y="3395"/>
                <a:ext cx="29" cy="125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3"/>
                  </a:cxn>
                  <a:cxn ang="0">
                    <a:pos x="7" y="10"/>
                  </a:cxn>
                  <a:cxn ang="0">
                    <a:pos x="7" y="24"/>
                  </a:cxn>
                  <a:cxn ang="0">
                    <a:pos x="0" y="38"/>
                  </a:cxn>
                  <a:cxn ang="0">
                    <a:pos x="0" y="52"/>
                  </a:cxn>
                  <a:cxn ang="0">
                    <a:pos x="0" y="77"/>
                  </a:cxn>
                  <a:cxn ang="0">
                    <a:pos x="0" y="97"/>
                  </a:cxn>
                  <a:cxn ang="0">
                    <a:pos x="7" y="125"/>
                  </a:cxn>
                  <a:cxn ang="0">
                    <a:pos x="29" y="118"/>
                  </a:cxn>
                  <a:cxn ang="0">
                    <a:pos x="29" y="118"/>
                  </a:cxn>
                  <a:cxn ang="0">
                    <a:pos x="22" y="104"/>
                  </a:cxn>
                  <a:cxn ang="0">
                    <a:pos x="22" y="90"/>
                  </a:cxn>
                  <a:cxn ang="0">
                    <a:pos x="22" y="77"/>
                  </a:cxn>
                  <a:cxn ang="0">
                    <a:pos x="22" y="59"/>
                  </a:cxn>
                  <a:cxn ang="0">
                    <a:pos x="22" y="38"/>
                  </a:cxn>
                  <a:cxn ang="0">
                    <a:pos x="22" y="17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7" y="3"/>
                  </a:cxn>
                </a:cxnLst>
                <a:rect l="0" t="0" r="r" b="b"/>
                <a:pathLst>
                  <a:path w="29" h="125">
                    <a:moveTo>
                      <a:pt x="7" y="3"/>
                    </a:moveTo>
                    <a:lnTo>
                      <a:pt x="7" y="3"/>
                    </a:lnTo>
                    <a:lnTo>
                      <a:pt x="7" y="10"/>
                    </a:lnTo>
                    <a:lnTo>
                      <a:pt x="7" y="24"/>
                    </a:lnTo>
                    <a:lnTo>
                      <a:pt x="0" y="38"/>
                    </a:lnTo>
                    <a:lnTo>
                      <a:pt x="0" y="52"/>
                    </a:lnTo>
                    <a:lnTo>
                      <a:pt x="0" y="77"/>
                    </a:lnTo>
                    <a:lnTo>
                      <a:pt x="0" y="97"/>
                    </a:lnTo>
                    <a:lnTo>
                      <a:pt x="7" y="125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22" y="104"/>
                    </a:lnTo>
                    <a:lnTo>
                      <a:pt x="22" y="90"/>
                    </a:lnTo>
                    <a:lnTo>
                      <a:pt x="22" y="77"/>
                    </a:lnTo>
                    <a:lnTo>
                      <a:pt x="22" y="59"/>
                    </a:lnTo>
                    <a:lnTo>
                      <a:pt x="22" y="38"/>
                    </a:lnTo>
                    <a:lnTo>
                      <a:pt x="22" y="17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A5E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89" name="Freeform 161"/>
              <p:cNvSpPr>
                <a:spLocks/>
              </p:cNvSpPr>
              <p:nvPr/>
            </p:nvSpPr>
            <p:spPr bwMode="auto">
              <a:xfrm>
                <a:off x="3207" y="3412"/>
                <a:ext cx="22" cy="8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7" y="28"/>
                  </a:cxn>
                  <a:cxn ang="0">
                    <a:pos x="0" y="42"/>
                  </a:cxn>
                  <a:cxn ang="0">
                    <a:pos x="0" y="53"/>
                  </a:cxn>
                  <a:cxn ang="0">
                    <a:pos x="7" y="66"/>
                  </a:cxn>
                  <a:cxn ang="0">
                    <a:pos x="7" y="87"/>
                  </a:cxn>
                  <a:cxn ang="0">
                    <a:pos x="22" y="87"/>
                  </a:cxn>
                  <a:cxn ang="0">
                    <a:pos x="22" y="87"/>
                  </a:cxn>
                  <a:cxn ang="0">
                    <a:pos x="22" y="73"/>
                  </a:cxn>
                  <a:cxn ang="0">
                    <a:pos x="22" y="66"/>
                  </a:cxn>
                  <a:cxn ang="0">
                    <a:pos x="14" y="53"/>
                  </a:cxn>
                  <a:cxn ang="0">
                    <a:pos x="14" y="42"/>
                  </a:cxn>
                  <a:cxn ang="0">
                    <a:pos x="14" y="21"/>
                  </a:cxn>
                  <a:cxn ang="0">
                    <a:pos x="22" y="7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7" y="0"/>
                  </a:cxn>
                </a:cxnLst>
                <a:rect l="0" t="0" r="r" b="b"/>
                <a:pathLst>
                  <a:path w="22" h="87">
                    <a:moveTo>
                      <a:pt x="7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28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7" y="66"/>
                    </a:lnTo>
                    <a:lnTo>
                      <a:pt x="7" y="87"/>
                    </a:lnTo>
                    <a:lnTo>
                      <a:pt x="22" y="87"/>
                    </a:lnTo>
                    <a:lnTo>
                      <a:pt x="22" y="87"/>
                    </a:lnTo>
                    <a:lnTo>
                      <a:pt x="22" y="73"/>
                    </a:lnTo>
                    <a:lnTo>
                      <a:pt x="22" y="66"/>
                    </a:lnTo>
                    <a:lnTo>
                      <a:pt x="14" y="53"/>
                    </a:lnTo>
                    <a:lnTo>
                      <a:pt x="14" y="42"/>
                    </a:lnTo>
                    <a:lnTo>
                      <a:pt x="14" y="21"/>
                    </a:lnTo>
                    <a:lnTo>
                      <a:pt x="22" y="7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90" name="Freeform 162"/>
              <p:cNvSpPr>
                <a:spLocks/>
              </p:cNvSpPr>
              <p:nvPr/>
            </p:nvSpPr>
            <p:spPr bwMode="auto">
              <a:xfrm>
                <a:off x="3481" y="3322"/>
                <a:ext cx="61" cy="243"/>
              </a:xfrm>
              <a:custGeom>
                <a:avLst/>
                <a:gdLst/>
                <a:ahLst/>
                <a:cxnLst>
                  <a:cxn ang="0">
                    <a:pos x="61" y="7"/>
                  </a:cxn>
                  <a:cxn ang="0">
                    <a:pos x="61" y="7"/>
                  </a:cxn>
                  <a:cxn ang="0">
                    <a:pos x="54" y="10"/>
                  </a:cxn>
                  <a:cxn ang="0">
                    <a:pos x="47" y="24"/>
                  </a:cxn>
                  <a:cxn ang="0">
                    <a:pos x="47" y="45"/>
                  </a:cxn>
                  <a:cxn ang="0">
                    <a:pos x="40" y="73"/>
                  </a:cxn>
                  <a:cxn ang="0">
                    <a:pos x="40" y="118"/>
                  </a:cxn>
                  <a:cxn ang="0">
                    <a:pos x="40" y="170"/>
                  </a:cxn>
                  <a:cxn ang="0">
                    <a:pos x="47" y="243"/>
                  </a:cxn>
                  <a:cxn ang="0">
                    <a:pos x="7" y="243"/>
                  </a:cxn>
                  <a:cxn ang="0">
                    <a:pos x="7" y="237"/>
                  </a:cxn>
                  <a:cxn ang="0">
                    <a:pos x="7" y="216"/>
                  </a:cxn>
                  <a:cxn ang="0">
                    <a:pos x="0" y="184"/>
                  </a:cxn>
                  <a:cxn ang="0">
                    <a:pos x="0" y="150"/>
                  </a:cxn>
                  <a:cxn ang="0">
                    <a:pos x="0" y="111"/>
                  </a:cxn>
                  <a:cxn ang="0">
                    <a:pos x="0" y="73"/>
                  </a:cxn>
                  <a:cxn ang="0">
                    <a:pos x="7" y="31"/>
                  </a:cxn>
                  <a:cxn ang="0">
                    <a:pos x="22" y="0"/>
                  </a:cxn>
                  <a:cxn ang="0">
                    <a:pos x="61" y="7"/>
                  </a:cxn>
                </a:cxnLst>
                <a:rect l="0" t="0" r="r" b="b"/>
                <a:pathLst>
                  <a:path w="61" h="243">
                    <a:moveTo>
                      <a:pt x="61" y="7"/>
                    </a:moveTo>
                    <a:lnTo>
                      <a:pt x="61" y="7"/>
                    </a:lnTo>
                    <a:lnTo>
                      <a:pt x="54" y="10"/>
                    </a:lnTo>
                    <a:lnTo>
                      <a:pt x="47" y="24"/>
                    </a:lnTo>
                    <a:lnTo>
                      <a:pt x="47" y="45"/>
                    </a:lnTo>
                    <a:lnTo>
                      <a:pt x="40" y="73"/>
                    </a:lnTo>
                    <a:lnTo>
                      <a:pt x="40" y="118"/>
                    </a:lnTo>
                    <a:lnTo>
                      <a:pt x="40" y="170"/>
                    </a:lnTo>
                    <a:lnTo>
                      <a:pt x="47" y="243"/>
                    </a:lnTo>
                    <a:lnTo>
                      <a:pt x="7" y="243"/>
                    </a:lnTo>
                    <a:lnTo>
                      <a:pt x="7" y="237"/>
                    </a:lnTo>
                    <a:lnTo>
                      <a:pt x="7" y="216"/>
                    </a:lnTo>
                    <a:lnTo>
                      <a:pt x="0" y="184"/>
                    </a:lnTo>
                    <a:lnTo>
                      <a:pt x="0" y="150"/>
                    </a:lnTo>
                    <a:lnTo>
                      <a:pt x="0" y="111"/>
                    </a:lnTo>
                    <a:lnTo>
                      <a:pt x="0" y="73"/>
                    </a:lnTo>
                    <a:lnTo>
                      <a:pt x="7" y="31"/>
                    </a:lnTo>
                    <a:lnTo>
                      <a:pt x="22" y="0"/>
                    </a:lnTo>
                    <a:lnTo>
                      <a:pt x="61" y="7"/>
                    </a:lnTo>
                    <a:close/>
                  </a:path>
                </a:pathLst>
              </a:custGeom>
              <a:solidFill>
                <a:srgbClr val="59B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91" name="Freeform 163"/>
              <p:cNvSpPr>
                <a:spLocks/>
              </p:cNvSpPr>
              <p:nvPr/>
            </p:nvSpPr>
            <p:spPr bwMode="auto">
              <a:xfrm>
                <a:off x="3481" y="3339"/>
                <a:ext cx="54" cy="206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0"/>
                  </a:cxn>
                  <a:cxn ang="0">
                    <a:pos x="47" y="7"/>
                  </a:cxn>
                  <a:cxn ang="0">
                    <a:pos x="47" y="21"/>
                  </a:cxn>
                  <a:cxn ang="0">
                    <a:pos x="40" y="35"/>
                  </a:cxn>
                  <a:cxn ang="0">
                    <a:pos x="32" y="59"/>
                  </a:cxn>
                  <a:cxn ang="0">
                    <a:pos x="32" y="101"/>
                  </a:cxn>
                  <a:cxn ang="0">
                    <a:pos x="32" y="146"/>
                  </a:cxn>
                  <a:cxn ang="0">
                    <a:pos x="40" y="206"/>
                  </a:cxn>
                  <a:cxn ang="0">
                    <a:pos x="14" y="206"/>
                  </a:cxn>
                  <a:cxn ang="0">
                    <a:pos x="7" y="199"/>
                  </a:cxn>
                  <a:cxn ang="0">
                    <a:pos x="7" y="188"/>
                  </a:cxn>
                  <a:cxn ang="0">
                    <a:pos x="7" y="160"/>
                  </a:cxn>
                  <a:cxn ang="0">
                    <a:pos x="0" y="126"/>
                  </a:cxn>
                  <a:cxn ang="0">
                    <a:pos x="0" y="94"/>
                  </a:cxn>
                  <a:cxn ang="0">
                    <a:pos x="0" y="59"/>
                  </a:cxn>
                  <a:cxn ang="0">
                    <a:pos x="7" y="28"/>
                  </a:cxn>
                  <a:cxn ang="0">
                    <a:pos x="22" y="0"/>
                  </a:cxn>
                  <a:cxn ang="0">
                    <a:pos x="54" y="0"/>
                  </a:cxn>
                </a:cxnLst>
                <a:rect l="0" t="0" r="r" b="b"/>
                <a:pathLst>
                  <a:path w="54" h="206">
                    <a:moveTo>
                      <a:pt x="54" y="0"/>
                    </a:moveTo>
                    <a:lnTo>
                      <a:pt x="54" y="0"/>
                    </a:lnTo>
                    <a:lnTo>
                      <a:pt x="47" y="7"/>
                    </a:lnTo>
                    <a:lnTo>
                      <a:pt x="47" y="21"/>
                    </a:lnTo>
                    <a:lnTo>
                      <a:pt x="40" y="35"/>
                    </a:lnTo>
                    <a:lnTo>
                      <a:pt x="32" y="59"/>
                    </a:lnTo>
                    <a:lnTo>
                      <a:pt x="32" y="101"/>
                    </a:lnTo>
                    <a:lnTo>
                      <a:pt x="32" y="146"/>
                    </a:lnTo>
                    <a:lnTo>
                      <a:pt x="40" y="206"/>
                    </a:lnTo>
                    <a:lnTo>
                      <a:pt x="14" y="206"/>
                    </a:lnTo>
                    <a:lnTo>
                      <a:pt x="7" y="199"/>
                    </a:lnTo>
                    <a:lnTo>
                      <a:pt x="7" y="188"/>
                    </a:lnTo>
                    <a:lnTo>
                      <a:pt x="7" y="160"/>
                    </a:lnTo>
                    <a:lnTo>
                      <a:pt x="0" y="126"/>
                    </a:lnTo>
                    <a:lnTo>
                      <a:pt x="0" y="94"/>
                    </a:lnTo>
                    <a:lnTo>
                      <a:pt x="0" y="59"/>
                    </a:lnTo>
                    <a:lnTo>
                      <a:pt x="7" y="28"/>
                    </a:lnTo>
                    <a:lnTo>
                      <a:pt x="22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72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92" name="Freeform 164"/>
              <p:cNvSpPr>
                <a:spLocks/>
              </p:cNvSpPr>
              <p:nvPr/>
            </p:nvSpPr>
            <p:spPr bwMode="auto">
              <a:xfrm>
                <a:off x="3481" y="3353"/>
                <a:ext cx="47" cy="174"/>
              </a:xfrm>
              <a:custGeom>
                <a:avLst/>
                <a:gdLst/>
                <a:ahLst/>
                <a:cxnLst>
                  <a:cxn ang="0">
                    <a:pos x="47" y="7"/>
                  </a:cxn>
                  <a:cxn ang="0">
                    <a:pos x="47" y="7"/>
                  </a:cxn>
                  <a:cxn ang="0">
                    <a:pos x="40" y="7"/>
                  </a:cxn>
                  <a:cxn ang="0">
                    <a:pos x="40" y="21"/>
                  </a:cxn>
                  <a:cxn ang="0">
                    <a:pos x="32" y="35"/>
                  </a:cxn>
                  <a:cxn ang="0">
                    <a:pos x="32" y="52"/>
                  </a:cxn>
                  <a:cxn ang="0">
                    <a:pos x="32" y="87"/>
                  </a:cxn>
                  <a:cxn ang="0">
                    <a:pos x="32" y="125"/>
                  </a:cxn>
                  <a:cxn ang="0">
                    <a:pos x="32" y="174"/>
                  </a:cxn>
                  <a:cxn ang="0">
                    <a:pos x="14" y="174"/>
                  </a:cxn>
                  <a:cxn ang="0">
                    <a:pos x="14" y="167"/>
                  </a:cxn>
                  <a:cxn ang="0">
                    <a:pos x="7" y="153"/>
                  </a:cxn>
                  <a:cxn ang="0">
                    <a:pos x="7" y="132"/>
                  </a:cxn>
                  <a:cxn ang="0">
                    <a:pos x="0" y="108"/>
                  </a:cxn>
                  <a:cxn ang="0">
                    <a:pos x="0" y="80"/>
                  </a:cxn>
                  <a:cxn ang="0">
                    <a:pos x="7" y="52"/>
                  </a:cxn>
                  <a:cxn ang="0">
                    <a:pos x="7" y="28"/>
                  </a:cxn>
                  <a:cxn ang="0">
                    <a:pos x="22" y="0"/>
                  </a:cxn>
                  <a:cxn ang="0">
                    <a:pos x="47" y="7"/>
                  </a:cxn>
                </a:cxnLst>
                <a:rect l="0" t="0" r="r" b="b"/>
                <a:pathLst>
                  <a:path w="47" h="174">
                    <a:moveTo>
                      <a:pt x="47" y="7"/>
                    </a:moveTo>
                    <a:lnTo>
                      <a:pt x="47" y="7"/>
                    </a:lnTo>
                    <a:lnTo>
                      <a:pt x="40" y="7"/>
                    </a:lnTo>
                    <a:lnTo>
                      <a:pt x="40" y="21"/>
                    </a:lnTo>
                    <a:lnTo>
                      <a:pt x="32" y="35"/>
                    </a:lnTo>
                    <a:lnTo>
                      <a:pt x="32" y="52"/>
                    </a:lnTo>
                    <a:lnTo>
                      <a:pt x="32" y="87"/>
                    </a:lnTo>
                    <a:lnTo>
                      <a:pt x="32" y="125"/>
                    </a:lnTo>
                    <a:lnTo>
                      <a:pt x="32" y="174"/>
                    </a:lnTo>
                    <a:lnTo>
                      <a:pt x="14" y="174"/>
                    </a:lnTo>
                    <a:lnTo>
                      <a:pt x="14" y="167"/>
                    </a:lnTo>
                    <a:lnTo>
                      <a:pt x="7" y="153"/>
                    </a:lnTo>
                    <a:lnTo>
                      <a:pt x="7" y="132"/>
                    </a:lnTo>
                    <a:lnTo>
                      <a:pt x="0" y="108"/>
                    </a:lnTo>
                    <a:lnTo>
                      <a:pt x="0" y="80"/>
                    </a:lnTo>
                    <a:lnTo>
                      <a:pt x="7" y="52"/>
                    </a:lnTo>
                    <a:lnTo>
                      <a:pt x="7" y="28"/>
                    </a:lnTo>
                    <a:lnTo>
                      <a:pt x="22" y="0"/>
                    </a:lnTo>
                    <a:lnTo>
                      <a:pt x="47" y="7"/>
                    </a:lnTo>
                    <a:close/>
                  </a:path>
                </a:pathLst>
              </a:custGeom>
              <a:solidFill>
                <a:srgbClr val="8CD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93" name="Freeform 165"/>
              <p:cNvSpPr>
                <a:spLocks/>
              </p:cNvSpPr>
              <p:nvPr/>
            </p:nvSpPr>
            <p:spPr bwMode="auto">
              <a:xfrm>
                <a:off x="3488" y="3374"/>
                <a:ext cx="33" cy="132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0"/>
                  </a:cxn>
                  <a:cxn ang="0">
                    <a:pos x="25" y="7"/>
                  </a:cxn>
                  <a:cxn ang="0">
                    <a:pos x="25" y="14"/>
                  </a:cxn>
                  <a:cxn ang="0">
                    <a:pos x="25" y="24"/>
                  </a:cxn>
                  <a:cxn ang="0">
                    <a:pos x="22" y="38"/>
                  </a:cxn>
                  <a:cxn ang="0">
                    <a:pos x="22" y="66"/>
                  </a:cxn>
                  <a:cxn ang="0">
                    <a:pos x="22" y="91"/>
                  </a:cxn>
                  <a:cxn ang="0">
                    <a:pos x="25" y="132"/>
                  </a:cxn>
                  <a:cxn ang="0">
                    <a:pos x="7" y="132"/>
                  </a:cxn>
                  <a:cxn ang="0">
                    <a:pos x="7" y="132"/>
                  </a:cxn>
                  <a:cxn ang="0">
                    <a:pos x="0" y="118"/>
                  </a:cxn>
                  <a:cxn ang="0">
                    <a:pos x="0" y="104"/>
                  </a:cxn>
                  <a:cxn ang="0">
                    <a:pos x="0" y="87"/>
                  </a:cxn>
                  <a:cxn ang="0">
                    <a:pos x="0" y="59"/>
                  </a:cxn>
                  <a:cxn ang="0">
                    <a:pos x="0" y="38"/>
                  </a:cxn>
                  <a:cxn ang="0">
                    <a:pos x="7" y="21"/>
                  </a:cxn>
                  <a:cxn ang="0">
                    <a:pos x="7" y="0"/>
                  </a:cxn>
                  <a:cxn ang="0">
                    <a:pos x="33" y="0"/>
                  </a:cxn>
                </a:cxnLst>
                <a:rect l="0" t="0" r="r" b="b"/>
                <a:pathLst>
                  <a:path w="33" h="132">
                    <a:moveTo>
                      <a:pt x="33" y="0"/>
                    </a:moveTo>
                    <a:lnTo>
                      <a:pt x="33" y="0"/>
                    </a:lnTo>
                    <a:lnTo>
                      <a:pt x="25" y="7"/>
                    </a:lnTo>
                    <a:lnTo>
                      <a:pt x="25" y="14"/>
                    </a:lnTo>
                    <a:lnTo>
                      <a:pt x="25" y="24"/>
                    </a:lnTo>
                    <a:lnTo>
                      <a:pt x="22" y="38"/>
                    </a:lnTo>
                    <a:lnTo>
                      <a:pt x="22" y="66"/>
                    </a:lnTo>
                    <a:lnTo>
                      <a:pt x="22" y="91"/>
                    </a:lnTo>
                    <a:lnTo>
                      <a:pt x="25" y="132"/>
                    </a:lnTo>
                    <a:lnTo>
                      <a:pt x="7" y="132"/>
                    </a:lnTo>
                    <a:lnTo>
                      <a:pt x="7" y="132"/>
                    </a:lnTo>
                    <a:lnTo>
                      <a:pt x="0" y="118"/>
                    </a:lnTo>
                    <a:lnTo>
                      <a:pt x="0" y="104"/>
                    </a:lnTo>
                    <a:lnTo>
                      <a:pt x="0" y="87"/>
                    </a:lnTo>
                    <a:lnTo>
                      <a:pt x="0" y="59"/>
                    </a:lnTo>
                    <a:lnTo>
                      <a:pt x="0" y="38"/>
                    </a:lnTo>
                    <a:lnTo>
                      <a:pt x="7" y="21"/>
                    </a:lnTo>
                    <a:lnTo>
                      <a:pt x="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A5E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94" name="Freeform 166"/>
              <p:cNvSpPr>
                <a:spLocks/>
              </p:cNvSpPr>
              <p:nvPr/>
            </p:nvSpPr>
            <p:spPr bwMode="auto">
              <a:xfrm>
                <a:off x="3488" y="3388"/>
                <a:ext cx="25" cy="104"/>
              </a:xfrm>
              <a:custGeom>
                <a:avLst/>
                <a:gdLst/>
                <a:ahLst/>
                <a:cxnLst>
                  <a:cxn ang="0">
                    <a:pos x="25" y="7"/>
                  </a:cxn>
                  <a:cxn ang="0">
                    <a:pos x="25" y="7"/>
                  </a:cxn>
                  <a:cxn ang="0">
                    <a:pos x="25" y="7"/>
                  </a:cxn>
                  <a:cxn ang="0">
                    <a:pos x="22" y="10"/>
                  </a:cxn>
                  <a:cxn ang="0">
                    <a:pos x="22" y="17"/>
                  </a:cxn>
                  <a:cxn ang="0">
                    <a:pos x="22" y="31"/>
                  </a:cxn>
                  <a:cxn ang="0">
                    <a:pos x="22" y="52"/>
                  </a:cxn>
                  <a:cxn ang="0">
                    <a:pos x="22" y="73"/>
                  </a:cxn>
                  <a:cxn ang="0">
                    <a:pos x="22" y="104"/>
                  </a:cxn>
                  <a:cxn ang="0">
                    <a:pos x="7" y="104"/>
                  </a:cxn>
                  <a:cxn ang="0">
                    <a:pos x="7" y="97"/>
                  </a:cxn>
                  <a:cxn ang="0">
                    <a:pos x="7" y="90"/>
                  </a:cxn>
                  <a:cxn ang="0">
                    <a:pos x="0" y="77"/>
                  </a:cxn>
                  <a:cxn ang="0">
                    <a:pos x="0" y="66"/>
                  </a:cxn>
                  <a:cxn ang="0">
                    <a:pos x="0" y="45"/>
                  </a:cxn>
                  <a:cxn ang="0">
                    <a:pos x="0" y="31"/>
                  </a:cxn>
                  <a:cxn ang="0">
                    <a:pos x="7" y="17"/>
                  </a:cxn>
                  <a:cxn ang="0">
                    <a:pos x="7" y="0"/>
                  </a:cxn>
                  <a:cxn ang="0">
                    <a:pos x="25" y="7"/>
                  </a:cxn>
                </a:cxnLst>
                <a:rect l="0" t="0" r="r" b="b"/>
                <a:pathLst>
                  <a:path w="25" h="104">
                    <a:moveTo>
                      <a:pt x="25" y="7"/>
                    </a:moveTo>
                    <a:lnTo>
                      <a:pt x="25" y="7"/>
                    </a:lnTo>
                    <a:lnTo>
                      <a:pt x="25" y="7"/>
                    </a:lnTo>
                    <a:lnTo>
                      <a:pt x="22" y="10"/>
                    </a:lnTo>
                    <a:lnTo>
                      <a:pt x="22" y="17"/>
                    </a:lnTo>
                    <a:lnTo>
                      <a:pt x="22" y="31"/>
                    </a:lnTo>
                    <a:lnTo>
                      <a:pt x="22" y="52"/>
                    </a:lnTo>
                    <a:lnTo>
                      <a:pt x="22" y="73"/>
                    </a:lnTo>
                    <a:lnTo>
                      <a:pt x="22" y="104"/>
                    </a:lnTo>
                    <a:lnTo>
                      <a:pt x="7" y="104"/>
                    </a:lnTo>
                    <a:lnTo>
                      <a:pt x="7" y="97"/>
                    </a:lnTo>
                    <a:lnTo>
                      <a:pt x="7" y="90"/>
                    </a:lnTo>
                    <a:lnTo>
                      <a:pt x="0" y="77"/>
                    </a:lnTo>
                    <a:lnTo>
                      <a:pt x="0" y="66"/>
                    </a:lnTo>
                    <a:lnTo>
                      <a:pt x="0" y="45"/>
                    </a:lnTo>
                    <a:lnTo>
                      <a:pt x="0" y="31"/>
                    </a:lnTo>
                    <a:lnTo>
                      <a:pt x="7" y="17"/>
                    </a:lnTo>
                    <a:lnTo>
                      <a:pt x="7" y="0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B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95" name="Rectangle 167"/>
              <p:cNvSpPr>
                <a:spLocks noChangeArrowheads="1"/>
              </p:cNvSpPr>
              <p:nvPr/>
            </p:nvSpPr>
            <p:spPr bwMode="auto">
              <a:xfrm>
                <a:off x="3146" y="3367"/>
                <a:ext cx="7" cy="3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96" name="Freeform 168"/>
              <p:cNvSpPr>
                <a:spLocks/>
              </p:cNvSpPr>
              <p:nvPr/>
            </p:nvSpPr>
            <p:spPr bwMode="auto">
              <a:xfrm>
                <a:off x="3261" y="3360"/>
                <a:ext cx="130" cy="146"/>
              </a:xfrm>
              <a:custGeom>
                <a:avLst/>
                <a:gdLst/>
                <a:ahLst/>
                <a:cxnLst>
                  <a:cxn ang="0">
                    <a:pos x="14" y="14"/>
                  </a:cxn>
                  <a:cxn ang="0">
                    <a:pos x="14" y="21"/>
                  </a:cxn>
                  <a:cxn ang="0">
                    <a:pos x="7" y="28"/>
                  </a:cxn>
                  <a:cxn ang="0">
                    <a:pos x="7" y="38"/>
                  </a:cxn>
                  <a:cxn ang="0">
                    <a:pos x="0" y="52"/>
                  </a:cxn>
                  <a:cxn ang="0">
                    <a:pos x="0" y="73"/>
                  </a:cxn>
                  <a:cxn ang="0">
                    <a:pos x="0" y="101"/>
                  </a:cxn>
                  <a:cxn ang="0">
                    <a:pos x="0" y="118"/>
                  </a:cxn>
                  <a:cxn ang="0">
                    <a:pos x="7" y="146"/>
                  </a:cxn>
                  <a:cxn ang="0">
                    <a:pos x="7" y="146"/>
                  </a:cxn>
                  <a:cxn ang="0">
                    <a:pos x="7" y="139"/>
                  </a:cxn>
                  <a:cxn ang="0">
                    <a:pos x="7" y="139"/>
                  </a:cxn>
                  <a:cxn ang="0">
                    <a:pos x="7" y="132"/>
                  </a:cxn>
                  <a:cxn ang="0">
                    <a:pos x="7" y="118"/>
                  </a:cxn>
                  <a:cxn ang="0">
                    <a:pos x="7" y="112"/>
                  </a:cxn>
                  <a:cxn ang="0">
                    <a:pos x="14" y="105"/>
                  </a:cxn>
                  <a:cxn ang="0">
                    <a:pos x="14" y="94"/>
                  </a:cxn>
                  <a:cxn ang="0">
                    <a:pos x="14" y="87"/>
                  </a:cxn>
                  <a:cxn ang="0">
                    <a:pos x="22" y="73"/>
                  </a:cxn>
                  <a:cxn ang="0">
                    <a:pos x="29" y="66"/>
                  </a:cxn>
                  <a:cxn ang="0">
                    <a:pos x="36" y="52"/>
                  </a:cxn>
                  <a:cxn ang="0">
                    <a:pos x="43" y="45"/>
                  </a:cxn>
                  <a:cxn ang="0">
                    <a:pos x="51" y="38"/>
                  </a:cxn>
                  <a:cxn ang="0">
                    <a:pos x="61" y="38"/>
                  </a:cxn>
                  <a:cxn ang="0">
                    <a:pos x="69" y="35"/>
                  </a:cxn>
                  <a:cxn ang="0">
                    <a:pos x="76" y="35"/>
                  </a:cxn>
                  <a:cxn ang="0">
                    <a:pos x="76" y="35"/>
                  </a:cxn>
                  <a:cxn ang="0">
                    <a:pos x="76" y="35"/>
                  </a:cxn>
                  <a:cxn ang="0">
                    <a:pos x="83" y="28"/>
                  </a:cxn>
                  <a:cxn ang="0">
                    <a:pos x="90" y="28"/>
                  </a:cxn>
                  <a:cxn ang="0">
                    <a:pos x="105" y="21"/>
                  </a:cxn>
                  <a:cxn ang="0">
                    <a:pos x="119" y="14"/>
                  </a:cxn>
                  <a:cxn ang="0">
                    <a:pos x="130" y="7"/>
                  </a:cxn>
                  <a:cxn ang="0">
                    <a:pos x="130" y="7"/>
                  </a:cxn>
                  <a:cxn ang="0">
                    <a:pos x="123" y="7"/>
                  </a:cxn>
                  <a:cxn ang="0">
                    <a:pos x="123" y="7"/>
                  </a:cxn>
                  <a:cxn ang="0">
                    <a:pos x="119" y="7"/>
                  </a:cxn>
                  <a:cxn ang="0">
                    <a:pos x="112" y="0"/>
                  </a:cxn>
                  <a:cxn ang="0">
                    <a:pos x="105" y="0"/>
                  </a:cxn>
                  <a:cxn ang="0">
                    <a:pos x="97" y="0"/>
                  </a:cxn>
                  <a:cxn ang="0">
                    <a:pos x="90" y="0"/>
                  </a:cxn>
                  <a:cxn ang="0">
                    <a:pos x="83" y="0"/>
                  </a:cxn>
                  <a:cxn ang="0">
                    <a:pos x="69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43" y="7"/>
                  </a:cxn>
                  <a:cxn ang="0">
                    <a:pos x="36" y="7"/>
                  </a:cxn>
                  <a:cxn ang="0">
                    <a:pos x="22" y="7"/>
                  </a:cxn>
                  <a:cxn ang="0">
                    <a:pos x="14" y="14"/>
                  </a:cxn>
                </a:cxnLst>
                <a:rect l="0" t="0" r="r" b="b"/>
                <a:pathLst>
                  <a:path w="130" h="146">
                    <a:moveTo>
                      <a:pt x="14" y="14"/>
                    </a:moveTo>
                    <a:lnTo>
                      <a:pt x="14" y="21"/>
                    </a:lnTo>
                    <a:lnTo>
                      <a:pt x="7" y="28"/>
                    </a:lnTo>
                    <a:lnTo>
                      <a:pt x="7" y="38"/>
                    </a:lnTo>
                    <a:lnTo>
                      <a:pt x="0" y="52"/>
                    </a:lnTo>
                    <a:lnTo>
                      <a:pt x="0" y="73"/>
                    </a:lnTo>
                    <a:lnTo>
                      <a:pt x="0" y="101"/>
                    </a:lnTo>
                    <a:lnTo>
                      <a:pt x="0" y="118"/>
                    </a:lnTo>
                    <a:lnTo>
                      <a:pt x="7" y="146"/>
                    </a:lnTo>
                    <a:lnTo>
                      <a:pt x="7" y="146"/>
                    </a:lnTo>
                    <a:lnTo>
                      <a:pt x="7" y="139"/>
                    </a:lnTo>
                    <a:lnTo>
                      <a:pt x="7" y="139"/>
                    </a:lnTo>
                    <a:lnTo>
                      <a:pt x="7" y="132"/>
                    </a:lnTo>
                    <a:lnTo>
                      <a:pt x="7" y="118"/>
                    </a:lnTo>
                    <a:lnTo>
                      <a:pt x="7" y="112"/>
                    </a:lnTo>
                    <a:lnTo>
                      <a:pt x="14" y="105"/>
                    </a:lnTo>
                    <a:lnTo>
                      <a:pt x="14" y="94"/>
                    </a:lnTo>
                    <a:lnTo>
                      <a:pt x="14" y="87"/>
                    </a:lnTo>
                    <a:lnTo>
                      <a:pt x="22" y="73"/>
                    </a:lnTo>
                    <a:lnTo>
                      <a:pt x="29" y="66"/>
                    </a:lnTo>
                    <a:lnTo>
                      <a:pt x="36" y="52"/>
                    </a:lnTo>
                    <a:lnTo>
                      <a:pt x="43" y="45"/>
                    </a:lnTo>
                    <a:lnTo>
                      <a:pt x="51" y="38"/>
                    </a:lnTo>
                    <a:lnTo>
                      <a:pt x="61" y="38"/>
                    </a:lnTo>
                    <a:lnTo>
                      <a:pt x="69" y="35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83" y="28"/>
                    </a:lnTo>
                    <a:lnTo>
                      <a:pt x="90" y="28"/>
                    </a:lnTo>
                    <a:lnTo>
                      <a:pt x="105" y="21"/>
                    </a:lnTo>
                    <a:lnTo>
                      <a:pt x="119" y="14"/>
                    </a:lnTo>
                    <a:lnTo>
                      <a:pt x="130" y="7"/>
                    </a:lnTo>
                    <a:lnTo>
                      <a:pt x="130" y="7"/>
                    </a:lnTo>
                    <a:lnTo>
                      <a:pt x="123" y="7"/>
                    </a:lnTo>
                    <a:lnTo>
                      <a:pt x="123" y="7"/>
                    </a:lnTo>
                    <a:lnTo>
                      <a:pt x="119" y="7"/>
                    </a:lnTo>
                    <a:lnTo>
                      <a:pt x="112" y="0"/>
                    </a:lnTo>
                    <a:lnTo>
                      <a:pt x="105" y="0"/>
                    </a:lnTo>
                    <a:lnTo>
                      <a:pt x="97" y="0"/>
                    </a:lnTo>
                    <a:lnTo>
                      <a:pt x="90" y="0"/>
                    </a:lnTo>
                    <a:lnTo>
                      <a:pt x="83" y="0"/>
                    </a:lnTo>
                    <a:lnTo>
                      <a:pt x="69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3" y="7"/>
                    </a:lnTo>
                    <a:lnTo>
                      <a:pt x="36" y="7"/>
                    </a:lnTo>
                    <a:lnTo>
                      <a:pt x="22" y="7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97" name="Freeform 169"/>
              <p:cNvSpPr>
                <a:spLocks/>
              </p:cNvSpPr>
              <p:nvPr/>
            </p:nvSpPr>
            <p:spPr bwMode="auto">
              <a:xfrm>
                <a:off x="3084" y="3465"/>
                <a:ext cx="101" cy="34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15" y="7"/>
                  </a:cxn>
                  <a:cxn ang="0">
                    <a:pos x="22" y="7"/>
                  </a:cxn>
                  <a:cxn ang="0">
                    <a:pos x="29" y="7"/>
                  </a:cxn>
                  <a:cxn ang="0">
                    <a:pos x="33" y="7"/>
                  </a:cxn>
                  <a:cxn ang="0">
                    <a:pos x="40" y="0"/>
                  </a:cxn>
                  <a:cxn ang="0">
                    <a:pos x="47" y="0"/>
                  </a:cxn>
                  <a:cxn ang="0">
                    <a:pos x="62" y="7"/>
                  </a:cxn>
                  <a:cxn ang="0">
                    <a:pos x="76" y="7"/>
                  </a:cxn>
                  <a:cxn ang="0">
                    <a:pos x="91" y="7"/>
                  </a:cxn>
                  <a:cxn ang="0">
                    <a:pos x="101" y="13"/>
                  </a:cxn>
                  <a:cxn ang="0">
                    <a:pos x="101" y="20"/>
                  </a:cxn>
                  <a:cxn ang="0">
                    <a:pos x="101" y="20"/>
                  </a:cxn>
                  <a:cxn ang="0">
                    <a:pos x="101" y="20"/>
                  </a:cxn>
                  <a:cxn ang="0">
                    <a:pos x="98" y="13"/>
                  </a:cxn>
                  <a:cxn ang="0">
                    <a:pos x="91" y="13"/>
                  </a:cxn>
                  <a:cxn ang="0">
                    <a:pos x="83" y="13"/>
                  </a:cxn>
                  <a:cxn ang="0">
                    <a:pos x="76" y="13"/>
                  </a:cxn>
                  <a:cxn ang="0">
                    <a:pos x="69" y="13"/>
                  </a:cxn>
                  <a:cxn ang="0">
                    <a:pos x="62" y="13"/>
                  </a:cxn>
                  <a:cxn ang="0">
                    <a:pos x="55" y="7"/>
                  </a:cxn>
                  <a:cxn ang="0">
                    <a:pos x="40" y="7"/>
                  </a:cxn>
                  <a:cxn ang="0">
                    <a:pos x="33" y="13"/>
                  </a:cxn>
                  <a:cxn ang="0">
                    <a:pos x="29" y="13"/>
                  </a:cxn>
                  <a:cxn ang="0">
                    <a:pos x="22" y="13"/>
                  </a:cxn>
                  <a:cxn ang="0">
                    <a:pos x="15" y="20"/>
                  </a:cxn>
                  <a:cxn ang="0">
                    <a:pos x="8" y="27"/>
                  </a:cxn>
                  <a:cxn ang="0">
                    <a:pos x="0" y="34"/>
                  </a:cxn>
                  <a:cxn ang="0">
                    <a:pos x="0" y="20"/>
                  </a:cxn>
                </a:cxnLst>
                <a:rect l="0" t="0" r="r" b="b"/>
                <a:pathLst>
                  <a:path w="101" h="34">
                    <a:moveTo>
                      <a:pt x="0" y="20"/>
                    </a:move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9" y="7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62" y="7"/>
                    </a:lnTo>
                    <a:lnTo>
                      <a:pt x="76" y="7"/>
                    </a:lnTo>
                    <a:lnTo>
                      <a:pt x="91" y="7"/>
                    </a:lnTo>
                    <a:lnTo>
                      <a:pt x="101" y="13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98" y="13"/>
                    </a:lnTo>
                    <a:lnTo>
                      <a:pt x="91" y="13"/>
                    </a:lnTo>
                    <a:lnTo>
                      <a:pt x="83" y="13"/>
                    </a:lnTo>
                    <a:lnTo>
                      <a:pt x="76" y="13"/>
                    </a:lnTo>
                    <a:lnTo>
                      <a:pt x="69" y="13"/>
                    </a:lnTo>
                    <a:lnTo>
                      <a:pt x="62" y="13"/>
                    </a:lnTo>
                    <a:lnTo>
                      <a:pt x="55" y="7"/>
                    </a:lnTo>
                    <a:lnTo>
                      <a:pt x="40" y="7"/>
                    </a:lnTo>
                    <a:lnTo>
                      <a:pt x="33" y="13"/>
                    </a:lnTo>
                    <a:lnTo>
                      <a:pt x="29" y="13"/>
                    </a:lnTo>
                    <a:lnTo>
                      <a:pt x="22" y="13"/>
                    </a:lnTo>
                    <a:lnTo>
                      <a:pt x="15" y="20"/>
                    </a:lnTo>
                    <a:lnTo>
                      <a:pt x="8" y="27"/>
                    </a:lnTo>
                    <a:lnTo>
                      <a:pt x="0" y="3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98" name="Freeform 170"/>
              <p:cNvSpPr>
                <a:spLocks/>
              </p:cNvSpPr>
              <p:nvPr/>
            </p:nvSpPr>
            <p:spPr bwMode="auto">
              <a:xfrm>
                <a:off x="3084" y="3405"/>
                <a:ext cx="101" cy="28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3" y="0"/>
                  </a:cxn>
                  <a:cxn ang="0">
                    <a:pos x="40" y="0"/>
                  </a:cxn>
                  <a:cxn ang="0">
                    <a:pos x="47" y="0"/>
                  </a:cxn>
                  <a:cxn ang="0">
                    <a:pos x="62" y="0"/>
                  </a:cxn>
                  <a:cxn ang="0">
                    <a:pos x="76" y="0"/>
                  </a:cxn>
                  <a:cxn ang="0">
                    <a:pos x="91" y="0"/>
                  </a:cxn>
                  <a:cxn ang="0">
                    <a:pos x="101" y="7"/>
                  </a:cxn>
                  <a:cxn ang="0">
                    <a:pos x="101" y="14"/>
                  </a:cxn>
                  <a:cxn ang="0">
                    <a:pos x="101" y="14"/>
                  </a:cxn>
                  <a:cxn ang="0">
                    <a:pos x="101" y="14"/>
                  </a:cxn>
                  <a:cxn ang="0">
                    <a:pos x="98" y="14"/>
                  </a:cxn>
                  <a:cxn ang="0">
                    <a:pos x="91" y="7"/>
                  </a:cxn>
                  <a:cxn ang="0">
                    <a:pos x="83" y="7"/>
                  </a:cxn>
                  <a:cxn ang="0">
                    <a:pos x="76" y="7"/>
                  </a:cxn>
                  <a:cxn ang="0">
                    <a:pos x="69" y="7"/>
                  </a:cxn>
                  <a:cxn ang="0">
                    <a:pos x="62" y="7"/>
                  </a:cxn>
                  <a:cxn ang="0">
                    <a:pos x="55" y="7"/>
                  </a:cxn>
                  <a:cxn ang="0">
                    <a:pos x="40" y="7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2" y="7"/>
                  </a:cxn>
                  <a:cxn ang="0">
                    <a:pos x="15" y="14"/>
                  </a:cxn>
                  <a:cxn ang="0">
                    <a:pos x="8" y="21"/>
                  </a:cxn>
                  <a:cxn ang="0">
                    <a:pos x="0" y="28"/>
                  </a:cxn>
                  <a:cxn ang="0">
                    <a:pos x="0" y="14"/>
                  </a:cxn>
                </a:cxnLst>
                <a:rect l="0" t="0" r="r" b="b"/>
                <a:pathLst>
                  <a:path w="101" h="28">
                    <a:moveTo>
                      <a:pt x="0" y="14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62" y="0"/>
                    </a:lnTo>
                    <a:lnTo>
                      <a:pt x="76" y="0"/>
                    </a:lnTo>
                    <a:lnTo>
                      <a:pt x="91" y="0"/>
                    </a:lnTo>
                    <a:lnTo>
                      <a:pt x="101" y="7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98" y="14"/>
                    </a:lnTo>
                    <a:lnTo>
                      <a:pt x="91" y="7"/>
                    </a:lnTo>
                    <a:lnTo>
                      <a:pt x="83" y="7"/>
                    </a:lnTo>
                    <a:lnTo>
                      <a:pt x="76" y="7"/>
                    </a:lnTo>
                    <a:lnTo>
                      <a:pt x="69" y="7"/>
                    </a:lnTo>
                    <a:lnTo>
                      <a:pt x="62" y="7"/>
                    </a:lnTo>
                    <a:lnTo>
                      <a:pt x="55" y="7"/>
                    </a:lnTo>
                    <a:lnTo>
                      <a:pt x="40" y="7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2" y="7"/>
                    </a:lnTo>
                    <a:lnTo>
                      <a:pt x="15" y="14"/>
                    </a:lnTo>
                    <a:lnTo>
                      <a:pt x="8" y="21"/>
                    </a:lnTo>
                    <a:lnTo>
                      <a:pt x="0" y="2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299" name="Freeform 171"/>
              <p:cNvSpPr>
                <a:spLocks/>
              </p:cNvSpPr>
              <p:nvPr/>
            </p:nvSpPr>
            <p:spPr bwMode="auto">
              <a:xfrm>
                <a:off x="3182" y="3374"/>
                <a:ext cx="169" cy="2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2"/>
                  </a:cxn>
                  <a:cxn ang="0">
                    <a:pos x="54" y="296"/>
                  </a:cxn>
                  <a:cxn ang="0">
                    <a:pos x="54" y="258"/>
                  </a:cxn>
                  <a:cxn ang="0">
                    <a:pos x="169" y="278"/>
                  </a:cxn>
                  <a:cxn ang="0">
                    <a:pos x="169" y="265"/>
                  </a:cxn>
                  <a:cxn ang="0">
                    <a:pos x="86" y="251"/>
                  </a:cxn>
                  <a:cxn ang="0">
                    <a:pos x="79" y="219"/>
                  </a:cxn>
                  <a:cxn ang="0">
                    <a:pos x="25" y="219"/>
                  </a:cxn>
                  <a:cxn ang="0">
                    <a:pos x="25" y="219"/>
                  </a:cxn>
                  <a:cxn ang="0">
                    <a:pos x="18" y="205"/>
                  </a:cxn>
                  <a:cxn ang="0">
                    <a:pos x="18" y="185"/>
                  </a:cxn>
                  <a:cxn ang="0">
                    <a:pos x="11" y="160"/>
                  </a:cxn>
                  <a:cxn ang="0">
                    <a:pos x="3" y="125"/>
                  </a:cxn>
                  <a:cxn ang="0">
                    <a:pos x="3" y="87"/>
                  </a:cxn>
                  <a:cxn ang="0">
                    <a:pos x="3" y="52"/>
                  </a:cxn>
                  <a:cxn ang="0">
                    <a:pos x="18" y="7"/>
                  </a:cxn>
                  <a:cxn ang="0">
                    <a:pos x="0" y="0"/>
                  </a:cxn>
                </a:cxnLst>
                <a:rect l="0" t="0" r="r" b="b"/>
                <a:pathLst>
                  <a:path w="169" h="296">
                    <a:moveTo>
                      <a:pt x="0" y="0"/>
                    </a:moveTo>
                    <a:lnTo>
                      <a:pt x="0" y="292"/>
                    </a:lnTo>
                    <a:lnTo>
                      <a:pt x="54" y="296"/>
                    </a:lnTo>
                    <a:lnTo>
                      <a:pt x="54" y="258"/>
                    </a:lnTo>
                    <a:lnTo>
                      <a:pt x="169" y="278"/>
                    </a:lnTo>
                    <a:lnTo>
                      <a:pt x="169" y="265"/>
                    </a:lnTo>
                    <a:lnTo>
                      <a:pt x="86" y="251"/>
                    </a:lnTo>
                    <a:lnTo>
                      <a:pt x="79" y="219"/>
                    </a:lnTo>
                    <a:lnTo>
                      <a:pt x="25" y="219"/>
                    </a:lnTo>
                    <a:lnTo>
                      <a:pt x="25" y="219"/>
                    </a:lnTo>
                    <a:lnTo>
                      <a:pt x="18" y="205"/>
                    </a:lnTo>
                    <a:lnTo>
                      <a:pt x="18" y="185"/>
                    </a:lnTo>
                    <a:lnTo>
                      <a:pt x="11" y="160"/>
                    </a:lnTo>
                    <a:lnTo>
                      <a:pt x="3" y="125"/>
                    </a:lnTo>
                    <a:lnTo>
                      <a:pt x="3" y="87"/>
                    </a:lnTo>
                    <a:lnTo>
                      <a:pt x="3" y="52"/>
                    </a:lnTo>
                    <a:lnTo>
                      <a:pt x="1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00" name="Freeform 172"/>
              <p:cNvSpPr>
                <a:spLocks/>
              </p:cNvSpPr>
              <p:nvPr/>
            </p:nvSpPr>
            <p:spPr bwMode="auto">
              <a:xfrm>
                <a:off x="3268" y="3301"/>
                <a:ext cx="220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7" y="38"/>
                  </a:cxn>
                  <a:cxn ang="0">
                    <a:pos x="15" y="38"/>
                  </a:cxn>
                  <a:cxn ang="0">
                    <a:pos x="29" y="31"/>
                  </a:cxn>
                  <a:cxn ang="0">
                    <a:pos x="36" y="31"/>
                  </a:cxn>
                  <a:cxn ang="0">
                    <a:pos x="47" y="28"/>
                  </a:cxn>
                  <a:cxn ang="0">
                    <a:pos x="62" y="28"/>
                  </a:cxn>
                  <a:cxn ang="0">
                    <a:pos x="83" y="28"/>
                  </a:cxn>
                  <a:cxn ang="0">
                    <a:pos x="98" y="21"/>
                  </a:cxn>
                  <a:cxn ang="0">
                    <a:pos x="116" y="21"/>
                  </a:cxn>
                  <a:cxn ang="0">
                    <a:pos x="130" y="21"/>
                  </a:cxn>
                  <a:cxn ang="0">
                    <a:pos x="152" y="21"/>
                  </a:cxn>
                  <a:cxn ang="0">
                    <a:pos x="173" y="21"/>
                  </a:cxn>
                  <a:cxn ang="0">
                    <a:pos x="191" y="28"/>
                  </a:cxn>
                  <a:cxn ang="0">
                    <a:pos x="213" y="28"/>
                  </a:cxn>
                  <a:cxn ang="0">
                    <a:pos x="220" y="0"/>
                  </a:cxn>
                  <a:cxn ang="0">
                    <a:pos x="213" y="0"/>
                  </a:cxn>
                  <a:cxn ang="0">
                    <a:pos x="213" y="0"/>
                  </a:cxn>
                  <a:cxn ang="0">
                    <a:pos x="206" y="0"/>
                  </a:cxn>
                  <a:cxn ang="0">
                    <a:pos x="191" y="0"/>
                  </a:cxn>
                  <a:cxn ang="0">
                    <a:pos x="184" y="0"/>
                  </a:cxn>
                  <a:cxn ang="0">
                    <a:pos x="173" y="0"/>
                  </a:cxn>
                  <a:cxn ang="0">
                    <a:pos x="152" y="7"/>
                  </a:cxn>
                  <a:cxn ang="0">
                    <a:pos x="137" y="7"/>
                  </a:cxn>
                  <a:cxn ang="0">
                    <a:pos x="116" y="7"/>
                  </a:cxn>
                  <a:cxn ang="0">
                    <a:pos x="105" y="7"/>
                  </a:cxn>
                  <a:cxn ang="0">
                    <a:pos x="83" y="7"/>
                  </a:cxn>
                  <a:cxn ang="0">
                    <a:pos x="69" y="14"/>
                  </a:cxn>
                  <a:cxn ang="0">
                    <a:pos x="47" y="14"/>
                  </a:cxn>
                  <a:cxn ang="0">
                    <a:pos x="29" y="21"/>
                  </a:cxn>
                  <a:cxn ang="0">
                    <a:pos x="15" y="21"/>
                  </a:cxn>
                  <a:cxn ang="0">
                    <a:pos x="0" y="28"/>
                  </a:cxn>
                  <a:cxn ang="0">
                    <a:pos x="0" y="38"/>
                  </a:cxn>
                </a:cxnLst>
                <a:rect l="0" t="0" r="r" b="b"/>
                <a:pathLst>
                  <a:path w="220" h="38">
                    <a:moveTo>
                      <a:pt x="0" y="38"/>
                    </a:moveTo>
                    <a:lnTo>
                      <a:pt x="0" y="38"/>
                    </a:lnTo>
                    <a:lnTo>
                      <a:pt x="0" y="38"/>
                    </a:lnTo>
                    <a:lnTo>
                      <a:pt x="7" y="38"/>
                    </a:lnTo>
                    <a:lnTo>
                      <a:pt x="15" y="38"/>
                    </a:lnTo>
                    <a:lnTo>
                      <a:pt x="29" y="31"/>
                    </a:lnTo>
                    <a:lnTo>
                      <a:pt x="36" y="31"/>
                    </a:lnTo>
                    <a:lnTo>
                      <a:pt x="47" y="28"/>
                    </a:lnTo>
                    <a:lnTo>
                      <a:pt x="62" y="28"/>
                    </a:lnTo>
                    <a:lnTo>
                      <a:pt x="83" y="28"/>
                    </a:lnTo>
                    <a:lnTo>
                      <a:pt x="98" y="21"/>
                    </a:lnTo>
                    <a:lnTo>
                      <a:pt x="116" y="21"/>
                    </a:lnTo>
                    <a:lnTo>
                      <a:pt x="130" y="21"/>
                    </a:lnTo>
                    <a:lnTo>
                      <a:pt x="152" y="21"/>
                    </a:lnTo>
                    <a:lnTo>
                      <a:pt x="173" y="21"/>
                    </a:lnTo>
                    <a:lnTo>
                      <a:pt x="191" y="28"/>
                    </a:lnTo>
                    <a:lnTo>
                      <a:pt x="213" y="28"/>
                    </a:lnTo>
                    <a:lnTo>
                      <a:pt x="220" y="0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06" y="0"/>
                    </a:lnTo>
                    <a:lnTo>
                      <a:pt x="191" y="0"/>
                    </a:lnTo>
                    <a:lnTo>
                      <a:pt x="184" y="0"/>
                    </a:lnTo>
                    <a:lnTo>
                      <a:pt x="173" y="0"/>
                    </a:lnTo>
                    <a:lnTo>
                      <a:pt x="152" y="7"/>
                    </a:lnTo>
                    <a:lnTo>
                      <a:pt x="137" y="7"/>
                    </a:lnTo>
                    <a:lnTo>
                      <a:pt x="116" y="7"/>
                    </a:lnTo>
                    <a:lnTo>
                      <a:pt x="105" y="7"/>
                    </a:lnTo>
                    <a:lnTo>
                      <a:pt x="83" y="7"/>
                    </a:lnTo>
                    <a:lnTo>
                      <a:pt x="69" y="14"/>
                    </a:lnTo>
                    <a:lnTo>
                      <a:pt x="47" y="14"/>
                    </a:lnTo>
                    <a:lnTo>
                      <a:pt x="29" y="21"/>
                    </a:lnTo>
                    <a:lnTo>
                      <a:pt x="15" y="21"/>
                    </a:lnTo>
                    <a:lnTo>
                      <a:pt x="0" y="2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01" name="Freeform 173"/>
              <p:cNvSpPr>
                <a:spLocks/>
              </p:cNvSpPr>
              <p:nvPr/>
            </p:nvSpPr>
            <p:spPr bwMode="auto">
              <a:xfrm>
                <a:off x="3139" y="3684"/>
                <a:ext cx="371" cy="115"/>
              </a:xfrm>
              <a:custGeom>
                <a:avLst/>
                <a:gdLst/>
                <a:ahLst/>
                <a:cxnLst>
                  <a:cxn ang="0">
                    <a:pos x="158" y="115"/>
                  </a:cxn>
                  <a:cxn ang="0">
                    <a:pos x="158" y="115"/>
                  </a:cxn>
                  <a:cxn ang="0">
                    <a:pos x="158" y="115"/>
                  </a:cxn>
                  <a:cxn ang="0">
                    <a:pos x="165" y="108"/>
                  </a:cxn>
                  <a:cxn ang="0">
                    <a:pos x="165" y="108"/>
                  </a:cxn>
                  <a:cxn ang="0">
                    <a:pos x="173" y="108"/>
                  </a:cxn>
                  <a:cxn ang="0">
                    <a:pos x="176" y="101"/>
                  </a:cxn>
                  <a:cxn ang="0">
                    <a:pos x="183" y="101"/>
                  </a:cxn>
                  <a:cxn ang="0">
                    <a:pos x="191" y="94"/>
                  </a:cxn>
                  <a:cxn ang="0">
                    <a:pos x="198" y="94"/>
                  </a:cxn>
                  <a:cxn ang="0">
                    <a:pos x="205" y="87"/>
                  </a:cxn>
                  <a:cxn ang="0">
                    <a:pos x="212" y="87"/>
                  </a:cxn>
                  <a:cxn ang="0">
                    <a:pos x="219" y="80"/>
                  </a:cxn>
                  <a:cxn ang="0">
                    <a:pos x="227" y="73"/>
                  </a:cxn>
                  <a:cxn ang="0">
                    <a:pos x="234" y="66"/>
                  </a:cxn>
                  <a:cxn ang="0">
                    <a:pos x="234" y="66"/>
                  </a:cxn>
                  <a:cxn ang="0">
                    <a:pos x="241" y="59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371" y="80"/>
                  </a:cxn>
                  <a:cxn ang="0">
                    <a:pos x="356" y="87"/>
                  </a:cxn>
                  <a:cxn ang="0">
                    <a:pos x="252" y="59"/>
                  </a:cxn>
                  <a:cxn ang="0">
                    <a:pos x="252" y="59"/>
                  </a:cxn>
                  <a:cxn ang="0">
                    <a:pos x="252" y="66"/>
                  </a:cxn>
                  <a:cxn ang="0">
                    <a:pos x="245" y="66"/>
                  </a:cxn>
                  <a:cxn ang="0">
                    <a:pos x="245" y="66"/>
                  </a:cxn>
                  <a:cxn ang="0">
                    <a:pos x="245" y="73"/>
                  </a:cxn>
                  <a:cxn ang="0">
                    <a:pos x="241" y="73"/>
                  </a:cxn>
                  <a:cxn ang="0">
                    <a:pos x="241" y="80"/>
                  </a:cxn>
                  <a:cxn ang="0">
                    <a:pos x="234" y="80"/>
                  </a:cxn>
                  <a:cxn ang="0">
                    <a:pos x="227" y="87"/>
                  </a:cxn>
                  <a:cxn ang="0">
                    <a:pos x="219" y="87"/>
                  </a:cxn>
                  <a:cxn ang="0">
                    <a:pos x="212" y="94"/>
                  </a:cxn>
                  <a:cxn ang="0">
                    <a:pos x="205" y="101"/>
                  </a:cxn>
                  <a:cxn ang="0">
                    <a:pos x="191" y="101"/>
                  </a:cxn>
                  <a:cxn ang="0">
                    <a:pos x="183" y="108"/>
                  </a:cxn>
                  <a:cxn ang="0">
                    <a:pos x="173" y="115"/>
                  </a:cxn>
                  <a:cxn ang="0">
                    <a:pos x="165" y="115"/>
                  </a:cxn>
                  <a:cxn ang="0">
                    <a:pos x="158" y="115"/>
                  </a:cxn>
                </a:cxnLst>
                <a:rect l="0" t="0" r="r" b="b"/>
                <a:pathLst>
                  <a:path w="371" h="115">
                    <a:moveTo>
                      <a:pt x="158" y="115"/>
                    </a:moveTo>
                    <a:lnTo>
                      <a:pt x="158" y="115"/>
                    </a:lnTo>
                    <a:lnTo>
                      <a:pt x="158" y="115"/>
                    </a:lnTo>
                    <a:lnTo>
                      <a:pt x="165" y="108"/>
                    </a:lnTo>
                    <a:lnTo>
                      <a:pt x="165" y="108"/>
                    </a:lnTo>
                    <a:lnTo>
                      <a:pt x="173" y="108"/>
                    </a:lnTo>
                    <a:lnTo>
                      <a:pt x="176" y="101"/>
                    </a:lnTo>
                    <a:lnTo>
                      <a:pt x="183" y="101"/>
                    </a:lnTo>
                    <a:lnTo>
                      <a:pt x="191" y="94"/>
                    </a:lnTo>
                    <a:lnTo>
                      <a:pt x="198" y="94"/>
                    </a:lnTo>
                    <a:lnTo>
                      <a:pt x="205" y="87"/>
                    </a:lnTo>
                    <a:lnTo>
                      <a:pt x="212" y="87"/>
                    </a:lnTo>
                    <a:lnTo>
                      <a:pt x="219" y="80"/>
                    </a:lnTo>
                    <a:lnTo>
                      <a:pt x="227" y="73"/>
                    </a:lnTo>
                    <a:lnTo>
                      <a:pt x="234" y="66"/>
                    </a:lnTo>
                    <a:lnTo>
                      <a:pt x="234" y="66"/>
                    </a:lnTo>
                    <a:lnTo>
                      <a:pt x="241" y="59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371" y="80"/>
                    </a:lnTo>
                    <a:lnTo>
                      <a:pt x="356" y="87"/>
                    </a:lnTo>
                    <a:lnTo>
                      <a:pt x="252" y="59"/>
                    </a:lnTo>
                    <a:lnTo>
                      <a:pt x="252" y="59"/>
                    </a:lnTo>
                    <a:lnTo>
                      <a:pt x="252" y="66"/>
                    </a:lnTo>
                    <a:lnTo>
                      <a:pt x="245" y="66"/>
                    </a:lnTo>
                    <a:lnTo>
                      <a:pt x="245" y="66"/>
                    </a:lnTo>
                    <a:lnTo>
                      <a:pt x="245" y="73"/>
                    </a:lnTo>
                    <a:lnTo>
                      <a:pt x="241" y="73"/>
                    </a:lnTo>
                    <a:lnTo>
                      <a:pt x="241" y="80"/>
                    </a:lnTo>
                    <a:lnTo>
                      <a:pt x="234" y="80"/>
                    </a:lnTo>
                    <a:lnTo>
                      <a:pt x="227" y="87"/>
                    </a:lnTo>
                    <a:lnTo>
                      <a:pt x="219" y="87"/>
                    </a:lnTo>
                    <a:lnTo>
                      <a:pt x="212" y="94"/>
                    </a:lnTo>
                    <a:lnTo>
                      <a:pt x="205" y="101"/>
                    </a:lnTo>
                    <a:lnTo>
                      <a:pt x="191" y="101"/>
                    </a:lnTo>
                    <a:lnTo>
                      <a:pt x="183" y="108"/>
                    </a:lnTo>
                    <a:lnTo>
                      <a:pt x="173" y="115"/>
                    </a:lnTo>
                    <a:lnTo>
                      <a:pt x="165" y="115"/>
                    </a:lnTo>
                    <a:lnTo>
                      <a:pt x="158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02" name="Freeform 174"/>
              <p:cNvSpPr>
                <a:spLocks/>
              </p:cNvSpPr>
              <p:nvPr/>
            </p:nvSpPr>
            <p:spPr bwMode="auto">
              <a:xfrm>
                <a:off x="3063" y="3712"/>
                <a:ext cx="378" cy="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1" y="104"/>
                  </a:cxn>
                  <a:cxn ang="0">
                    <a:pos x="378" y="104"/>
                  </a:cxn>
                  <a:cxn ang="0">
                    <a:pos x="14" y="0"/>
                  </a:cxn>
                  <a:cxn ang="0">
                    <a:pos x="0" y="0"/>
                  </a:cxn>
                </a:cxnLst>
                <a:rect l="0" t="0" r="r" b="b"/>
                <a:pathLst>
                  <a:path w="378" h="104">
                    <a:moveTo>
                      <a:pt x="0" y="0"/>
                    </a:moveTo>
                    <a:lnTo>
                      <a:pt x="371" y="104"/>
                    </a:lnTo>
                    <a:lnTo>
                      <a:pt x="378" y="104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03" name="Freeform 175"/>
              <p:cNvSpPr>
                <a:spLocks/>
              </p:cNvSpPr>
              <p:nvPr/>
            </p:nvSpPr>
            <p:spPr bwMode="auto">
              <a:xfrm>
                <a:off x="3124" y="3698"/>
                <a:ext cx="371" cy="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4" y="94"/>
                  </a:cxn>
                  <a:cxn ang="0">
                    <a:pos x="371" y="94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371" h="94">
                    <a:moveTo>
                      <a:pt x="0" y="0"/>
                    </a:moveTo>
                    <a:lnTo>
                      <a:pt x="364" y="94"/>
                    </a:lnTo>
                    <a:lnTo>
                      <a:pt x="371" y="94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04" name="Freeform 176"/>
              <p:cNvSpPr>
                <a:spLocks/>
              </p:cNvSpPr>
              <p:nvPr/>
            </p:nvSpPr>
            <p:spPr bwMode="auto">
              <a:xfrm>
                <a:off x="3099" y="3705"/>
                <a:ext cx="367" cy="1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0" y="101"/>
                  </a:cxn>
                  <a:cxn ang="0">
                    <a:pos x="367" y="101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367" h="101">
                    <a:moveTo>
                      <a:pt x="0" y="0"/>
                    </a:moveTo>
                    <a:lnTo>
                      <a:pt x="360" y="101"/>
                    </a:lnTo>
                    <a:lnTo>
                      <a:pt x="367" y="101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</p:grpSp>
        <p:grpSp>
          <p:nvGrpSpPr>
            <p:cNvPr id="15" name="Group 177"/>
            <p:cNvGrpSpPr>
              <a:grpSpLocks/>
            </p:cNvGrpSpPr>
            <p:nvPr/>
          </p:nvGrpSpPr>
          <p:grpSpPr bwMode="auto">
            <a:xfrm>
              <a:off x="6176965" y="5053032"/>
              <a:ext cx="503238" cy="504825"/>
              <a:chOff x="3016" y="3294"/>
              <a:chExt cx="692" cy="564"/>
            </a:xfrm>
          </p:grpSpPr>
          <p:sp>
            <p:nvSpPr>
              <p:cNvPr id="48306" name="Freeform 178"/>
              <p:cNvSpPr>
                <a:spLocks/>
              </p:cNvSpPr>
              <p:nvPr/>
            </p:nvSpPr>
            <p:spPr bwMode="auto">
              <a:xfrm>
                <a:off x="3016" y="3294"/>
                <a:ext cx="692" cy="564"/>
              </a:xfrm>
              <a:custGeom>
                <a:avLst/>
                <a:gdLst/>
                <a:ahLst/>
                <a:cxnLst>
                  <a:cxn ang="0">
                    <a:pos x="191" y="38"/>
                  </a:cxn>
                  <a:cxn ang="0">
                    <a:pos x="191" y="38"/>
                  </a:cxn>
                  <a:cxn ang="0">
                    <a:pos x="198" y="38"/>
                  </a:cxn>
                  <a:cxn ang="0">
                    <a:pos x="205" y="38"/>
                  </a:cxn>
                  <a:cxn ang="0">
                    <a:pos x="213" y="35"/>
                  </a:cxn>
                  <a:cxn ang="0">
                    <a:pos x="227" y="35"/>
                  </a:cxn>
                  <a:cxn ang="0">
                    <a:pos x="238" y="28"/>
                  </a:cxn>
                  <a:cxn ang="0">
                    <a:pos x="259" y="28"/>
                  </a:cxn>
                  <a:cxn ang="0">
                    <a:pos x="281" y="21"/>
                  </a:cxn>
                  <a:cxn ang="0">
                    <a:pos x="306" y="14"/>
                  </a:cxn>
                  <a:cxn ang="0">
                    <a:pos x="335" y="14"/>
                  </a:cxn>
                  <a:cxn ang="0">
                    <a:pos x="364" y="7"/>
                  </a:cxn>
                  <a:cxn ang="0">
                    <a:pos x="396" y="7"/>
                  </a:cxn>
                  <a:cxn ang="0">
                    <a:pos x="432" y="7"/>
                  </a:cxn>
                  <a:cxn ang="0">
                    <a:pos x="472" y="0"/>
                  </a:cxn>
                  <a:cxn ang="0">
                    <a:pos x="512" y="0"/>
                  </a:cxn>
                  <a:cxn ang="0">
                    <a:pos x="555" y="0"/>
                  </a:cxn>
                  <a:cxn ang="0">
                    <a:pos x="573" y="80"/>
                  </a:cxn>
                  <a:cxn ang="0">
                    <a:pos x="580" y="80"/>
                  </a:cxn>
                  <a:cxn ang="0">
                    <a:pos x="602" y="94"/>
                  </a:cxn>
                  <a:cxn ang="0">
                    <a:pos x="616" y="111"/>
                  </a:cxn>
                  <a:cxn ang="0">
                    <a:pos x="623" y="139"/>
                  </a:cxn>
                  <a:cxn ang="0">
                    <a:pos x="663" y="317"/>
                  </a:cxn>
                  <a:cxn ang="0">
                    <a:pos x="685" y="390"/>
                  </a:cxn>
                  <a:cxn ang="0">
                    <a:pos x="685" y="397"/>
                  </a:cxn>
                  <a:cxn ang="0">
                    <a:pos x="692" y="411"/>
                  </a:cxn>
                  <a:cxn ang="0">
                    <a:pos x="692" y="432"/>
                  </a:cxn>
                  <a:cxn ang="0">
                    <a:pos x="678" y="456"/>
                  </a:cxn>
                  <a:cxn ang="0">
                    <a:pos x="0" y="442"/>
                  </a:cxn>
                  <a:cxn ang="0">
                    <a:pos x="61" y="404"/>
                  </a:cxn>
                  <a:cxn ang="0">
                    <a:pos x="68" y="80"/>
                  </a:cxn>
                  <a:cxn ang="0">
                    <a:pos x="68" y="80"/>
                  </a:cxn>
                  <a:cxn ang="0">
                    <a:pos x="76" y="73"/>
                  </a:cxn>
                  <a:cxn ang="0">
                    <a:pos x="83" y="66"/>
                  </a:cxn>
                  <a:cxn ang="0">
                    <a:pos x="97" y="66"/>
                  </a:cxn>
                  <a:cxn ang="0">
                    <a:pos x="115" y="59"/>
                  </a:cxn>
                  <a:cxn ang="0">
                    <a:pos x="130" y="59"/>
                  </a:cxn>
                  <a:cxn ang="0">
                    <a:pos x="159" y="66"/>
                  </a:cxn>
                  <a:cxn ang="0">
                    <a:pos x="184" y="73"/>
                  </a:cxn>
                </a:cxnLst>
                <a:rect l="0" t="0" r="r" b="b"/>
                <a:pathLst>
                  <a:path w="692" h="564">
                    <a:moveTo>
                      <a:pt x="184" y="73"/>
                    </a:moveTo>
                    <a:lnTo>
                      <a:pt x="191" y="38"/>
                    </a:lnTo>
                    <a:lnTo>
                      <a:pt x="191" y="38"/>
                    </a:lnTo>
                    <a:lnTo>
                      <a:pt x="191" y="38"/>
                    </a:lnTo>
                    <a:lnTo>
                      <a:pt x="198" y="38"/>
                    </a:lnTo>
                    <a:lnTo>
                      <a:pt x="198" y="38"/>
                    </a:lnTo>
                    <a:lnTo>
                      <a:pt x="198" y="38"/>
                    </a:lnTo>
                    <a:lnTo>
                      <a:pt x="205" y="38"/>
                    </a:lnTo>
                    <a:lnTo>
                      <a:pt x="213" y="35"/>
                    </a:lnTo>
                    <a:lnTo>
                      <a:pt x="213" y="35"/>
                    </a:lnTo>
                    <a:lnTo>
                      <a:pt x="220" y="35"/>
                    </a:lnTo>
                    <a:lnTo>
                      <a:pt x="227" y="35"/>
                    </a:lnTo>
                    <a:lnTo>
                      <a:pt x="231" y="28"/>
                    </a:lnTo>
                    <a:lnTo>
                      <a:pt x="238" y="28"/>
                    </a:lnTo>
                    <a:lnTo>
                      <a:pt x="252" y="28"/>
                    </a:lnTo>
                    <a:lnTo>
                      <a:pt x="259" y="28"/>
                    </a:lnTo>
                    <a:lnTo>
                      <a:pt x="274" y="21"/>
                    </a:lnTo>
                    <a:lnTo>
                      <a:pt x="281" y="21"/>
                    </a:lnTo>
                    <a:lnTo>
                      <a:pt x="296" y="21"/>
                    </a:lnTo>
                    <a:lnTo>
                      <a:pt x="306" y="14"/>
                    </a:lnTo>
                    <a:lnTo>
                      <a:pt x="321" y="14"/>
                    </a:lnTo>
                    <a:lnTo>
                      <a:pt x="335" y="14"/>
                    </a:lnTo>
                    <a:lnTo>
                      <a:pt x="350" y="14"/>
                    </a:lnTo>
                    <a:lnTo>
                      <a:pt x="364" y="7"/>
                    </a:lnTo>
                    <a:lnTo>
                      <a:pt x="375" y="7"/>
                    </a:lnTo>
                    <a:lnTo>
                      <a:pt x="396" y="7"/>
                    </a:lnTo>
                    <a:lnTo>
                      <a:pt x="418" y="7"/>
                    </a:lnTo>
                    <a:lnTo>
                      <a:pt x="432" y="7"/>
                    </a:lnTo>
                    <a:lnTo>
                      <a:pt x="450" y="0"/>
                    </a:lnTo>
                    <a:lnTo>
                      <a:pt x="472" y="0"/>
                    </a:lnTo>
                    <a:lnTo>
                      <a:pt x="494" y="0"/>
                    </a:lnTo>
                    <a:lnTo>
                      <a:pt x="512" y="0"/>
                    </a:lnTo>
                    <a:lnTo>
                      <a:pt x="533" y="0"/>
                    </a:lnTo>
                    <a:lnTo>
                      <a:pt x="555" y="0"/>
                    </a:lnTo>
                    <a:lnTo>
                      <a:pt x="580" y="14"/>
                    </a:lnTo>
                    <a:lnTo>
                      <a:pt x="573" y="80"/>
                    </a:lnTo>
                    <a:lnTo>
                      <a:pt x="580" y="80"/>
                    </a:lnTo>
                    <a:lnTo>
                      <a:pt x="580" y="80"/>
                    </a:lnTo>
                    <a:lnTo>
                      <a:pt x="587" y="87"/>
                    </a:lnTo>
                    <a:lnTo>
                      <a:pt x="602" y="94"/>
                    </a:lnTo>
                    <a:lnTo>
                      <a:pt x="609" y="101"/>
                    </a:lnTo>
                    <a:lnTo>
                      <a:pt x="616" y="111"/>
                    </a:lnTo>
                    <a:lnTo>
                      <a:pt x="623" y="125"/>
                    </a:lnTo>
                    <a:lnTo>
                      <a:pt x="623" y="139"/>
                    </a:lnTo>
                    <a:lnTo>
                      <a:pt x="685" y="184"/>
                    </a:lnTo>
                    <a:lnTo>
                      <a:pt x="663" y="317"/>
                    </a:lnTo>
                    <a:lnTo>
                      <a:pt x="573" y="358"/>
                    </a:lnTo>
                    <a:lnTo>
                      <a:pt x="685" y="390"/>
                    </a:lnTo>
                    <a:lnTo>
                      <a:pt x="685" y="390"/>
                    </a:lnTo>
                    <a:lnTo>
                      <a:pt x="685" y="397"/>
                    </a:lnTo>
                    <a:lnTo>
                      <a:pt x="685" y="397"/>
                    </a:lnTo>
                    <a:lnTo>
                      <a:pt x="692" y="411"/>
                    </a:lnTo>
                    <a:lnTo>
                      <a:pt x="692" y="418"/>
                    </a:lnTo>
                    <a:lnTo>
                      <a:pt x="692" y="432"/>
                    </a:lnTo>
                    <a:lnTo>
                      <a:pt x="685" y="442"/>
                    </a:lnTo>
                    <a:lnTo>
                      <a:pt x="678" y="456"/>
                    </a:lnTo>
                    <a:lnTo>
                      <a:pt x="396" y="564"/>
                    </a:lnTo>
                    <a:lnTo>
                      <a:pt x="0" y="442"/>
                    </a:lnTo>
                    <a:lnTo>
                      <a:pt x="7" y="425"/>
                    </a:lnTo>
                    <a:lnTo>
                      <a:pt x="61" y="404"/>
                    </a:lnTo>
                    <a:lnTo>
                      <a:pt x="61" y="80"/>
                    </a:lnTo>
                    <a:lnTo>
                      <a:pt x="68" y="80"/>
                    </a:lnTo>
                    <a:lnTo>
                      <a:pt x="68" y="80"/>
                    </a:lnTo>
                    <a:lnTo>
                      <a:pt x="68" y="80"/>
                    </a:lnTo>
                    <a:lnTo>
                      <a:pt x="68" y="73"/>
                    </a:lnTo>
                    <a:lnTo>
                      <a:pt x="76" y="73"/>
                    </a:lnTo>
                    <a:lnTo>
                      <a:pt x="83" y="73"/>
                    </a:lnTo>
                    <a:lnTo>
                      <a:pt x="83" y="66"/>
                    </a:lnTo>
                    <a:lnTo>
                      <a:pt x="90" y="66"/>
                    </a:lnTo>
                    <a:lnTo>
                      <a:pt x="97" y="66"/>
                    </a:lnTo>
                    <a:lnTo>
                      <a:pt x="108" y="59"/>
                    </a:lnTo>
                    <a:lnTo>
                      <a:pt x="115" y="59"/>
                    </a:lnTo>
                    <a:lnTo>
                      <a:pt x="123" y="59"/>
                    </a:lnTo>
                    <a:lnTo>
                      <a:pt x="130" y="59"/>
                    </a:lnTo>
                    <a:lnTo>
                      <a:pt x="144" y="59"/>
                    </a:lnTo>
                    <a:lnTo>
                      <a:pt x="159" y="66"/>
                    </a:lnTo>
                    <a:lnTo>
                      <a:pt x="166" y="66"/>
                    </a:lnTo>
                    <a:lnTo>
                      <a:pt x="184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07" name="Freeform 179"/>
              <p:cNvSpPr>
                <a:spLocks/>
              </p:cNvSpPr>
              <p:nvPr/>
            </p:nvSpPr>
            <p:spPr bwMode="auto">
              <a:xfrm>
                <a:off x="3254" y="3339"/>
                <a:ext cx="220" cy="240"/>
              </a:xfrm>
              <a:custGeom>
                <a:avLst/>
                <a:gdLst/>
                <a:ahLst/>
                <a:cxnLst>
                  <a:cxn ang="0">
                    <a:pos x="220" y="7"/>
                  </a:cxn>
                  <a:cxn ang="0">
                    <a:pos x="220" y="7"/>
                  </a:cxn>
                  <a:cxn ang="0">
                    <a:pos x="212" y="7"/>
                  </a:cxn>
                  <a:cxn ang="0">
                    <a:pos x="205" y="7"/>
                  </a:cxn>
                  <a:cxn ang="0">
                    <a:pos x="198" y="0"/>
                  </a:cxn>
                  <a:cxn ang="0">
                    <a:pos x="194" y="0"/>
                  </a:cxn>
                  <a:cxn ang="0">
                    <a:pos x="180" y="0"/>
                  </a:cxn>
                  <a:cxn ang="0">
                    <a:pos x="166" y="0"/>
                  </a:cxn>
                  <a:cxn ang="0">
                    <a:pos x="151" y="0"/>
                  </a:cxn>
                  <a:cxn ang="0">
                    <a:pos x="137" y="0"/>
                  </a:cxn>
                  <a:cxn ang="0">
                    <a:pos x="126" y="0"/>
                  </a:cxn>
                  <a:cxn ang="0">
                    <a:pos x="104" y="0"/>
                  </a:cxn>
                  <a:cxn ang="0">
                    <a:pos x="90" y="0"/>
                  </a:cxn>
                  <a:cxn ang="0">
                    <a:pos x="68" y="7"/>
                  </a:cxn>
                  <a:cxn ang="0">
                    <a:pos x="50" y="14"/>
                  </a:cxn>
                  <a:cxn ang="0">
                    <a:pos x="36" y="21"/>
                  </a:cxn>
                  <a:cxn ang="0">
                    <a:pos x="14" y="28"/>
                  </a:cxn>
                  <a:cxn ang="0">
                    <a:pos x="14" y="35"/>
                  </a:cxn>
                  <a:cxn ang="0">
                    <a:pos x="7" y="49"/>
                  </a:cxn>
                  <a:cxn ang="0">
                    <a:pos x="0" y="66"/>
                  </a:cxn>
                  <a:cxn ang="0">
                    <a:pos x="0" y="94"/>
                  </a:cxn>
                  <a:cxn ang="0">
                    <a:pos x="0" y="126"/>
                  </a:cxn>
                  <a:cxn ang="0">
                    <a:pos x="0" y="160"/>
                  </a:cxn>
                  <a:cxn ang="0">
                    <a:pos x="7" y="199"/>
                  </a:cxn>
                  <a:cxn ang="0">
                    <a:pos x="14" y="240"/>
                  </a:cxn>
                  <a:cxn ang="0">
                    <a:pos x="14" y="240"/>
                  </a:cxn>
                  <a:cxn ang="0">
                    <a:pos x="21" y="233"/>
                  </a:cxn>
                  <a:cxn ang="0">
                    <a:pos x="29" y="233"/>
                  </a:cxn>
                  <a:cxn ang="0">
                    <a:pos x="36" y="233"/>
                  </a:cxn>
                  <a:cxn ang="0">
                    <a:pos x="43" y="233"/>
                  </a:cxn>
                  <a:cxn ang="0">
                    <a:pos x="50" y="233"/>
                  </a:cxn>
                  <a:cxn ang="0">
                    <a:pos x="61" y="233"/>
                  </a:cxn>
                  <a:cxn ang="0">
                    <a:pos x="76" y="233"/>
                  </a:cxn>
                  <a:cxn ang="0">
                    <a:pos x="90" y="233"/>
                  </a:cxn>
                  <a:cxn ang="0">
                    <a:pos x="104" y="233"/>
                  </a:cxn>
                  <a:cxn ang="0">
                    <a:pos x="126" y="233"/>
                  </a:cxn>
                  <a:cxn ang="0">
                    <a:pos x="137" y="233"/>
                  </a:cxn>
                  <a:cxn ang="0">
                    <a:pos x="158" y="233"/>
                  </a:cxn>
                  <a:cxn ang="0">
                    <a:pos x="180" y="240"/>
                  </a:cxn>
                  <a:cxn ang="0">
                    <a:pos x="198" y="240"/>
                  </a:cxn>
                  <a:cxn ang="0">
                    <a:pos x="220" y="240"/>
                  </a:cxn>
                  <a:cxn ang="0">
                    <a:pos x="220" y="233"/>
                  </a:cxn>
                  <a:cxn ang="0">
                    <a:pos x="220" y="213"/>
                  </a:cxn>
                  <a:cxn ang="0">
                    <a:pos x="212" y="188"/>
                  </a:cxn>
                  <a:cxn ang="0">
                    <a:pos x="212" y="153"/>
                  </a:cxn>
                  <a:cxn ang="0">
                    <a:pos x="212" y="115"/>
                  </a:cxn>
                  <a:cxn ang="0">
                    <a:pos x="212" y="73"/>
                  </a:cxn>
                  <a:cxn ang="0">
                    <a:pos x="212" y="42"/>
                  </a:cxn>
                  <a:cxn ang="0">
                    <a:pos x="220" y="7"/>
                  </a:cxn>
                </a:cxnLst>
                <a:rect l="0" t="0" r="r" b="b"/>
                <a:pathLst>
                  <a:path w="220" h="240">
                    <a:moveTo>
                      <a:pt x="220" y="7"/>
                    </a:moveTo>
                    <a:lnTo>
                      <a:pt x="220" y="7"/>
                    </a:lnTo>
                    <a:lnTo>
                      <a:pt x="212" y="7"/>
                    </a:lnTo>
                    <a:lnTo>
                      <a:pt x="205" y="7"/>
                    </a:lnTo>
                    <a:lnTo>
                      <a:pt x="198" y="0"/>
                    </a:lnTo>
                    <a:lnTo>
                      <a:pt x="194" y="0"/>
                    </a:lnTo>
                    <a:lnTo>
                      <a:pt x="180" y="0"/>
                    </a:lnTo>
                    <a:lnTo>
                      <a:pt x="166" y="0"/>
                    </a:lnTo>
                    <a:lnTo>
                      <a:pt x="151" y="0"/>
                    </a:lnTo>
                    <a:lnTo>
                      <a:pt x="137" y="0"/>
                    </a:lnTo>
                    <a:lnTo>
                      <a:pt x="126" y="0"/>
                    </a:lnTo>
                    <a:lnTo>
                      <a:pt x="104" y="0"/>
                    </a:lnTo>
                    <a:lnTo>
                      <a:pt x="90" y="0"/>
                    </a:lnTo>
                    <a:lnTo>
                      <a:pt x="68" y="7"/>
                    </a:lnTo>
                    <a:lnTo>
                      <a:pt x="50" y="14"/>
                    </a:lnTo>
                    <a:lnTo>
                      <a:pt x="36" y="21"/>
                    </a:lnTo>
                    <a:lnTo>
                      <a:pt x="14" y="28"/>
                    </a:lnTo>
                    <a:lnTo>
                      <a:pt x="14" y="35"/>
                    </a:lnTo>
                    <a:lnTo>
                      <a:pt x="7" y="49"/>
                    </a:lnTo>
                    <a:lnTo>
                      <a:pt x="0" y="66"/>
                    </a:lnTo>
                    <a:lnTo>
                      <a:pt x="0" y="94"/>
                    </a:lnTo>
                    <a:lnTo>
                      <a:pt x="0" y="126"/>
                    </a:lnTo>
                    <a:lnTo>
                      <a:pt x="0" y="160"/>
                    </a:lnTo>
                    <a:lnTo>
                      <a:pt x="7" y="199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21" y="233"/>
                    </a:lnTo>
                    <a:lnTo>
                      <a:pt x="29" y="233"/>
                    </a:lnTo>
                    <a:lnTo>
                      <a:pt x="36" y="233"/>
                    </a:lnTo>
                    <a:lnTo>
                      <a:pt x="43" y="233"/>
                    </a:lnTo>
                    <a:lnTo>
                      <a:pt x="50" y="233"/>
                    </a:lnTo>
                    <a:lnTo>
                      <a:pt x="61" y="233"/>
                    </a:lnTo>
                    <a:lnTo>
                      <a:pt x="76" y="233"/>
                    </a:lnTo>
                    <a:lnTo>
                      <a:pt x="90" y="233"/>
                    </a:lnTo>
                    <a:lnTo>
                      <a:pt x="104" y="233"/>
                    </a:lnTo>
                    <a:lnTo>
                      <a:pt x="126" y="233"/>
                    </a:lnTo>
                    <a:lnTo>
                      <a:pt x="137" y="233"/>
                    </a:lnTo>
                    <a:lnTo>
                      <a:pt x="158" y="233"/>
                    </a:lnTo>
                    <a:lnTo>
                      <a:pt x="180" y="240"/>
                    </a:lnTo>
                    <a:lnTo>
                      <a:pt x="198" y="240"/>
                    </a:lnTo>
                    <a:lnTo>
                      <a:pt x="220" y="240"/>
                    </a:lnTo>
                    <a:lnTo>
                      <a:pt x="220" y="233"/>
                    </a:lnTo>
                    <a:lnTo>
                      <a:pt x="220" y="213"/>
                    </a:lnTo>
                    <a:lnTo>
                      <a:pt x="212" y="188"/>
                    </a:lnTo>
                    <a:lnTo>
                      <a:pt x="212" y="153"/>
                    </a:lnTo>
                    <a:lnTo>
                      <a:pt x="212" y="115"/>
                    </a:lnTo>
                    <a:lnTo>
                      <a:pt x="212" y="73"/>
                    </a:lnTo>
                    <a:lnTo>
                      <a:pt x="212" y="42"/>
                    </a:lnTo>
                    <a:lnTo>
                      <a:pt x="220" y="7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08" name="Freeform 180"/>
              <p:cNvSpPr>
                <a:spLocks/>
              </p:cNvSpPr>
              <p:nvPr/>
            </p:nvSpPr>
            <p:spPr bwMode="auto">
              <a:xfrm>
                <a:off x="3275" y="3405"/>
                <a:ext cx="372" cy="241"/>
              </a:xfrm>
              <a:custGeom>
                <a:avLst/>
                <a:gdLst/>
                <a:ahLst/>
                <a:cxnLst>
                  <a:cxn ang="0">
                    <a:pos x="8" y="181"/>
                  </a:cxn>
                  <a:cxn ang="0">
                    <a:pos x="0" y="213"/>
                  </a:cxn>
                  <a:cxn ang="0">
                    <a:pos x="238" y="241"/>
                  </a:cxn>
                  <a:cxn ang="0">
                    <a:pos x="238" y="241"/>
                  </a:cxn>
                  <a:cxn ang="0">
                    <a:pos x="246" y="241"/>
                  </a:cxn>
                  <a:cxn ang="0">
                    <a:pos x="253" y="234"/>
                  </a:cxn>
                  <a:cxn ang="0">
                    <a:pos x="267" y="227"/>
                  </a:cxn>
                  <a:cxn ang="0">
                    <a:pos x="274" y="220"/>
                  </a:cxn>
                  <a:cxn ang="0">
                    <a:pos x="289" y="213"/>
                  </a:cxn>
                  <a:cxn ang="0">
                    <a:pos x="303" y="199"/>
                  </a:cxn>
                  <a:cxn ang="0">
                    <a:pos x="314" y="195"/>
                  </a:cxn>
                  <a:cxn ang="0">
                    <a:pos x="328" y="174"/>
                  </a:cxn>
                  <a:cxn ang="0">
                    <a:pos x="343" y="160"/>
                  </a:cxn>
                  <a:cxn ang="0">
                    <a:pos x="350" y="147"/>
                  </a:cxn>
                  <a:cxn ang="0">
                    <a:pos x="357" y="129"/>
                  </a:cxn>
                  <a:cxn ang="0">
                    <a:pos x="364" y="108"/>
                  </a:cxn>
                  <a:cxn ang="0">
                    <a:pos x="372" y="80"/>
                  </a:cxn>
                  <a:cxn ang="0">
                    <a:pos x="372" y="60"/>
                  </a:cxn>
                  <a:cxn ang="0">
                    <a:pos x="364" y="35"/>
                  </a:cxn>
                  <a:cxn ang="0">
                    <a:pos x="364" y="35"/>
                  </a:cxn>
                  <a:cxn ang="0">
                    <a:pos x="364" y="28"/>
                  </a:cxn>
                  <a:cxn ang="0">
                    <a:pos x="357" y="28"/>
                  </a:cxn>
                  <a:cxn ang="0">
                    <a:pos x="350" y="21"/>
                  </a:cxn>
                  <a:cxn ang="0">
                    <a:pos x="343" y="14"/>
                  </a:cxn>
                  <a:cxn ang="0">
                    <a:pos x="336" y="7"/>
                  </a:cxn>
                  <a:cxn ang="0">
                    <a:pos x="328" y="0"/>
                  </a:cxn>
                  <a:cxn ang="0">
                    <a:pos x="314" y="0"/>
                  </a:cxn>
                  <a:cxn ang="0">
                    <a:pos x="314" y="0"/>
                  </a:cxn>
                  <a:cxn ang="0">
                    <a:pos x="321" y="14"/>
                  </a:cxn>
                  <a:cxn ang="0">
                    <a:pos x="328" y="28"/>
                  </a:cxn>
                  <a:cxn ang="0">
                    <a:pos x="328" y="56"/>
                  </a:cxn>
                  <a:cxn ang="0">
                    <a:pos x="328" y="80"/>
                  </a:cxn>
                  <a:cxn ang="0">
                    <a:pos x="328" y="108"/>
                  </a:cxn>
                  <a:cxn ang="0">
                    <a:pos x="321" y="140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296" y="174"/>
                  </a:cxn>
                  <a:cxn ang="0">
                    <a:pos x="296" y="181"/>
                  </a:cxn>
                  <a:cxn ang="0">
                    <a:pos x="289" y="181"/>
                  </a:cxn>
                  <a:cxn ang="0">
                    <a:pos x="282" y="188"/>
                  </a:cxn>
                  <a:cxn ang="0">
                    <a:pos x="274" y="188"/>
                  </a:cxn>
                  <a:cxn ang="0">
                    <a:pos x="267" y="188"/>
                  </a:cxn>
                  <a:cxn ang="0">
                    <a:pos x="260" y="195"/>
                  </a:cxn>
                  <a:cxn ang="0">
                    <a:pos x="253" y="195"/>
                  </a:cxn>
                  <a:cxn ang="0">
                    <a:pos x="238" y="195"/>
                  </a:cxn>
                  <a:cxn ang="0">
                    <a:pos x="235" y="195"/>
                  </a:cxn>
                  <a:cxn ang="0">
                    <a:pos x="220" y="195"/>
                  </a:cxn>
                  <a:cxn ang="0">
                    <a:pos x="206" y="195"/>
                  </a:cxn>
                  <a:cxn ang="0">
                    <a:pos x="191" y="195"/>
                  </a:cxn>
                  <a:cxn ang="0">
                    <a:pos x="191" y="227"/>
                  </a:cxn>
                  <a:cxn ang="0">
                    <a:pos x="8" y="206"/>
                  </a:cxn>
                  <a:cxn ang="0">
                    <a:pos x="8" y="181"/>
                  </a:cxn>
                </a:cxnLst>
                <a:rect l="0" t="0" r="r" b="b"/>
                <a:pathLst>
                  <a:path w="372" h="241">
                    <a:moveTo>
                      <a:pt x="8" y="181"/>
                    </a:moveTo>
                    <a:lnTo>
                      <a:pt x="0" y="213"/>
                    </a:lnTo>
                    <a:lnTo>
                      <a:pt x="238" y="241"/>
                    </a:lnTo>
                    <a:lnTo>
                      <a:pt x="238" y="241"/>
                    </a:lnTo>
                    <a:lnTo>
                      <a:pt x="246" y="241"/>
                    </a:lnTo>
                    <a:lnTo>
                      <a:pt x="253" y="234"/>
                    </a:lnTo>
                    <a:lnTo>
                      <a:pt x="267" y="227"/>
                    </a:lnTo>
                    <a:lnTo>
                      <a:pt x="274" y="220"/>
                    </a:lnTo>
                    <a:lnTo>
                      <a:pt x="289" y="213"/>
                    </a:lnTo>
                    <a:lnTo>
                      <a:pt x="303" y="199"/>
                    </a:lnTo>
                    <a:lnTo>
                      <a:pt x="314" y="195"/>
                    </a:lnTo>
                    <a:lnTo>
                      <a:pt x="328" y="174"/>
                    </a:lnTo>
                    <a:lnTo>
                      <a:pt x="343" y="160"/>
                    </a:lnTo>
                    <a:lnTo>
                      <a:pt x="350" y="147"/>
                    </a:lnTo>
                    <a:lnTo>
                      <a:pt x="357" y="129"/>
                    </a:lnTo>
                    <a:lnTo>
                      <a:pt x="364" y="108"/>
                    </a:lnTo>
                    <a:lnTo>
                      <a:pt x="372" y="80"/>
                    </a:lnTo>
                    <a:lnTo>
                      <a:pt x="372" y="60"/>
                    </a:lnTo>
                    <a:lnTo>
                      <a:pt x="364" y="35"/>
                    </a:lnTo>
                    <a:lnTo>
                      <a:pt x="364" y="35"/>
                    </a:lnTo>
                    <a:lnTo>
                      <a:pt x="364" y="28"/>
                    </a:lnTo>
                    <a:lnTo>
                      <a:pt x="357" y="28"/>
                    </a:lnTo>
                    <a:lnTo>
                      <a:pt x="350" y="21"/>
                    </a:lnTo>
                    <a:lnTo>
                      <a:pt x="343" y="14"/>
                    </a:lnTo>
                    <a:lnTo>
                      <a:pt x="336" y="7"/>
                    </a:lnTo>
                    <a:lnTo>
                      <a:pt x="328" y="0"/>
                    </a:lnTo>
                    <a:lnTo>
                      <a:pt x="314" y="0"/>
                    </a:lnTo>
                    <a:lnTo>
                      <a:pt x="314" y="0"/>
                    </a:lnTo>
                    <a:lnTo>
                      <a:pt x="321" y="14"/>
                    </a:lnTo>
                    <a:lnTo>
                      <a:pt x="328" y="28"/>
                    </a:lnTo>
                    <a:lnTo>
                      <a:pt x="328" y="56"/>
                    </a:lnTo>
                    <a:lnTo>
                      <a:pt x="328" y="80"/>
                    </a:lnTo>
                    <a:lnTo>
                      <a:pt x="328" y="108"/>
                    </a:lnTo>
                    <a:lnTo>
                      <a:pt x="321" y="140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296" y="174"/>
                    </a:lnTo>
                    <a:lnTo>
                      <a:pt x="296" y="181"/>
                    </a:lnTo>
                    <a:lnTo>
                      <a:pt x="289" y="181"/>
                    </a:lnTo>
                    <a:lnTo>
                      <a:pt x="282" y="188"/>
                    </a:lnTo>
                    <a:lnTo>
                      <a:pt x="274" y="188"/>
                    </a:lnTo>
                    <a:lnTo>
                      <a:pt x="267" y="188"/>
                    </a:lnTo>
                    <a:lnTo>
                      <a:pt x="260" y="195"/>
                    </a:lnTo>
                    <a:lnTo>
                      <a:pt x="253" y="195"/>
                    </a:lnTo>
                    <a:lnTo>
                      <a:pt x="238" y="195"/>
                    </a:lnTo>
                    <a:lnTo>
                      <a:pt x="235" y="195"/>
                    </a:lnTo>
                    <a:lnTo>
                      <a:pt x="220" y="195"/>
                    </a:lnTo>
                    <a:lnTo>
                      <a:pt x="206" y="195"/>
                    </a:lnTo>
                    <a:lnTo>
                      <a:pt x="191" y="195"/>
                    </a:lnTo>
                    <a:lnTo>
                      <a:pt x="191" y="227"/>
                    </a:lnTo>
                    <a:lnTo>
                      <a:pt x="8" y="206"/>
                    </a:lnTo>
                    <a:lnTo>
                      <a:pt x="8" y="181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09" name="Freeform 181"/>
              <p:cNvSpPr>
                <a:spLocks/>
              </p:cNvSpPr>
              <p:nvPr/>
            </p:nvSpPr>
            <p:spPr bwMode="auto">
              <a:xfrm>
                <a:off x="3229" y="3646"/>
                <a:ext cx="274" cy="80"/>
              </a:xfrm>
              <a:custGeom>
                <a:avLst/>
                <a:gdLst/>
                <a:ahLst/>
                <a:cxnLst>
                  <a:cxn ang="0">
                    <a:pos x="274" y="24"/>
                  </a:cxn>
                  <a:cxn ang="0">
                    <a:pos x="7" y="0"/>
                  </a:cxn>
                  <a:cxn ang="0">
                    <a:pos x="0" y="24"/>
                  </a:cxn>
                  <a:cxn ang="0">
                    <a:pos x="266" y="80"/>
                  </a:cxn>
                  <a:cxn ang="0">
                    <a:pos x="274" y="24"/>
                  </a:cxn>
                </a:cxnLst>
                <a:rect l="0" t="0" r="r" b="b"/>
                <a:pathLst>
                  <a:path w="274" h="80">
                    <a:moveTo>
                      <a:pt x="274" y="24"/>
                    </a:moveTo>
                    <a:lnTo>
                      <a:pt x="7" y="0"/>
                    </a:lnTo>
                    <a:lnTo>
                      <a:pt x="0" y="24"/>
                    </a:lnTo>
                    <a:lnTo>
                      <a:pt x="266" y="80"/>
                    </a:lnTo>
                    <a:lnTo>
                      <a:pt x="27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10" name="Freeform 182"/>
              <p:cNvSpPr>
                <a:spLocks/>
              </p:cNvSpPr>
              <p:nvPr/>
            </p:nvSpPr>
            <p:spPr bwMode="auto">
              <a:xfrm>
                <a:off x="3366" y="3670"/>
                <a:ext cx="115" cy="35"/>
              </a:xfrm>
              <a:custGeom>
                <a:avLst/>
                <a:gdLst/>
                <a:ahLst/>
                <a:cxnLst>
                  <a:cxn ang="0">
                    <a:pos x="115" y="14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108" y="35"/>
                  </a:cxn>
                  <a:cxn ang="0">
                    <a:pos x="115" y="14"/>
                  </a:cxn>
                </a:cxnLst>
                <a:rect l="0" t="0" r="r" b="b"/>
                <a:pathLst>
                  <a:path w="115" h="35">
                    <a:moveTo>
                      <a:pt x="115" y="14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108" y="35"/>
                    </a:lnTo>
                    <a:lnTo>
                      <a:pt x="115" y="14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11" name="Freeform 183"/>
              <p:cNvSpPr>
                <a:spLocks/>
              </p:cNvSpPr>
              <p:nvPr/>
            </p:nvSpPr>
            <p:spPr bwMode="auto">
              <a:xfrm>
                <a:off x="3247" y="3652"/>
                <a:ext cx="75" cy="25"/>
              </a:xfrm>
              <a:custGeom>
                <a:avLst/>
                <a:gdLst/>
                <a:ahLst/>
                <a:cxnLst>
                  <a:cxn ang="0">
                    <a:pos x="75" y="14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75" y="25"/>
                  </a:cxn>
                  <a:cxn ang="0">
                    <a:pos x="75" y="14"/>
                  </a:cxn>
                </a:cxnLst>
                <a:rect l="0" t="0" r="r" b="b"/>
                <a:pathLst>
                  <a:path w="75" h="25">
                    <a:moveTo>
                      <a:pt x="75" y="14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75" y="25"/>
                    </a:lnTo>
                    <a:lnTo>
                      <a:pt x="75" y="14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12" name="Freeform 184"/>
              <p:cNvSpPr>
                <a:spLocks/>
              </p:cNvSpPr>
              <p:nvPr/>
            </p:nvSpPr>
            <p:spPr bwMode="auto">
              <a:xfrm>
                <a:off x="3056" y="3677"/>
                <a:ext cx="454" cy="146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0" y="49"/>
                  </a:cxn>
                  <a:cxn ang="0">
                    <a:pos x="0" y="42"/>
                  </a:cxn>
                  <a:cxn ang="0">
                    <a:pos x="7" y="42"/>
                  </a:cxn>
                  <a:cxn ang="0">
                    <a:pos x="14" y="42"/>
                  </a:cxn>
                  <a:cxn ang="0">
                    <a:pos x="21" y="42"/>
                  </a:cxn>
                  <a:cxn ang="0">
                    <a:pos x="28" y="42"/>
                  </a:cxn>
                  <a:cxn ang="0">
                    <a:pos x="36" y="35"/>
                  </a:cxn>
                  <a:cxn ang="0">
                    <a:pos x="50" y="35"/>
                  </a:cxn>
                  <a:cxn ang="0">
                    <a:pos x="57" y="35"/>
                  </a:cxn>
                  <a:cxn ang="0">
                    <a:pos x="68" y="28"/>
                  </a:cxn>
                  <a:cxn ang="0">
                    <a:pos x="75" y="28"/>
                  </a:cxn>
                  <a:cxn ang="0">
                    <a:pos x="83" y="21"/>
                  </a:cxn>
                  <a:cxn ang="0">
                    <a:pos x="97" y="14"/>
                  </a:cxn>
                  <a:cxn ang="0">
                    <a:pos x="104" y="14"/>
                  </a:cxn>
                  <a:cxn ang="0">
                    <a:pos x="111" y="7"/>
                  </a:cxn>
                  <a:cxn ang="0">
                    <a:pos x="119" y="0"/>
                  </a:cxn>
                  <a:cxn ang="0">
                    <a:pos x="454" y="73"/>
                  </a:cxn>
                  <a:cxn ang="0">
                    <a:pos x="454" y="73"/>
                  </a:cxn>
                  <a:cxn ang="0">
                    <a:pos x="454" y="80"/>
                  </a:cxn>
                  <a:cxn ang="0">
                    <a:pos x="447" y="80"/>
                  </a:cxn>
                  <a:cxn ang="0">
                    <a:pos x="447" y="80"/>
                  </a:cxn>
                  <a:cxn ang="0">
                    <a:pos x="439" y="87"/>
                  </a:cxn>
                  <a:cxn ang="0">
                    <a:pos x="432" y="94"/>
                  </a:cxn>
                  <a:cxn ang="0">
                    <a:pos x="425" y="101"/>
                  </a:cxn>
                  <a:cxn ang="0">
                    <a:pos x="418" y="108"/>
                  </a:cxn>
                  <a:cxn ang="0">
                    <a:pos x="410" y="115"/>
                  </a:cxn>
                  <a:cxn ang="0">
                    <a:pos x="403" y="115"/>
                  </a:cxn>
                  <a:cxn ang="0">
                    <a:pos x="392" y="122"/>
                  </a:cxn>
                  <a:cxn ang="0">
                    <a:pos x="385" y="129"/>
                  </a:cxn>
                  <a:cxn ang="0">
                    <a:pos x="378" y="132"/>
                  </a:cxn>
                  <a:cxn ang="0">
                    <a:pos x="371" y="139"/>
                  </a:cxn>
                  <a:cxn ang="0">
                    <a:pos x="356" y="139"/>
                  </a:cxn>
                  <a:cxn ang="0">
                    <a:pos x="349" y="146"/>
                  </a:cxn>
                  <a:cxn ang="0">
                    <a:pos x="0" y="49"/>
                  </a:cxn>
                </a:cxnLst>
                <a:rect l="0" t="0" r="r" b="b"/>
                <a:pathLst>
                  <a:path w="454" h="146">
                    <a:moveTo>
                      <a:pt x="0" y="49"/>
                    </a:moveTo>
                    <a:lnTo>
                      <a:pt x="0" y="49"/>
                    </a:lnTo>
                    <a:lnTo>
                      <a:pt x="0" y="42"/>
                    </a:lnTo>
                    <a:lnTo>
                      <a:pt x="7" y="42"/>
                    </a:lnTo>
                    <a:lnTo>
                      <a:pt x="14" y="42"/>
                    </a:lnTo>
                    <a:lnTo>
                      <a:pt x="21" y="42"/>
                    </a:lnTo>
                    <a:lnTo>
                      <a:pt x="28" y="42"/>
                    </a:lnTo>
                    <a:lnTo>
                      <a:pt x="36" y="35"/>
                    </a:lnTo>
                    <a:lnTo>
                      <a:pt x="50" y="35"/>
                    </a:lnTo>
                    <a:lnTo>
                      <a:pt x="57" y="35"/>
                    </a:lnTo>
                    <a:lnTo>
                      <a:pt x="68" y="28"/>
                    </a:lnTo>
                    <a:lnTo>
                      <a:pt x="75" y="28"/>
                    </a:lnTo>
                    <a:lnTo>
                      <a:pt x="83" y="21"/>
                    </a:lnTo>
                    <a:lnTo>
                      <a:pt x="97" y="14"/>
                    </a:lnTo>
                    <a:lnTo>
                      <a:pt x="104" y="14"/>
                    </a:lnTo>
                    <a:lnTo>
                      <a:pt x="111" y="7"/>
                    </a:lnTo>
                    <a:lnTo>
                      <a:pt x="119" y="0"/>
                    </a:lnTo>
                    <a:lnTo>
                      <a:pt x="454" y="73"/>
                    </a:lnTo>
                    <a:lnTo>
                      <a:pt x="454" y="73"/>
                    </a:lnTo>
                    <a:lnTo>
                      <a:pt x="454" y="80"/>
                    </a:lnTo>
                    <a:lnTo>
                      <a:pt x="447" y="80"/>
                    </a:lnTo>
                    <a:lnTo>
                      <a:pt x="447" y="80"/>
                    </a:lnTo>
                    <a:lnTo>
                      <a:pt x="439" y="87"/>
                    </a:lnTo>
                    <a:lnTo>
                      <a:pt x="432" y="94"/>
                    </a:lnTo>
                    <a:lnTo>
                      <a:pt x="425" y="101"/>
                    </a:lnTo>
                    <a:lnTo>
                      <a:pt x="418" y="108"/>
                    </a:lnTo>
                    <a:lnTo>
                      <a:pt x="410" y="115"/>
                    </a:lnTo>
                    <a:lnTo>
                      <a:pt x="403" y="115"/>
                    </a:lnTo>
                    <a:lnTo>
                      <a:pt x="392" y="122"/>
                    </a:lnTo>
                    <a:lnTo>
                      <a:pt x="385" y="129"/>
                    </a:lnTo>
                    <a:lnTo>
                      <a:pt x="378" y="132"/>
                    </a:lnTo>
                    <a:lnTo>
                      <a:pt x="371" y="139"/>
                    </a:lnTo>
                    <a:lnTo>
                      <a:pt x="356" y="139"/>
                    </a:lnTo>
                    <a:lnTo>
                      <a:pt x="349" y="1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13" name="Freeform 185"/>
              <p:cNvSpPr>
                <a:spLocks/>
              </p:cNvSpPr>
              <p:nvPr/>
            </p:nvSpPr>
            <p:spPr bwMode="auto">
              <a:xfrm>
                <a:off x="3510" y="3666"/>
                <a:ext cx="155" cy="67"/>
              </a:xfrm>
              <a:custGeom>
                <a:avLst/>
                <a:gdLst/>
                <a:ahLst/>
                <a:cxnLst>
                  <a:cxn ang="0">
                    <a:pos x="11" y="67"/>
                  </a:cxn>
                  <a:cxn ang="0">
                    <a:pos x="155" y="25"/>
                  </a:cxn>
                  <a:cxn ang="0">
                    <a:pos x="68" y="0"/>
                  </a:cxn>
                  <a:cxn ang="0">
                    <a:pos x="0" y="4"/>
                  </a:cxn>
                  <a:cxn ang="0">
                    <a:pos x="0" y="67"/>
                  </a:cxn>
                  <a:cxn ang="0">
                    <a:pos x="11" y="67"/>
                  </a:cxn>
                </a:cxnLst>
                <a:rect l="0" t="0" r="r" b="b"/>
                <a:pathLst>
                  <a:path w="155" h="67">
                    <a:moveTo>
                      <a:pt x="11" y="67"/>
                    </a:moveTo>
                    <a:lnTo>
                      <a:pt x="155" y="25"/>
                    </a:lnTo>
                    <a:lnTo>
                      <a:pt x="68" y="0"/>
                    </a:lnTo>
                    <a:lnTo>
                      <a:pt x="0" y="4"/>
                    </a:lnTo>
                    <a:lnTo>
                      <a:pt x="0" y="67"/>
                    </a:lnTo>
                    <a:lnTo>
                      <a:pt x="11" y="67"/>
                    </a:lnTo>
                    <a:close/>
                  </a:path>
                </a:pathLst>
              </a:custGeom>
              <a:solidFill>
                <a:srgbClr val="001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14" name="Freeform 186"/>
              <p:cNvSpPr>
                <a:spLocks/>
              </p:cNvSpPr>
              <p:nvPr/>
            </p:nvSpPr>
            <p:spPr bwMode="auto">
              <a:xfrm>
                <a:off x="3092" y="3367"/>
                <a:ext cx="83" cy="331"/>
              </a:xfrm>
              <a:custGeom>
                <a:avLst/>
                <a:gdLst/>
                <a:ahLst/>
                <a:cxnLst>
                  <a:cxn ang="0">
                    <a:pos x="83" y="7"/>
                  </a:cxn>
                  <a:cxn ang="0">
                    <a:pos x="83" y="7"/>
                  </a:cxn>
                  <a:cxn ang="0">
                    <a:pos x="83" y="7"/>
                  </a:cxn>
                  <a:cxn ang="0">
                    <a:pos x="83" y="7"/>
                  </a:cxn>
                  <a:cxn ang="0">
                    <a:pos x="75" y="7"/>
                  </a:cxn>
                  <a:cxn ang="0">
                    <a:pos x="75" y="0"/>
                  </a:cxn>
                  <a:cxn ang="0">
                    <a:pos x="68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4" y="7"/>
                  </a:cxn>
                  <a:cxn ang="0">
                    <a:pos x="7" y="7"/>
                  </a:cxn>
                  <a:cxn ang="0">
                    <a:pos x="0" y="14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7" y="331"/>
                  </a:cxn>
                  <a:cxn ang="0">
                    <a:pos x="7" y="331"/>
                  </a:cxn>
                  <a:cxn ang="0">
                    <a:pos x="14" y="324"/>
                  </a:cxn>
                  <a:cxn ang="0">
                    <a:pos x="21" y="324"/>
                  </a:cxn>
                  <a:cxn ang="0">
                    <a:pos x="25" y="324"/>
                  </a:cxn>
                  <a:cxn ang="0">
                    <a:pos x="32" y="324"/>
                  </a:cxn>
                  <a:cxn ang="0">
                    <a:pos x="39" y="317"/>
                  </a:cxn>
                  <a:cxn ang="0">
                    <a:pos x="47" y="317"/>
                  </a:cxn>
                  <a:cxn ang="0">
                    <a:pos x="54" y="317"/>
                  </a:cxn>
                  <a:cxn ang="0">
                    <a:pos x="61" y="310"/>
                  </a:cxn>
                  <a:cxn ang="0">
                    <a:pos x="68" y="303"/>
                  </a:cxn>
                  <a:cxn ang="0">
                    <a:pos x="75" y="303"/>
                  </a:cxn>
                  <a:cxn ang="0">
                    <a:pos x="83" y="299"/>
                  </a:cxn>
                  <a:cxn ang="0">
                    <a:pos x="83" y="7"/>
                  </a:cxn>
                </a:cxnLst>
                <a:rect l="0" t="0" r="r" b="b"/>
                <a:pathLst>
                  <a:path w="83" h="331">
                    <a:moveTo>
                      <a:pt x="83" y="7"/>
                    </a:moveTo>
                    <a:lnTo>
                      <a:pt x="83" y="7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75" y="7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0" y="14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7" y="331"/>
                    </a:lnTo>
                    <a:lnTo>
                      <a:pt x="7" y="331"/>
                    </a:lnTo>
                    <a:lnTo>
                      <a:pt x="14" y="324"/>
                    </a:lnTo>
                    <a:lnTo>
                      <a:pt x="21" y="324"/>
                    </a:lnTo>
                    <a:lnTo>
                      <a:pt x="25" y="324"/>
                    </a:lnTo>
                    <a:lnTo>
                      <a:pt x="32" y="324"/>
                    </a:lnTo>
                    <a:lnTo>
                      <a:pt x="39" y="317"/>
                    </a:lnTo>
                    <a:lnTo>
                      <a:pt x="47" y="317"/>
                    </a:lnTo>
                    <a:lnTo>
                      <a:pt x="54" y="317"/>
                    </a:lnTo>
                    <a:lnTo>
                      <a:pt x="61" y="310"/>
                    </a:lnTo>
                    <a:lnTo>
                      <a:pt x="68" y="303"/>
                    </a:lnTo>
                    <a:lnTo>
                      <a:pt x="75" y="303"/>
                    </a:lnTo>
                    <a:lnTo>
                      <a:pt x="83" y="299"/>
                    </a:lnTo>
                    <a:lnTo>
                      <a:pt x="83" y="7"/>
                    </a:lnTo>
                    <a:close/>
                  </a:path>
                </a:pathLst>
              </a:custGeom>
              <a:solidFill>
                <a:srgbClr val="7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15" name="Freeform 187"/>
              <p:cNvSpPr>
                <a:spLocks/>
              </p:cNvSpPr>
              <p:nvPr/>
            </p:nvSpPr>
            <p:spPr bwMode="auto">
              <a:xfrm>
                <a:off x="3092" y="3367"/>
                <a:ext cx="75" cy="279"/>
              </a:xfrm>
              <a:custGeom>
                <a:avLst/>
                <a:gdLst/>
                <a:ahLst/>
                <a:cxnLst>
                  <a:cxn ang="0">
                    <a:pos x="75" y="7"/>
                  </a:cxn>
                  <a:cxn ang="0">
                    <a:pos x="75" y="7"/>
                  </a:cxn>
                  <a:cxn ang="0">
                    <a:pos x="75" y="7"/>
                  </a:cxn>
                  <a:cxn ang="0">
                    <a:pos x="68" y="7"/>
                  </a:cxn>
                  <a:cxn ang="0">
                    <a:pos x="68" y="7"/>
                  </a:cxn>
                  <a:cxn ang="0">
                    <a:pos x="61" y="7"/>
                  </a:cxn>
                  <a:cxn ang="0">
                    <a:pos x="61" y="7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1" y="7"/>
                  </a:cxn>
                  <a:cxn ang="0">
                    <a:pos x="14" y="7"/>
                  </a:cxn>
                  <a:cxn ang="0">
                    <a:pos x="7" y="14"/>
                  </a:cxn>
                  <a:cxn ang="0">
                    <a:pos x="0" y="14"/>
                  </a:cxn>
                  <a:cxn ang="0">
                    <a:pos x="0" y="279"/>
                  </a:cxn>
                  <a:cxn ang="0">
                    <a:pos x="0" y="279"/>
                  </a:cxn>
                  <a:cxn ang="0">
                    <a:pos x="0" y="279"/>
                  </a:cxn>
                  <a:cxn ang="0">
                    <a:pos x="7" y="279"/>
                  </a:cxn>
                  <a:cxn ang="0">
                    <a:pos x="7" y="279"/>
                  </a:cxn>
                  <a:cxn ang="0">
                    <a:pos x="14" y="279"/>
                  </a:cxn>
                  <a:cxn ang="0">
                    <a:pos x="14" y="279"/>
                  </a:cxn>
                  <a:cxn ang="0">
                    <a:pos x="21" y="279"/>
                  </a:cxn>
                  <a:cxn ang="0">
                    <a:pos x="25" y="279"/>
                  </a:cxn>
                  <a:cxn ang="0">
                    <a:pos x="25" y="272"/>
                  </a:cxn>
                  <a:cxn ang="0">
                    <a:pos x="32" y="272"/>
                  </a:cxn>
                  <a:cxn ang="0">
                    <a:pos x="39" y="272"/>
                  </a:cxn>
                  <a:cxn ang="0">
                    <a:pos x="47" y="265"/>
                  </a:cxn>
                  <a:cxn ang="0">
                    <a:pos x="54" y="265"/>
                  </a:cxn>
                  <a:cxn ang="0">
                    <a:pos x="61" y="258"/>
                  </a:cxn>
                  <a:cxn ang="0">
                    <a:pos x="68" y="258"/>
                  </a:cxn>
                  <a:cxn ang="0">
                    <a:pos x="75" y="251"/>
                  </a:cxn>
                  <a:cxn ang="0">
                    <a:pos x="75" y="7"/>
                  </a:cxn>
                </a:cxnLst>
                <a:rect l="0" t="0" r="r" b="b"/>
                <a:pathLst>
                  <a:path w="75" h="279">
                    <a:moveTo>
                      <a:pt x="75" y="7"/>
                    </a:moveTo>
                    <a:lnTo>
                      <a:pt x="75" y="7"/>
                    </a:lnTo>
                    <a:lnTo>
                      <a:pt x="75" y="7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61" y="7"/>
                    </a:lnTo>
                    <a:lnTo>
                      <a:pt x="61" y="7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1" y="7"/>
                    </a:lnTo>
                    <a:lnTo>
                      <a:pt x="14" y="7"/>
                    </a:lnTo>
                    <a:lnTo>
                      <a:pt x="7" y="14"/>
                    </a:lnTo>
                    <a:lnTo>
                      <a:pt x="0" y="14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7" y="279"/>
                    </a:lnTo>
                    <a:lnTo>
                      <a:pt x="7" y="279"/>
                    </a:lnTo>
                    <a:lnTo>
                      <a:pt x="14" y="279"/>
                    </a:lnTo>
                    <a:lnTo>
                      <a:pt x="14" y="279"/>
                    </a:lnTo>
                    <a:lnTo>
                      <a:pt x="21" y="279"/>
                    </a:lnTo>
                    <a:lnTo>
                      <a:pt x="25" y="279"/>
                    </a:lnTo>
                    <a:lnTo>
                      <a:pt x="25" y="272"/>
                    </a:lnTo>
                    <a:lnTo>
                      <a:pt x="32" y="272"/>
                    </a:lnTo>
                    <a:lnTo>
                      <a:pt x="39" y="272"/>
                    </a:lnTo>
                    <a:lnTo>
                      <a:pt x="47" y="265"/>
                    </a:lnTo>
                    <a:lnTo>
                      <a:pt x="54" y="265"/>
                    </a:lnTo>
                    <a:lnTo>
                      <a:pt x="61" y="258"/>
                    </a:lnTo>
                    <a:lnTo>
                      <a:pt x="68" y="258"/>
                    </a:lnTo>
                    <a:lnTo>
                      <a:pt x="75" y="251"/>
                    </a:lnTo>
                    <a:lnTo>
                      <a:pt x="75" y="7"/>
                    </a:lnTo>
                    <a:close/>
                  </a:path>
                </a:pathLst>
              </a:custGeom>
              <a:solidFill>
                <a:srgbClr val="93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16" name="Freeform 188"/>
              <p:cNvSpPr>
                <a:spLocks/>
              </p:cNvSpPr>
              <p:nvPr/>
            </p:nvSpPr>
            <p:spPr bwMode="auto">
              <a:xfrm>
                <a:off x="3092" y="3374"/>
                <a:ext cx="61" cy="226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4" y="0"/>
                  </a:cxn>
                  <a:cxn ang="0">
                    <a:pos x="7" y="7"/>
                  </a:cxn>
                  <a:cxn ang="0">
                    <a:pos x="0" y="7"/>
                  </a:cxn>
                  <a:cxn ang="0">
                    <a:pos x="0" y="226"/>
                  </a:cxn>
                  <a:cxn ang="0">
                    <a:pos x="0" y="226"/>
                  </a:cxn>
                  <a:cxn ang="0">
                    <a:pos x="7" y="226"/>
                  </a:cxn>
                  <a:cxn ang="0">
                    <a:pos x="7" y="226"/>
                  </a:cxn>
                  <a:cxn ang="0">
                    <a:pos x="7" y="226"/>
                  </a:cxn>
                  <a:cxn ang="0">
                    <a:pos x="14" y="226"/>
                  </a:cxn>
                  <a:cxn ang="0">
                    <a:pos x="14" y="226"/>
                  </a:cxn>
                  <a:cxn ang="0">
                    <a:pos x="21" y="226"/>
                  </a:cxn>
                  <a:cxn ang="0">
                    <a:pos x="21" y="219"/>
                  </a:cxn>
                  <a:cxn ang="0">
                    <a:pos x="25" y="219"/>
                  </a:cxn>
                  <a:cxn ang="0">
                    <a:pos x="32" y="219"/>
                  </a:cxn>
                  <a:cxn ang="0">
                    <a:pos x="32" y="219"/>
                  </a:cxn>
                  <a:cxn ang="0">
                    <a:pos x="39" y="212"/>
                  </a:cxn>
                  <a:cxn ang="0">
                    <a:pos x="47" y="212"/>
                  </a:cxn>
                  <a:cxn ang="0">
                    <a:pos x="54" y="212"/>
                  </a:cxn>
                  <a:cxn ang="0">
                    <a:pos x="61" y="205"/>
                  </a:cxn>
                  <a:cxn ang="0">
                    <a:pos x="61" y="205"/>
                  </a:cxn>
                  <a:cxn ang="0">
                    <a:pos x="61" y="0"/>
                  </a:cxn>
                </a:cxnLst>
                <a:rect l="0" t="0" r="r" b="b"/>
                <a:pathLst>
                  <a:path w="61" h="226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226"/>
                    </a:lnTo>
                    <a:lnTo>
                      <a:pt x="0" y="226"/>
                    </a:lnTo>
                    <a:lnTo>
                      <a:pt x="7" y="226"/>
                    </a:lnTo>
                    <a:lnTo>
                      <a:pt x="7" y="226"/>
                    </a:lnTo>
                    <a:lnTo>
                      <a:pt x="7" y="226"/>
                    </a:lnTo>
                    <a:lnTo>
                      <a:pt x="14" y="226"/>
                    </a:lnTo>
                    <a:lnTo>
                      <a:pt x="14" y="226"/>
                    </a:lnTo>
                    <a:lnTo>
                      <a:pt x="21" y="226"/>
                    </a:lnTo>
                    <a:lnTo>
                      <a:pt x="21" y="219"/>
                    </a:lnTo>
                    <a:lnTo>
                      <a:pt x="25" y="219"/>
                    </a:lnTo>
                    <a:lnTo>
                      <a:pt x="32" y="219"/>
                    </a:lnTo>
                    <a:lnTo>
                      <a:pt x="32" y="219"/>
                    </a:lnTo>
                    <a:lnTo>
                      <a:pt x="39" y="212"/>
                    </a:lnTo>
                    <a:lnTo>
                      <a:pt x="47" y="212"/>
                    </a:lnTo>
                    <a:lnTo>
                      <a:pt x="54" y="212"/>
                    </a:lnTo>
                    <a:lnTo>
                      <a:pt x="61" y="205"/>
                    </a:lnTo>
                    <a:lnTo>
                      <a:pt x="61" y="205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A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17" name="Freeform 189"/>
              <p:cNvSpPr>
                <a:spLocks/>
              </p:cNvSpPr>
              <p:nvPr/>
            </p:nvSpPr>
            <p:spPr bwMode="auto">
              <a:xfrm>
                <a:off x="3099" y="3374"/>
                <a:ext cx="47" cy="178"/>
              </a:xfrm>
              <a:custGeom>
                <a:avLst/>
                <a:gdLst/>
                <a:ahLst/>
                <a:cxnLst>
                  <a:cxn ang="0">
                    <a:pos x="47" y="7"/>
                  </a:cxn>
                  <a:cxn ang="0">
                    <a:pos x="47" y="7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7" y="7"/>
                  </a:cxn>
                  <a:cxn ang="0">
                    <a:pos x="0" y="7"/>
                  </a:cxn>
                  <a:cxn ang="0">
                    <a:pos x="0" y="178"/>
                  </a:cxn>
                  <a:cxn ang="0">
                    <a:pos x="0" y="178"/>
                  </a:cxn>
                  <a:cxn ang="0">
                    <a:pos x="0" y="171"/>
                  </a:cxn>
                  <a:cxn ang="0">
                    <a:pos x="7" y="171"/>
                  </a:cxn>
                  <a:cxn ang="0">
                    <a:pos x="14" y="171"/>
                  </a:cxn>
                  <a:cxn ang="0">
                    <a:pos x="18" y="171"/>
                  </a:cxn>
                  <a:cxn ang="0">
                    <a:pos x="25" y="164"/>
                  </a:cxn>
                  <a:cxn ang="0">
                    <a:pos x="40" y="164"/>
                  </a:cxn>
                  <a:cxn ang="0">
                    <a:pos x="47" y="160"/>
                  </a:cxn>
                  <a:cxn ang="0">
                    <a:pos x="47" y="7"/>
                  </a:cxn>
                </a:cxnLst>
                <a:rect l="0" t="0" r="r" b="b"/>
                <a:pathLst>
                  <a:path w="47" h="178">
                    <a:moveTo>
                      <a:pt x="47" y="7"/>
                    </a:moveTo>
                    <a:lnTo>
                      <a:pt x="47" y="7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0" y="171"/>
                    </a:lnTo>
                    <a:lnTo>
                      <a:pt x="7" y="171"/>
                    </a:lnTo>
                    <a:lnTo>
                      <a:pt x="14" y="171"/>
                    </a:lnTo>
                    <a:lnTo>
                      <a:pt x="18" y="171"/>
                    </a:lnTo>
                    <a:lnTo>
                      <a:pt x="25" y="164"/>
                    </a:lnTo>
                    <a:lnTo>
                      <a:pt x="40" y="164"/>
                    </a:lnTo>
                    <a:lnTo>
                      <a:pt x="47" y="160"/>
                    </a:lnTo>
                    <a:lnTo>
                      <a:pt x="47" y="7"/>
                    </a:lnTo>
                    <a:close/>
                  </a:path>
                </a:pathLst>
              </a:custGeom>
              <a:solidFill>
                <a:srgbClr val="BC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18" name="Freeform 190"/>
              <p:cNvSpPr>
                <a:spLocks/>
              </p:cNvSpPr>
              <p:nvPr/>
            </p:nvSpPr>
            <p:spPr bwMode="auto">
              <a:xfrm>
                <a:off x="3099" y="3374"/>
                <a:ext cx="40" cy="125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2" y="7"/>
                  </a:cxn>
                  <a:cxn ang="0">
                    <a:pos x="32" y="7"/>
                  </a:cxn>
                  <a:cxn ang="0">
                    <a:pos x="32" y="7"/>
                  </a:cxn>
                  <a:cxn ang="0">
                    <a:pos x="25" y="0"/>
                  </a:cxn>
                  <a:cxn ang="0">
                    <a:pos x="18" y="0"/>
                  </a:cxn>
                  <a:cxn ang="0">
                    <a:pos x="14" y="7"/>
                  </a:cxn>
                  <a:cxn ang="0">
                    <a:pos x="7" y="7"/>
                  </a:cxn>
                  <a:cxn ang="0">
                    <a:pos x="0" y="14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7" y="125"/>
                  </a:cxn>
                  <a:cxn ang="0">
                    <a:pos x="7" y="125"/>
                  </a:cxn>
                  <a:cxn ang="0">
                    <a:pos x="14" y="125"/>
                  </a:cxn>
                  <a:cxn ang="0">
                    <a:pos x="18" y="125"/>
                  </a:cxn>
                  <a:cxn ang="0">
                    <a:pos x="25" y="118"/>
                  </a:cxn>
                  <a:cxn ang="0">
                    <a:pos x="32" y="118"/>
                  </a:cxn>
                  <a:cxn ang="0">
                    <a:pos x="40" y="111"/>
                  </a:cxn>
                  <a:cxn ang="0">
                    <a:pos x="40" y="7"/>
                  </a:cxn>
                </a:cxnLst>
                <a:rect l="0" t="0" r="r" b="b"/>
                <a:pathLst>
                  <a:path w="40" h="125">
                    <a:moveTo>
                      <a:pt x="40" y="7"/>
                    </a:move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0" y="14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7" y="125"/>
                    </a:lnTo>
                    <a:lnTo>
                      <a:pt x="7" y="125"/>
                    </a:lnTo>
                    <a:lnTo>
                      <a:pt x="14" y="125"/>
                    </a:lnTo>
                    <a:lnTo>
                      <a:pt x="18" y="125"/>
                    </a:lnTo>
                    <a:lnTo>
                      <a:pt x="25" y="118"/>
                    </a:lnTo>
                    <a:lnTo>
                      <a:pt x="32" y="118"/>
                    </a:lnTo>
                    <a:lnTo>
                      <a:pt x="40" y="111"/>
                    </a:lnTo>
                    <a:lnTo>
                      <a:pt x="40" y="7"/>
                    </a:lnTo>
                    <a:close/>
                  </a:path>
                </a:pathLst>
              </a:custGeom>
              <a:solidFill>
                <a:srgbClr val="D1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19" name="Freeform 191"/>
              <p:cNvSpPr>
                <a:spLocks/>
              </p:cNvSpPr>
              <p:nvPr/>
            </p:nvSpPr>
            <p:spPr bwMode="auto">
              <a:xfrm>
                <a:off x="3099" y="3381"/>
                <a:ext cx="25" cy="73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0" y="7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7" y="73"/>
                  </a:cxn>
                  <a:cxn ang="0">
                    <a:pos x="7" y="73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18" y="66"/>
                  </a:cxn>
                  <a:cxn ang="0">
                    <a:pos x="25" y="66"/>
                  </a:cxn>
                  <a:cxn ang="0">
                    <a:pos x="25" y="59"/>
                  </a:cxn>
                  <a:cxn ang="0">
                    <a:pos x="25" y="0"/>
                  </a:cxn>
                </a:cxnLst>
                <a:rect l="0" t="0" r="r" b="b"/>
                <a:pathLst>
                  <a:path w="25" h="73">
                    <a:moveTo>
                      <a:pt x="25" y="0"/>
                    </a:moveTo>
                    <a:lnTo>
                      <a:pt x="25" y="0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8" y="66"/>
                    </a:lnTo>
                    <a:lnTo>
                      <a:pt x="25" y="66"/>
                    </a:lnTo>
                    <a:lnTo>
                      <a:pt x="25" y="5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E5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20" name="Freeform 192"/>
              <p:cNvSpPr>
                <a:spLocks/>
              </p:cNvSpPr>
              <p:nvPr/>
            </p:nvSpPr>
            <p:spPr bwMode="auto">
              <a:xfrm>
                <a:off x="3412" y="3586"/>
                <a:ext cx="36" cy="32"/>
              </a:xfrm>
              <a:custGeom>
                <a:avLst/>
                <a:gdLst/>
                <a:ahLst/>
                <a:cxnLst>
                  <a:cxn ang="0">
                    <a:pos x="22" y="32"/>
                  </a:cxn>
                  <a:cxn ang="0">
                    <a:pos x="22" y="32"/>
                  </a:cxn>
                  <a:cxn ang="0">
                    <a:pos x="29" y="32"/>
                  </a:cxn>
                  <a:cxn ang="0">
                    <a:pos x="29" y="32"/>
                  </a:cxn>
                  <a:cxn ang="0">
                    <a:pos x="29" y="32"/>
                  </a:cxn>
                  <a:cxn ang="0">
                    <a:pos x="36" y="25"/>
                  </a:cxn>
                  <a:cxn ang="0">
                    <a:pos x="36" y="25"/>
                  </a:cxn>
                  <a:cxn ang="0">
                    <a:pos x="36" y="18"/>
                  </a:cxn>
                  <a:cxn ang="0">
                    <a:pos x="36" y="18"/>
                  </a:cxn>
                  <a:cxn ang="0">
                    <a:pos x="36" y="14"/>
                  </a:cxn>
                  <a:cxn ang="0">
                    <a:pos x="36" y="14"/>
                  </a:cxn>
                  <a:cxn ang="0">
                    <a:pos x="36" y="7"/>
                  </a:cxn>
                  <a:cxn ang="0">
                    <a:pos x="29" y="7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15" y="32"/>
                  </a:cxn>
                  <a:cxn ang="0">
                    <a:pos x="22" y="32"/>
                  </a:cxn>
                </a:cxnLst>
                <a:rect l="0" t="0" r="r" b="b"/>
                <a:pathLst>
                  <a:path w="36" h="32">
                    <a:moveTo>
                      <a:pt x="22" y="32"/>
                    </a:moveTo>
                    <a:lnTo>
                      <a:pt x="22" y="32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7"/>
                    </a:lnTo>
                    <a:lnTo>
                      <a:pt x="29" y="7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5" y="32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21" name="Freeform 193"/>
              <p:cNvSpPr>
                <a:spLocks/>
              </p:cNvSpPr>
              <p:nvPr/>
            </p:nvSpPr>
            <p:spPr bwMode="auto">
              <a:xfrm>
                <a:off x="3297" y="3586"/>
                <a:ext cx="18" cy="18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15" y="18"/>
                  </a:cxn>
                  <a:cxn ang="0">
                    <a:pos x="15" y="14"/>
                  </a:cxn>
                  <a:cxn ang="0">
                    <a:pos x="18" y="14"/>
                  </a:cxn>
                  <a:cxn ang="0">
                    <a:pos x="18" y="7"/>
                  </a:cxn>
                  <a:cxn ang="0">
                    <a:pos x="18" y="7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7" y="18"/>
                  </a:cxn>
                  <a:cxn ang="0">
                    <a:pos x="7" y="18"/>
                  </a:cxn>
                </a:cxnLst>
                <a:rect l="0" t="0" r="r" b="b"/>
                <a:pathLst>
                  <a:path w="18" h="18">
                    <a:moveTo>
                      <a:pt x="7" y="18"/>
                    </a:moveTo>
                    <a:lnTo>
                      <a:pt x="15" y="18"/>
                    </a:lnTo>
                    <a:lnTo>
                      <a:pt x="15" y="14"/>
                    </a:lnTo>
                    <a:lnTo>
                      <a:pt x="18" y="14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7" y="18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22" name="Freeform 194"/>
              <p:cNvSpPr>
                <a:spLocks/>
              </p:cNvSpPr>
              <p:nvPr/>
            </p:nvSpPr>
            <p:spPr bwMode="auto">
              <a:xfrm>
                <a:off x="3330" y="3586"/>
                <a:ext cx="14" cy="18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14" y="18"/>
                  </a:cxn>
                  <a:cxn ang="0">
                    <a:pos x="14" y="14"/>
                  </a:cxn>
                  <a:cxn ang="0">
                    <a:pos x="14" y="14"/>
                  </a:cxn>
                  <a:cxn ang="0">
                    <a:pos x="14" y="7"/>
                  </a:cxn>
                  <a:cxn ang="0">
                    <a:pos x="14" y="7"/>
                  </a:cxn>
                  <a:cxn ang="0">
                    <a:pos x="14" y="7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7" y="18"/>
                  </a:cxn>
                </a:cxnLst>
                <a:rect l="0" t="0" r="r" b="b"/>
                <a:pathLst>
                  <a:path w="14" h="18">
                    <a:moveTo>
                      <a:pt x="7" y="18"/>
                    </a:moveTo>
                    <a:lnTo>
                      <a:pt x="14" y="18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23" name="Freeform 195"/>
              <p:cNvSpPr>
                <a:spLocks/>
              </p:cNvSpPr>
              <p:nvPr/>
            </p:nvSpPr>
            <p:spPr bwMode="auto">
              <a:xfrm>
                <a:off x="3200" y="3332"/>
                <a:ext cx="54" cy="254"/>
              </a:xfrm>
              <a:custGeom>
                <a:avLst/>
                <a:gdLst/>
                <a:ahLst/>
                <a:cxnLst>
                  <a:cxn ang="0">
                    <a:pos x="21" y="7"/>
                  </a:cxn>
                  <a:cxn ang="0">
                    <a:pos x="14" y="14"/>
                  </a:cxn>
                  <a:cxn ang="0">
                    <a:pos x="14" y="28"/>
                  </a:cxn>
                  <a:cxn ang="0">
                    <a:pos x="7" y="49"/>
                  </a:cxn>
                  <a:cxn ang="0">
                    <a:pos x="0" y="80"/>
                  </a:cxn>
                  <a:cxn ang="0">
                    <a:pos x="0" y="115"/>
                  </a:cxn>
                  <a:cxn ang="0">
                    <a:pos x="0" y="160"/>
                  </a:cxn>
                  <a:cxn ang="0">
                    <a:pos x="7" y="202"/>
                  </a:cxn>
                  <a:cxn ang="0">
                    <a:pos x="14" y="254"/>
                  </a:cxn>
                  <a:cxn ang="0">
                    <a:pos x="54" y="254"/>
                  </a:cxn>
                  <a:cxn ang="0">
                    <a:pos x="47" y="247"/>
                  </a:cxn>
                  <a:cxn ang="0">
                    <a:pos x="47" y="227"/>
                  </a:cxn>
                  <a:cxn ang="0">
                    <a:pos x="43" y="195"/>
                  </a:cxn>
                  <a:cxn ang="0">
                    <a:pos x="43" y="160"/>
                  </a:cxn>
                  <a:cxn ang="0">
                    <a:pos x="36" y="122"/>
                  </a:cxn>
                  <a:cxn ang="0">
                    <a:pos x="36" y="73"/>
                  </a:cxn>
                  <a:cxn ang="0">
                    <a:pos x="43" y="42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3" y="7"/>
                  </a:cxn>
                  <a:cxn ang="0">
                    <a:pos x="29" y="7"/>
                  </a:cxn>
                  <a:cxn ang="0">
                    <a:pos x="21" y="7"/>
                  </a:cxn>
                </a:cxnLst>
                <a:rect l="0" t="0" r="r" b="b"/>
                <a:pathLst>
                  <a:path w="54" h="254">
                    <a:moveTo>
                      <a:pt x="21" y="7"/>
                    </a:moveTo>
                    <a:lnTo>
                      <a:pt x="14" y="14"/>
                    </a:lnTo>
                    <a:lnTo>
                      <a:pt x="14" y="28"/>
                    </a:lnTo>
                    <a:lnTo>
                      <a:pt x="7" y="49"/>
                    </a:lnTo>
                    <a:lnTo>
                      <a:pt x="0" y="80"/>
                    </a:lnTo>
                    <a:lnTo>
                      <a:pt x="0" y="115"/>
                    </a:lnTo>
                    <a:lnTo>
                      <a:pt x="0" y="160"/>
                    </a:lnTo>
                    <a:lnTo>
                      <a:pt x="7" y="202"/>
                    </a:lnTo>
                    <a:lnTo>
                      <a:pt x="14" y="254"/>
                    </a:lnTo>
                    <a:lnTo>
                      <a:pt x="54" y="254"/>
                    </a:lnTo>
                    <a:lnTo>
                      <a:pt x="47" y="247"/>
                    </a:lnTo>
                    <a:lnTo>
                      <a:pt x="47" y="227"/>
                    </a:lnTo>
                    <a:lnTo>
                      <a:pt x="43" y="195"/>
                    </a:lnTo>
                    <a:lnTo>
                      <a:pt x="43" y="160"/>
                    </a:lnTo>
                    <a:lnTo>
                      <a:pt x="36" y="122"/>
                    </a:lnTo>
                    <a:lnTo>
                      <a:pt x="36" y="73"/>
                    </a:lnTo>
                    <a:lnTo>
                      <a:pt x="43" y="42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3" y="7"/>
                    </a:lnTo>
                    <a:lnTo>
                      <a:pt x="29" y="7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24" name="Freeform 196"/>
              <p:cNvSpPr>
                <a:spLocks/>
              </p:cNvSpPr>
              <p:nvPr/>
            </p:nvSpPr>
            <p:spPr bwMode="auto">
              <a:xfrm>
                <a:off x="3474" y="3308"/>
                <a:ext cx="75" cy="278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75" y="0"/>
                  </a:cxn>
                  <a:cxn ang="0">
                    <a:pos x="68" y="7"/>
                  </a:cxn>
                  <a:cxn ang="0">
                    <a:pos x="61" y="24"/>
                  </a:cxn>
                  <a:cxn ang="0">
                    <a:pos x="54" y="45"/>
                  </a:cxn>
                  <a:cxn ang="0">
                    <a:pos x="47" y="80"/>
                  </a:cxn>
                  <a:cxn ang="0">
                    <a:pos x="47" y="132"/>
                  </a:cxn>
                  <a:cxn ang="0">
                    <a:pos x="47" y="191"/>
                  </a:cxn>
                  <a:cxn ang="0">
                    <a:pos x="54" y="278"/>
                  </a:cxn>
                  <a:cxn ang="0">
                    <a:pos x="14" y="278"/>
                  </a:cxn>
                  <a:cxn ang="0">
                    <a:pos x="14" y="264"/>
                  </a:cxn>
                  <a:cxn ang="0">
                    <a:pos x="14" y="244"/>
                  </a:cxn>
                  <a:cxn ang="0">
                    <a:pos x="7" y="212"/>
                  </a:cxn>
                  <a:cxn ang="0">
                    <a:pos x="7" y="170"/>
                  </a:cxn>
                  <a:cxn ang="0">
                    <a:pos x="0" y="125"/>
                  </a:cxn>
                  <a:cxn ang="0">
                    <a:pos x="7" y="80"/>
                  </a:cxn>
                  <a:cxn ang="0">
                    <a:pos x="14" y="31"/>
                  </a:cxn>
                  <a:cxn ang="0">
                    <a:pos x="29" y="0"/>
                  </a:cxn>
                  <a:cxn ang="0">
                    <a:pos x="75" y="0"/>
                  </a:cxn>
                </a:cxnLst>
                <a:rect l="0" t="0" r="r" b="b"/>
                <a:pathLst>
                  <a:path w="75" h="278">
                    <a:moveTo>
                      <a:pt x="75" y="0"/>
                    </a:moveTo>
                    <a:lnTo>
                      <a:pt x="75" y="0"/>
                    </a:lnTo>
                    <a:lnTo>
                      <a:pt x="68" y="7"/>
                    </a:lnTo>
                    <a:lnTo>
                      <a:pt x="61" y="24"/>
                    </a:lnTo>
                    <a:lnTo>
                      <a:pt x="54" y="45"/>
                    </a:lnTo>
                    <a:lnTo>
                      <a:pt x="47" y="80"/>
                    </a:lnTo>
                    <a:lnTo>
                      <a:pt x="47" y="132"/>
                    </a:lnTo>
                    <a:lnTo>
                      <a:pt x="47" y="191"/>
                    </a:lnTo>
                    <a:lnTo>
                      <a:pt x="54" y="278"/>
                    </a:lnTo>
                    <a:lnTo>
                      <a:pt x="14" y="278"/>
                    </a:lnTo>
                    <a:lnTo>
                      <a:pt x="14" y="264"/>
                    </a:lnTo>
                    <a:lnTo>
                      <a:pt x="14" y="244"/>
                    </a:lnTo>
                    <a:lnTo>
                      <a:pt x="7" y="212"/>
                    </a:lnTo>
                    <a:lnTo>
                      <a:pt x="7" y="170"/>
                    </a:lnTo>
                    <a:lnTo>
                      <a:pt x="0" y="125"/>
                    </a:lnTo>
                    <a:lnTo>
                      <a:pt x="7" y="80"/>
                    </a:lnTo>
                    <a:lnTo>
                      <a:pt x="14" y="31"/>
                    </a:lnTo>
                    <a:lnTo>
                      <a:pt x="29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25" name="Freeform 197"/>
              <p:cNvSpPr>
                <a:spLocks/>
              </p:cNvSpPr>
              <p:nvPr/>
            </p:nvSpPr>
            <p:spPr bwMode="auto">
              <a:xfrm>
                <a:off x="3200" y="3353"/>
                <a:ext cx="47" cy="212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4" y="7"/>
                  </a:cxn>
                  <a:cxn ang="0">
                    <a:pos x="14" y="21"/>
                  </a:cxn>
                  <a:cxn ang="0">
                    <a:pos x="7" y="42"/>
                  </a:cxn>
                  <a:cxn ang="0">
                    <a:pos x="7" y="66"/>
                  </a:cxn>
                  <a:cxn ang="0">
                    <a:pos x="0" y="94"/>
                  </a:cxn>
                  <a:cxn ang="0">
                    <a:pos x="0" y="132"/>
                  </a:cxn>
                  <a:cxn ang="0">
                    <a:pos x="7" y="174"/>
                  </a:cxn>
                  <a:cxn ang="0">
                    <a:pos x="14" y="212"/>
                  </a:cxn>
                  <a:cxn ang="0">
                    <a:pos x="47" y="212"/>
                  </a:cxn>
                  <a:cxn ang="0">
                    <a:pos x="47" y="206"/>
                  </a:cxn>
                  <a:cxn ang="0">
                    <a:pos x="43" y="192"/>
                  </a:cxn>
                  <a:cxn ang="0">
                    <a:pos x="43" y="167"/>
                  </a:cxn>
                  <a:cxn ang="0">
                    <a:pos x="36" y="132"/>
                  </a:cxn>
                  <a:cxn ang="0">
                    <a:pos x="36" y="101"/>
                  </a:cxn>
                  <a:cxn ang="0">
                    <a:pos x="36" y="59"/>
                  </a:cxn>
                  <a:cxn ang="0">
                    <a:pos x="43" y="28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3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1" y="0"/>
                  </a:cxn>
                </a:cxnLst>
                <a:rect l="0" t="0" r="r" b="b"/>
                <a:pathLst>
                  <a:path w="47" h="212">
                    <a:moveTo>
                      <a:pt x="21" y="0"/>
                    </a:moveTo>
                    <a:lnTo>
                      <a:pt x="14" y="7"/>
                    </a:lnTo>
                    <a:lnTo>
                      <a:pt x="14" y="21"/>
                    </a:lnTo>
                    <a:lnTo>
                      <a:pt x="7" y="42"/>
                    </a:lnTo>
                    <a:lnTo>
                      <a:pt x="7" y="66"/>
                    </a:lnTo>
                    <a:lnTo>
                      <a:pt x="0" y="94"/>
                    </a:lnTo>
                    <a:lnTo>
                      <a:pt x="0" y="132"/>
                    </a:lnTo>
                    <a:lnTo>
                      <a:pt x="7" y="174"/>
                    </a:lnTo>
                    <a:lnTo>
                      <a:pt x="14" y="212"/>
                    </a:lnTo>
                    <a:lnTo>
                      <a:pt x="47" y="212"/>
                    </a:lnTo>
                    <a:lnTo>
                      <a:pt x="47" y="206"/>
                    </a:lnTo>
                    <a:lnTo>
                      <a:pt x="43" y="192"/>
                    </a:lnTo>
                    <a:lnTo>
                      <a:pt x="43" y="167"/>
                    </a:lnTo>
                    <a:lnTo>
                      <a:pt x="36" y="132"/>
                    </a:lnTo>
                    <a:lnTo>
                      <a:pt x="36" y="101"/>
                    </a:lnTo>
                    <a:lnTo>
                      <a:pt x="36" y="59"/>
                    </a:lnTo>
                    <a:lnTo>
                      <a:pt x="43" y="28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59B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26" name="Freeform 198"/>
              <p:cNvSpPr>
                <a:spLocks/>
              </p:cNvSpPr>
              <p:nvPr/>
            </p:nvSpPr>
            <p:spPr bwMode="auto">
              <a:xfrm>
                <a:off x="3207" y="3367"/>
                <a:ext cx="36" cy="18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7"/>
                  </a:cxn>
                  <a:cxn ang="0">
                    <a:pos x="7" y="21"/>
                  </a:cxn>
                  <a:cxn ang="0">
                    <a:pos x="0" y="31"/>
                  </a:cxn>
                  <a:cxn ang="0">
                    <a:pos x="0" y="52"/>
                  </a:cxn>
                  <a:cxn ang="0">
                    <a:pos x="0" y="80"/>
                  </a:cxn>
                  <a:cxn ang="0">
                    <a:pos x="0" y="111"/>
                  </a:cxn>
                  <a:cxn ang="0">
                    <a:pos x="0" y="146"/>
                  </a:cxn>
                  <a:cxn ang="0">
                    <a:pos x="7" y="185"/>
                  </a:cxn>
                  <a:cxn ang="0">
                    <a:pos x="36" y="185"/>
                  </a:cxn>
                  <a:cxn ang="0">
                    <a:pos x="36" y="178"/>
                  </a:cxn>
                  <a:cxn ang="0">
                    <a:pos x="36" y="167"/>
                  </a:cxn>
                  <a:cxn ang="0">
                    <a:pos x="29" y="139"/>
                  </a:cxn>
                  <a:cxn ang="0">
                    <a:pos x="29" y="111"/>
                  </a:cxn>
                  <a:cxn ang="0">
                    <a:pos x="29" y="87"/>
                  </a:cxn>
                  <a:cxn ang="0">
                    <a:pos x="29" y="52"/>
                  </a:cxn>
                  <a:cxn ang="0">
                    <a:pos x="29" y="28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7" y="0"/>
                  </a:cxn>
                </a:cxnLst>
                <a:rect l="0" t="0" r="r" b="b"/>
                <a:pathLst>
                  <a:path w="36" h="185">
                    <a:moveTo>
                      <a:pt x="7" y="0"/>
                    </a:moveTo>
                    <a:lnTo>
                      <a:pt x="7" y="7"/>
                    </a:lnTo>
                    <a:lnTo>
                      <a:pt x="7" y="21"/>
                    </a:lnTo>
                    <a:lnTo>
                      <a:pt x="0" y="31"/>
                    </a:lnTo>
                    <a:lnTo>
                      <a:pt x="0" y="52"/>
                    </a:lnTo>
                    <a:lnTo>
                      <a:pt x="0" y="80"/>
                    </a:lnTo>
                    <a:lnTo>
                      <a:pt x="0" y="111"/>
                    </a:lnTo>
                    <a:lnTo>
                      <a:pt x="0" y="146"/>
                    </a:lnTo>
                    <a:lnTo>
                      <a:pt x="7" y="185"/>
                    </a:lnTo>
                    <a:lnTo>
                      <a:pt x="36" y="185"/>
                    </a:lnTo>
                    <a:lnTo>
                      <a:pt x="36" y="178"/>
                    </a:lnTo>
                    <a:lnTo>
                      <a:pt x="36" y="167"/>
                    </a:lnTo>
                    <a:lnTo>
                      <a:pt x="29" y="139"/>
                    </a:lnTo>
                    <a:lnTo>
                      <a:pt x="29" y="111"/>
                    </a:lnTo>
                    <a:lnTo>
                      <a:pt x="29" y="87"/>
                    </a:lnTo>
                    <a:lnTo>
                      <a:pt x="29" y="52"/>
                    </a:lnTo>
                    <a:lnTo>
                      <a:pt x="29" y="2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2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27" name="Freeform 199"/>
              <p:cNvSpPr>
                <a:spLocks/>
              </p:cNvSpPr>
              <p:nvPr/>
            </p:nvSpPr>
            <p:spPr bwMode="auto">
              <a:xfrm>
                <a:off x="3207" y="3381"/>
                <a:ext cx="36" cy="153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0" y="24"/>
                  </a:cxn>
                  <a:cxn ang="0">
                    <a:pos x="0" y="45"/>
                  </a:cxn>
                  <a:cxn ang="0">
                    <a:pos x="0" y="66"/>
                  </a:cxn>
                  <a:cxn ang="0">
                    <a:pos x="0" y="91"/>
                  </a:cxn>
                  <a:cxn ang="0">
                    <a:pos x="0" y="125"/>
                  </a:cxn>
                  <a:cxn ang="0">
                    <a:pos x="7" y="153"/>
                  </a:cxn>
                  <a:cxn ang="0">
                    <a:pos x="36" y="153"/>
                  </a:cxn>
                  <a:cxn ang="0">
                    <a:pos x="29" y="146"/>
                  </a:cxn>
                  <a:cxn ang="0">
                    <a:pos x="29" y="132"/>
                  </a:cxn>
                  <a:cxn ang="0">
                    <a:pos x="29" y="118"/>
                  </a:cxn>
                  <a:cxn ang="0">
                    <a:pos x="22" y="91"/>
                  </a:cxn>
                  <a:cxn ang="0">
                    <a:pos x="22" y="73"/>
                  </a:cxn>
                  <a:cxn ang="0">
                    <a:pos x="22" y="45"/>
                  </a:cxn>
                  <a:cxn ang="0">
                    <a:pos x="29" y="17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7" y="7"/>
                  </a:cxn>
                </a:cxnLst>
                <a:rect l="0" t="0" r="r" b="b"/>
                <a:pathLst>
                  <a:path w="36" h="153">
                    <a:moveTo>
                      <a:pt x="7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0" y="24"/>
                    </a:lnTo>
                    <a:lnTo>
                      <a:pt x="0" y="45"/>
                    </a:lnTo>
                    <a:lnTo>
                      <a:pt x="0" y="66"/>
                    </a:lnTo>
                    <a:lnTo>
                      <a:pt x="0" y="91"/>
                    </a:lnTo>
                    <a:lnTo>
                      <a:pt x="0" y="125"/>
                    </a:lnTo>
                    <a:lnTo>
                      <a:pt x="7" y="153"/>
                    </a:lnTo>
                    <a:lnTo>
                      <a:pt x="36" y="153"/>
                    </a:lnTo>
                    <a:lnTo>
                      <a:pt x="29" y="146"/>
                    </a:lnTo>
                    <a:lnTo>
                      <a:pt x="29" y="132"/>
                    </a:lnTo>
                    <a:lnTo>
                      <a:pt x="29" y="118"/>
                    </a:lnTo>
                    <a:lnTo>
                      <a:pt x="22" y="91"/>
                    </a:lnTo>
                    <a:lnTo>
                      <a:pt x="22" y="73"/>
                    </a:lnTo>
                    <a:lnTo>
                      <a:pt x="22" y="45"/>
                    </a:lnTo>
                    <a:lnTo>
                      <a:pt x="29" y="17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8CD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28" name="Freeform 200"/>
              <p:cNvSpPr>
                <a:spLocks/>
              </p:cNvSpPr>
              <p:nvPr/>
            </p:nvSpPr>
            <p:spPr bwMode="auto">
              <a:xfrm>
                <a:off x="3207" y="3395"/>
                <a:ext cx="29" cy="125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3"/>
                  </a:cxn>
                  <a:cxn ang="0">
                    <a:pos x="7" y="10"/>
                  </a:cxn>
                  <a:cxn ang="0">
                    <a:pos x="7" y="24"/>
                  </a:cxn>
                  <a:cxn ang="0">
                    <a:pos x="0" y="38"/>
                  </a:cxn>
                  <a:cxn ang="0">
                    <a:pos x="0" y="52"/>
                  </a:cxn>
                  <a:cxn ang="0">
                    <a:pos x="0" y="77"/>
                  </a:cxn>
                  <a:cxn ang="0">
                    <a:pos x="0" y="97"/>
                  </a:cxn>
                  <a:cxn ang="0">
                    <a:pos x="7" y="125"/>
                  </a:cxn>
                  <a:cxn ang="0">
                    <a:pos x="29" y="118"/>
                  </a:cxn>
                  <a:cxn ang="0">
                    <a:pos x="29" y="118"/>
                  </a:cxn>
                  <a:cxn ang="0">
                    <a:pos x="22" y="104"/>
                  </a:cxn>
                  <a:cxn ang="0">
                    <a:pos x="22" y="90"/>
                  </a:cxn>
                  <a:cxn ang="0">
                    <a:pos x="22" y="77"/>
                  </a:cxn>
                  <a:cxn ang="0">
                    <a:pos x="22" y="59"/>
                  </a:cxn>
                  <a:cxn ang="0">
                    <a:pos x="22" y="38"/>
                  </a:cxn>
                  <a:cxn ang="0">
                    <a:pos x="22" y="17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7" y="3"/>
                  </a:cxn>
                </a:cxnLst>
                <a:rect l="0" t="0" r="r" b="b"/>
                <a:pathLst>
                  <a:path w="29" h="125">
                    <a:moveTo>
                      <a:pt x="7" y="3"/>
                    </a:moveTo>
                    <a:lnTo>
                      <a:pt x="7" y="3"/>
                    </a:lnTo>
                    <a:lnTo>
                      <a:pt x="7" y="10"/>
                    </a:lnTo>
                    <a:lnTo>
                      <a:pt x="7" y="24"/>
                    </a:lnTo>
                    <a:lnTo>
                      <a:pt x="0" y="38"/>
                    </a:lnTo>
                    <a:lnTo>
                      <a:pt x="0" y="52"/>
                    </a:lnTo>
                    <a:lnTo>
                      <a:pt x="0" y="77"/>
                    </a:lnTo>
                    <a:lnTo>
                      <a:pt x="0" y="97"/>
                    </a:lnTo>
                    <a:lnTo>
                      <a:pt x="7" y="125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22" y="104"/>
                    </a:lnTo>
                    <a:lnTo>
                      <a:pt x="22" y="90"/>
                    </a:lnTo>
                    <a:lnTo>
                      <a:pt x="22" y="77"/>
                    </a:lnTo>
                    <a:lnTo>
                      <a:pt x="22" y="59"/>
                    </a:lnTo>
                    <a:lnTo>
                      <a:pt x="22" y="38"/>
                    </a:lnTo>
                    <a:lnTo>
                      <a:pt x="22" y="17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A5E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29" name="Freeform 201"/>
              <p:cNvSpPr>
                <a:spLocks/>
              </p:cNvSpPr>
              <p:nvPr/>
            </p:nvSpPr>
            <p:spPr bwMode="auto">
              <a:xfrm>
                <a:off x="3207" y="3412"/>
                <a:ext cx="22" cy="8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7" y="28"/>
                  </a:cxn>
                  <a:cxn ang="0">
                    <a:pos x="0" y="42"/>
                  </a:cxn>
                  <a:cxn ang="0">
                    <a:pos x="0" y="53"/>
                  </a:cxn>
                  <a:cxn ang="0">
                    <a:pos x="7" y="66"/>
                  </a:cxn>
                  <a:cxn ang="0">
                    <a:pos x="7" y="87"/>
                  </a:cxn>
                  <a:cxn ang="0">
                    <a:pos x="22" y="87"/>
                  </a:cxn>
                  <a:cxn ang="0">
                    <a:pos x="22" y="87"/>
                  </a:cxn>
                  <a:cxn ang="0">
                    <a:pos x="22" y="73"/>
                  </a:cxn>
                  <a:cxn ang="0">
                    <a:pos x="22" y="66"/>
                  </a:cxn>
                  <a:cxn ang="0">
                    <a:pos x="14" y="53"/>
                  </a:cxn>
                  <a:cxn ang="0">
                    <a:pos x="14" y="42"/>
                  </a:cxn>
                  <a:cxn ang="0">
                    <a:pos x="14" y="21"/>
                  </a:cxn>
                  <a:cxn ang="0">
                    <a:pos x="22" y="7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7" y="0"/>
                  </a:cxn>
                </a:cxnLst>
                <a:rect l="0" t="0" r="r" b="b"/>
                <a:pathLst>
                  <a:path w="22" h="87">
                    <a:moveTo>
                      <a:pt x="7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28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7" y="66"/>
                    </a:lnTo>
                    <a:lnTo>
                      <a:pt x="7" y="87"/>
                    </a:lnTo>
                    <a:lnTo>
                      <a:pt x="22" y="87"/>
                    </a:lnTo>
                    <a:lnTo>
                      <a:pt x="22" y="87"/>
                    </a:lnTo>
                    <a:lnTo>
                      <a:pt x="22" y="73"/>
                    </a:lnTo>
                    <a:lnTo>
                      <a:pt x="22" y="66"/>
                    </a:lnTo>
                    <a:lnTo>
                      <a:pt x="14" y="53"/>
                    </a:lnTo>
                    <a:lnTo>
                      <a:pt x="14" y="42"/>
                    </a:lnTo>
                    <a:lnTo>
                      <a:pt x="14" y="21"/>
                    </a:lnTo>
                    <a:lnTo>
                      <a:pt x="22" y="7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30" name="Freeform 202"/>
              <p:cNvSpPr>
                <a:spLocks/>
              </p:cNvSpPr>
              <p:nvPr/>
            </p:nvSpPr>
            <p:spPr bwMode="auto">
              <a:xfrm>
                <a:off x="3481" y="3322"/>
                <a:ext cx="61" cy="243"/>
              </a:xfrm>
              <a:custGeom>
                <a:avLst/>
                <a:gdLst/>
                <a:ahLst/>
                <a:cxnLst>
                  <a:cxn ang="0">
                    <a:pos x="61" y="7"/>
                  </a:cxn>
                  <a:cxn ang="0">
                    <a:pos x="61" y="7"/>
                  </a:cxn>
                  <a:cxn ang="0">
                    <a:pos x="54" y="10"/>
                  </a:cxn>
                  <a:cxn ang="0">
                    <a:pos x="47" y="24"/>
                  </a:cxn>
                  <a:cxn ang="0">
                    <a:pos x="47" y="45"/>
                  </a:cxn>
                  <a:cxn ang="0">
                    <a:pos x="40" y="73"/>
                  </a:cxn>
                  <a:cxn ang="0">
                    <a:pos x="40" y="118"/>
                  </a:cxn>
                  <a:cxn ang="0">
                    <a:pos x="40" y="170"/>
                  </a:cxn>
                  <a:cxn ang="0">
                    <a:pos x="47" y="243"/>
                  </a:cxn>
                  <a:cxn ang="0">
                    <a:pos x="7" y="243"/>
                  </a:cxn>
                  <a:cxn ang="0">
                    <a:pos x="7" y="237"/>
                  </a:cxn>
                  <a:cxn ang="0">
                    <a:pos x="7" y="216"/>
                  </a:cxn>
                  <a:cxn ang="0">
                    <a:pos x="0" y="184"/>
                  </a:cxn>
                  <a:cxn ang="0">
                    <a:pos x="0" y="150"/>
                  </a:cxn>
                  <a:cxn ang="0">
                    <a:pos x="0" y="111"/>
                  </a:cxn>
                  <a:cxn ang="0">
                    <a:pos x="0" y="73"/>
                  </a:cxn>
                  <a:cxn ang="0">
                    <a:pos x="7" y="31"/>
                  </a:cxn>
                  <a:cxn ang="0">
                    <a:pos x="22" y="0"/>
                  </a:cxn>
                  <a:cxn ang="0">
                    <a:pos x="61" y="7"/>
                  </a:cxn>
                </a:cxnLst>
                <a:rect l="0" t="0" r="r" b="b"/>
                <a:pathLst>
                  <a:path w="61" h="243">
                    <a:moveTo>
                      <a:pt x="61" y="7"/>
                    </a:moveTo>
                    <a:lnTo>
                      <a:pt x="61" y="7"/>
                    </a:lnTo>
                    <a:lnTo>
                      <a:pt x="54" y="10"/>
                    </a:lnTo>
                    <a:lnTo>
                      <a:pt x="47" y="24"/>
                    </a:lnTo>
                    <a:lnTo>
                      <a:pt x="47" y="45"/>
                    </a:lnTo>
                    <a:lnTo>
                      <a:pt x="40" y="73"/>
                    </a:lnTo>
                    <a:lnTo>
                      <a:pt x="40" y="118"/>
                    </a:lnTo>
                    <a:lnTo>
                      <a:pt x="40" y="170"/>
                    </a:lnTo>
                    <a:lnTo>
                      <a:pt x="47" y="243"/>
                    </a:lnTo>
                    <a:lnTo>
                      <a:pt x="7" y="243"/>
                    </a:lnTo>
                    <a:lnTo>
                      <a:pt x="7" y="237"/>
                    </a:lnTo>
                    <a:lnTo>
                      <a:pt x="7" y="216"/>
                    </a:lnTo>
                    <a:lnTo>
                      <a:pt x="0" y="184"/>
                    </a:lnTo>
                    <a:lnTo>
                      <a:pt x="0" y="150"/>
                    </a:lnTo>
                    <a:lnTo>
                      <a:pt x="0" y="111"/>
                    </a:lnTo>
                    <a:lnTo>
                      <a:pt x="0" y="73"/>
                    </a:lnTo>
                    <a:lnTo>
                      <a:pt x="7" y="31"/>
                    </a:lnTo>
                    <a:lnTo>
                      <a:pt x="22" y="0"/>
                    </a:lnTo>
                    <a:lnTo>
                      <a:pt x="61" y="7"/>
                    </a:lnTo>
                    <a:close/>
                  </a:path>
                </a:pathLst>
              </a:custGeom>
              <a:solidFill>
                <a:srgbClr val="59B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31" name="Freeform 203"/>
              <p:cNvSpPr>
                <a:spLocks/>
              </p:cNvSpPr>
              <p:nvPr/>
            </p:nvSpPr>
            <p:spPr bwMode="auto">
              <a:xfrm>
                <a:off x="3481" y="3339"/>
                <a:ext cx="54" cy="206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0"/>
                  </a:cxn>
                  <a:cxn ang="0">
                    <a:pos x="47" y="7"/>
                  </a:cxn>
                  <a:cxn ang="0">
                    <a:pos x="47" y="21"/>
                  </a:cxn>
                  <a:cxn ang="0">
                    <a:pos x="40" y="35"/>
                  </a:cxn>
                  <a:cxn ang="0">
                    <a:pos x="32" y="59"/>
                  </a:cxn>
                  <a:cxn ang="0">
                    <a:pos x="32" y="101"/>
                  </a:cxn>
                  <a:cxn ang="0">
                    <a:pos x="32" y="146"/>
                  </a:cxn>
                  <a:cxn ang="0">
                    <a:pos x="40" y="206"/>
                  </a:cxn>
                  <a:cxn ang="0">
                    <a:pos x="14" y="206"/>
                  </a:cxn>
                  <a:cxn ang="0">
                    <a:pos x="7" y="199"/>
                  </a:cxn>
                  <a:cxn ang="0">
                    <a:pos x="7" y="188"/>
                  </a:cxn>
                  <a:cxn ang="0">
                    <a:pos x="7" y="160"/>
                  </a:cxn>
                  <a:cxn ang="0">
                    <a:pos x="0" y="126"/>
                  </a:cxn>
                  <a:cxn ang="0">
                    <a:pos x="0" y="94"/>
                  </a:cxn>
                  <a:cxn ang="0">
                    <a:pos x="0" y="59"/>
                  </a:cxn>
                  <a:cxn ang="0">
                    <a:pos x="7" y="28"/>
                  </a:cxn>
                  <a:cxn ang="0">
                    <a:pos x="22" y="0"/>
                  </a:cxn>
                  <a:cxn ang="0">
                    <a:pos x="54" y="0"/>
                  </a:cxn>
                </a:cxnLst>
                <a:rect l="0" t="0" r="r" b="b"/>
                <a:pathLst>
                  <a:path w="54" h="206">
                    <a:moveTo>
                      <a:pt x="54" y="0"/>
                    </a:moveTo>
                    <a:lnTo>
                      <a:pt x="54" y="0"/>
                    </a:lnTo>
                    <a:lnTo>
                      <a:pt x="47" y="7"/>
                    </a:lnTo>
                    <a:lnTo>
                      <a:pt x="47" y="21"/>
                    </a:lnTo>
                    <a:lnTo>
                      <a:pt x="40" y="35"/>
                    </a:lnTo>
                    <a:lnTo>
                      <a:pt x="32" y="59"/>
                    </a:lnTo>
                    <a:lnTo>
                      <a:pt x="32" y="101"/>
                    </a:lnTo>
                    <a:lnTo>
                      <a:pt x="32" y="146"/>
                    </a:lnTo>
                    <a:lnTo>
                      <a:pt x="40" y="206"/>
                    </a:lnTo>
                    <a:lnTo>
                      <a:pt x="14" y="206"/>
                    </a:lnTo>
                    <a:lnTo>
                      <a:pt x="7" y="199"/>
                    </a:lnTo>
                    <a:lnTo>
                      <a:pt x="7" y="188"/>
                    </a:lnTo>
                    <a:lnTo>
                      <a:pt x="7" y="160"/>
                    </a:lnTo>
                    <a:lnTo>
                      <a:pt x="0" y="126"/>
                    </a:lnTo>
                    <a:lnTo>
                      <a:pt x="0" y="94"/>
                    </a:lnTo>
                    <a:lnTo>
                      <a:pt x="0" y="59"/>
                    </a:lnTo>
                    <a:lnTo>
                      <a:pt x="7" y="28"/>
                    </a:lnTo>
                    <a:lnTo>
                      <a:pt x="22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72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32" name="Freeform 204"/>
              <p:cNvSpPr>
                <a:spLocks/>
              </p:cNvSpPr>
              <p:nvPr/>
            </p:nvSpPr>
            <p:spPr bwMode="auto">
              <a:xfrm>
                <a:off x="3481" y="3353"/>
                <a:ext cx="47" cy="174"/>
              </a:xfrm>
              <a:custGeom>
                <a:avLst/>
                <a:gdLst/>
                <a:ahLst/>
                <a:cxnLst>
                  <a:cxn ang="0">
                    <a:pos x="47" y="7"/>
                  </a:cxn>
                  <a:cxn ang="0">
                    <a:pos x="47" y="7"/>
                  </a:cxn>
                  <a:cxn ang="0">
                    <a:pos x="40" y="7"/>
                  </a:cxn>
                  <a:cxn ang="0">
                    <a:pos x="40" y="21"/>
                  </a:cxn>
                  <a:cxn ang="0">
                    <a:pos x="32" y="35"/>
                  </a:cxn>
                  <a:cxn ang="0">
                    <a:pos x="32" y="52"/>
                  </a:cxn>
                  <a:cxn ang="0">
                    <a:pos x="32" y="87"/>
                  </a:cxn>
                  <a:cxn ang="0">
                    <a:pos x="32" y="125"/>
                  </a:cxn>
                  <a:cxn ang="0">
                    <a:pos x="32" y="174"/>
                  </a:cxn>
                  <a:cxn ang="0">
                    <a:pos x="14" y="174"/>
                  </a:cxn>
                  <a:cxn ang="0">
                    <a:pos x="14" y="167"/>
                  </a:cxn>
                  <a:cxn ang="0">
                    <a:pos x="7" y="153"/>
                  </a:cxn>
                  <a:cxn ang="0">
                    <a:pos x="7" y="132"/>
                  </a:cxn>
                  <a:cxn ang="0">
                    <a:pos x="0" y="108"/>
                  </a:cxn>
                  <a:cxn ang="0">
                    <a:pos x="0" y="80"/>
                  </a:cxn>
                  <a:cxn ang="0">
                    <a:pos x="7" y="52"/>
                  </a:cxn>
                  <a:cxn ang="0">
                    <a:pos x="7" y="28"/>
                  </a:cxn>
                  <a:cxn ang="0">
                    <a:pos x="22" y="0"/>
                  </a:cxn>
                  <a:cxn ang="0">
                    <a:pos x="47" y="7"/>
                  </a:cxn>
                </a:cxnLst>
                <a:rect l="0" t="0" r="r" b="b"/>
                <a:pathLst>
                  <a:path w="47" h="174">
                    <a:moveTo>
                      <a:pt x="47" y="7"/>
                    </a:moveTo>
                    <a:lnTo>
                      <a:pt x="47" y="7"/>
                    </a:lnTo>
                    <a:lnTo>
                      <a:pt x="40" y="7"/>
                    </a:lnTo>
                    <a:lnTo>
                      <a:pt x="40" y="21"/>
                    </a:lnTo>
                    <a:lnTo>
                      <a:pt x="32" y="35"/>
                    </a:lnTo>
                    <a:lnTo>
                      <a:pt x="32" y="52"/>
                    </a:lnTo>
                    <a:lnTo>
                      <a:pt x="32" y="87"/>
                    </a:lnTo>
                    <a:lnTo>
                      <a:pt x="32" y="125"/>
                    </a:lnTo>
                    <a:lnTo>
                      <a:pt x="32" y="174"/>
                    </a:lnTo>
                    <a:lnTo>
                      <a:pt x="14" y="174"/>
                    </a:lnTo>
                    <a:lnTo>
                      <a:pt x="14" y="167"/>
                    </a:lnTo>
                    <a:lnTo>
                      <a:pt x="7" y="153"/>
                    </a:lnTo>
                    <a:lnTo>
                      <a:pt x="7" y="132"/>
                    </a:lnTo>
                    <a:lnTo>
                      <a:pt x="0" y="108"/>
                    </a:lnTo>
                    <a:lnTo>
                      <a:pt x="0" y="80"/>
                    </a:lnTo>
                    <a:lnTo>
                      <a:pt x="7" y="52"/>
                    </a:lnTo>
                    <a:lnTo>
                      <a:pt x="7" y="28"/>
                    </a:lnTo>
                    <a:lnTo>
                      <a:pt x="22" y="0"/>
                    </a:lnTo>
                    <a:lnTo>
                      <a:pt x="47" y="7"/>
                    </a:lnTo>
                    <a:close/>
                  </a:path>
                </a:pathLst>
              </a:custGeom>
              <a:solidFill>
                <a:srgbClr val="8CD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33" name="Freeform 205"/>
              <p:cNvSpPr>
                <a:spLocks/>
              </p:cNvSpPr>
              <p:nvPr/>
            </p:nvSpPr>
            <p:spPr bwMode="auto">
              <a:xfrm>
                <a:off x="3488" y="3374"/>
                <a:ext cx="33" cy="132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0"/>
                  </a:cxn>
                  <a:cxn ang="0">
                    <a:pos x="25" y="7"/>
                  </a:cxn>
                  <a:cxn ang="0">
                    <a:pos x="25" y="14"/>
                  </a:cxn>
                  <a:cxn ang="0">
                    <a:pos x="25" y="24"/>
                  </a:cxn>
                  <a:cxn ang="0">
                    <a:pos x="22" y="38"/>
                  </a:cxn>
                  <a:cxn ang="0">
                    <a:pos x="22" y="66"/>
                  </a:cxn>
                  <a:cxn ang="0">
                    <a:pos x="22" y="91"/>
                  </a:cxn>
                  <a:cxn ang="0">
                    <a:pos x="25" y="132"/>
                  </a:cxn>
                  <a:cxn ang="0">
                    <a:pos x="7" y="132"/>
                  </a:cxn>
                  <a:cxn ang="0">
                    <a:pos x="7" y="132"/>
                  </a:cxn>
                  <a:cxn ang="0">
                    <a:pos x="0" y="118"/>
                  </a:cxn>
                  <a:cxn ang="0">
                    <a:pos x="0" y="104"/>
                  </a:cxn>
                  <a:cxn ang="0">
                    <a:pos x="0" y="87"/>
                  </a:cxn>
                  <a:cxn ang="0">
                    <a:pos x="0" y="59"/>
                  </a:cxn>
                  <a:cxn ang="0">
                    <a:pos x="0" y="38"/>
                  </a:cxn>
                  <a:cxn ang="0">
                    <a:pos x="7" y="21"/>
                  </a:cxn>
                  <a:cxn ang="0">
                    <a:pos x="7" y="0"/>
                  </a:cxn>
                  <a:cxn ang="0">
                    <a:pos x="33" y="0"/>
                  </a:cxn>
                </a:cxnLst>
                <a:rect l="0" t="0" r="r" b="b"/>
                <a:pathLst>
                  <a:path w="33" h="132">
                    <a:moveTo>
                      <a:pt x="33" y="0"/>
                    </a:moveTo>
                    <a:lnTo>
                      <a:pt x="33" y="0"/>
                    </a:lnTo>
                    <a:lnTo>
                      <a:pt x="25" y="7"/>
                    </a:lnTo>
                    <a:lnTo>
                      <a:pt x="25" y="14"/>
                    </a:lnTo>
                    <a:lnTo>
                      <a:pt x="25" y="24"/>
                    </a:lnTo>
                    <a:lnTo>
                      <a:pt x="22" y="38"/>
                    </a:lnTo>
                    <a:lnTo>
                      <a:pt x="22" y="66"/>
                    </a:lnTo>
                    <a:lnTo>
                      <a:pt x="22" y="91"/>
                    </a:lnTo>
                    <a:lnTo>
                      <a:pt x="25" y="132"/>
                    </a:lnTo>
                    <a:lnTo>
                      <a:pt x="7" y="132"/>
                    </a:lnTo>
                    <a:lnTo>
                      <a:pt x="7" y="132"/>
                    </a:lnTo>
                    <a:lnTo>
                      <a:pt x="0" y="118"/>
                    </a:lnTo>
                    <a:lnTo>
                      <a:pt x="0" y="104"/>
                    </a:lnTo>
                    <a:lnTo>
                      <a:pt x="0" y="87"/>
                    </a:lnTo>
                    <a:lnTo>
                      <a:pt x="0" y="59"/>
                    </a:lnTo>
                    <a:lnTo>
                      <a:pt x="0" y="38"/>
                    </a:lnTo>
                    <a:lnTo>
                      <a:pt x="7" y="21"/>
                    </a:lnTo>
                    <a:lnTo>
                      <a:pt x="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A5E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34" name="Freeform 206"/>
              <p:cNvSpPr>
                <a:spLocks/>
              </p:cNvSpPr>
              <p:nvPr/>
            </p:nvSpPr>
            <p:spPr bwMode="auto">
              <a:xfrm>
                <a:off x="3488" y="3388"/>
                <a:ext cx="25" cy="104"/>
              </a:xfrm>
              <a:custGeom>
                <a:avLst/>
                <a:gdLst/>
                <a:ahLst/>
                <a:cxnLst>
                  <a:cxn ang="0">
                    <a:pos x="25" y="7"/>
                  </a:cxn>
                  <a:cxn ang="0">
                    <a:pos x="25" y="7"/>
                  </a:cxn>
                  <a:cxn ang="0">
                    <a:pos x="25" y="7"/>
                  </a:cxn>
                  <a:cxn ang="0">
                    <a:pos x="22" y="10"/>
                  </a:cxn>
                  <a:cxn ang="0">
                    <a:pos x="22" y="17"/>
                  </a:cxn>
                  <a:cxn ang="0">
                    <a:pos x="22" y="31"/>
                  </a:cxn>
                  <a:cxn ang="0">
                    <a:pos x="22" y="52"/>
                  </a:cxn>
                  <a:cxn ang="0">
                    <a:pos x="22" y="73"/>
                  </a:cxn>
                  <a:cxn ang="0">
                    <a:pos x="22" y="104"/>
                  </a:cxn>
                  <a:cxn ang="0">
                    <a:pos x="7" y="104"/>
                  </a:cxn>
                  <a:cxn ang="0">
                    <a:pos x="7" y="97"/>
                  </a:cxn>
                  <a:cxn ang="0">
                    <a:pos x="7" y="90"/>
                  </a:cxn>
                  <a:cxn ang="0">
                    <a:pos x="0" y="77"/>
                  </a:cxn>
                  <a:cxn ang="0">
                    <a:pos x="0" y="66"/>
                  </a:cxn>
                  <a:cxn ang="0">
                    <a:pos x="0" y="45"/>
                  </a:cxn>
                  <a:cxn ang="0">
                    <a:pos x="0" y="31"/>
                  </a:cxn>
                  <a:cxn ang="0">
                    <a:pos x="7" y="17"/>
                  </a:cxn>
                  <a:cxn ang="0">
                    <a:pos x="7" y="0"/>
                  </a:cxn>
                  <a:cxn ang="0">
                    <a:pos x="25" y="7"/>
                  </a:cxn>
                </a:cxnLst>
                <a:rect l="0" t="0" r="r" b="b"/>
                <a:pathLst>
                  <a:path w="25" h="104">
                    <a:moveTo>
                      <a:pt x="25" y="7"/>
                    </a:moveTo>
                    <a:lnTo>
                      <a:pt x="25" y="7"/>
                    </a:lnTo>
                    <a:lnTo>
                      <a:pt x="25" y="7"/>
                    </a:lnTo>
                    <a:lnTo>
                      <a:pt x="22" y="10"/>
                    </a:lnTo>
                    <a:lnTo>
                      <a:pt x="22" y="17"/>
                    </a:lnTo>
                    <a:lnTo>
                      <a:pt x="22" y="31"/>
                    </a:lnTo>
                    <a:lnTo>
                      <a:pt x="22" y="52"/>
                    </a:lnTo>
                    <a:lnTo>
                      <a:pt x="22" y="73"/>
                    </a:lnTo>
                    <a:lnTo>
                      <a:pt x="22" y="104"/>
                    </a:lnTo>
                    <a:lnTo>
                      <a:pt x="7" y="104"/>
                    </a:lnTo>
                    <a:lnTo>
                      <a:pt x="7" y="97"/>
                    </a:lnTo>
                    <a:lnTo>
                      <a:pt x="7" y="90"/>
                    </a:lnTo>
                    <a:lnTo>
                      <a:pt x="0" y="77"/>
                    </a:lnTo>
                    <a:lnTo>
                      <a:pt x="0" y="66"/>
                    </a:lnTo>
                    <a:lnTo>
                      <a:pt x="0" y="45"/>
                    </a:lnTo>
                    <a:lnTo>
                      <a:pt x="0" y="31"/>
                    </a:lnTo>
                    <a:lnTo>
                      <a:pt x="7" y="17"/>
                    </a:lnTo>
                    <a:lnTo>
                      <a:pt x="7" y="0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B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35" name="Rectangle 207"/>
              <p:cNvSpPr>
                <a:spLocks noChangeArrowheads="1"/>
              </p:cNvSpPr>
              <p:nvPr/>
            </p:nvSpPr>
            <p:spPr bwMode="auto">
              <a:xfrm>
                <a:off x="3146" y="3367"/>
                <a:ext cx="7" cy="3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36" name="Freeform 208"/>
              <p:cNvSpPr>
                <a:spLocks/>
              </p:cNvSpPr>
              <p:nvPr/>
            </p:nvSpPr>
            <p:spPr bwMode="auto">
              <a:xfrm>
                <a:off x="3261" y="3360"/>
                <a:ext cx="130" cy="146"/>
              </a:xfrm>
              <a:custGeom>
                <a:avLst/>
                <a:gdLst/>
                <a:ahLst/>
                <a:cxnLst>
                  <a:cxn ang="0">
                    <a:pos x="14" y="14"/>
                  </a:cxn>
                  <a:cxn ang="0">
                    <a:pos x="14" y="21"/>
                  </a:cxn>
                  <a:cxn ang="0">
                    <a:pos x="7" y="28"/>
                  </a:cxn>
                  <a:cxn ang="0">
                    <a:pos x="7" y="38"/>
                  </a:cxn>
                  <a:cxn ang="0">
                    <a:pos x="0" y="52"/>
                  </a:cxn>
                  <a:cxn ang="0">
                    <a:pos x="0" y="73"/>
                  </a:cxn>
                  <a:cxn ang="0">
                    <a:pos x="0" y="101"/>
                  </a:cxn>
                  <a:cxn ang="0">
                    <a:pos x="0" y="118"/>
                  </a:cxn>
                  <a:cxn ang="0">
                    <a:pos x="7" y="146"/>
                  </a:cxn>
                  <a:cxn ang="0">
                    <a:pos x="7" y="146"/>
                  </a:cxn>
                  <a:cxn ang="0">
                    <a:pos x="7" y="139"/>
                  </a:cxn>
                  <a:cxn ang="0">
                    <a:pos x="7" y="139"/>
                  </a:cxn>
                  <a:cxn ang="0">
                    <a:pos x="7" y="132"/>
                  </a:cxn>
                  <a:cxn ang="0">
                    <a:pos x="7" y="118"/>
                  </a:cxn>
                  <a:cxn ang="0">
                    <a:pos x="7" y="112"/>
                  </a:cxn>
                  <a:cxn ang="0">
                    <a:pos x="14" y="105"/>
                  </a:cxn>
                  <a:cxn ang="0">
                    <a:pos x="14" y="94"/>
                  </a:cxn>
                  <a:cxn ang="0">
                    <a:pos x="14" y="87"/>
                  </a:cxn>
                  <a:cxn ang="0">
                    <a:pos x="22" y="73"/>
                  </a:cxn>
                  <a:cxn ang="0">
                    <a:pos x="29" y="66"/>
                  </a:cxn>
                  <a:cxn ang="0">
                    <a:pos x="36" y="52"/>
                  </a:cxn>
                  <a:cxn ang="0">
                    <a:pos x="43" y="45"/>
                  </a:cxn>
                  <a:cxn ang="0">
                    <a:pos x="51" y="38"/>
                  </a:cxn>
                  <a:cxn ang="0">
                    <a:pos x="61" y="38"/>
                  </a:cxn>
                  <a:cxn ang="0">
                    <a:pos x="69" y="35"/>
                  </a:cxn>
                  <a:cxn ang="0">
                    <a:pos x="76" y="35"/>
                  </a:cxn>
                  <a:cxn ang="0">
                    <a:pos x="76" y="35"/>
                  </a:cxn>
                  <a:cxn ang="0">
                    <a:pos x="76" y="35"/>
                  </a:cxn>
                  <a:cxn ang="0">
                    <a:pos x="83" y="28"/>
                  </a:cxn>
                  <a:cxn ang="0">
                    <a:pos x="90" y="28"/>
                  </a:cxn>
                  <a:cxn ang="0">
                    <a:pos x="105" y="21"/>
                  </a:cxn>
                  <a:cxn ang="0">
                    <a:pos x="119" y="14"/>
                  </a:cxn>
                  <a:cxn ang="0">
                    <a:pos x="130" y="7"/>
                  </a:cxn>
                  <a:cxn ang="0">
                    <a:pos x="130" y="7"/>
                  </a:cxn>
                  <a:cxn ang="0">
                    <a:pos x="123" y="7"/>
                  </a:cxn>
                  <a:cxn ang="0">
                    <a:pos x="123" y="7"/>
                  </a:cxn>
                  <a:cxn ang="0">
                    <a:pos x="119" y="7"/>
                  </a:cxn>
                  <a:cxn ang="0">
                    <a:pos x="112" y="0"/>
                  </a:cxn>
                  <a:cxn ang="0">
                    <a:pos x="105" y="0"/>
                  </a:cxn>
                  <a:cxn ang="0">
                    <a:pos x="97" y="0"/>
                  </a:cxn>
                  <a:cxn ang="0">
                    <a:pos x="90" y="0"/>
                  </a:cxn>
                  <a:cxn ang="0">
                    <a:pos x="83" y="0"/>
                  </a:cxn>
                  <a:cxn ang="0">
                    <a:pos x="69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43" y="7"/>
                  </a:cxn>
                  <a:cxn ang="0">
                    <a:pos x="36" y="7"/>
                  </a:cxn>
                  <a:cxn ang="0">
                    <a:pos x="22" y="7"/>
                  </a:cxn>
                  <a:cxn ang="0">
                    <a:pos x="14" y="14"/>
                  </a:cxn>
                </a:cxnLst>
                <a:rect l="0" t="0" r="r" b="b"/>
                <a:pathLst>
                  <a:path w="130" h="146">
                    <a:moveTo>
                      <a:pt x="14" y="14"/>
                    </a:moveTo>
                    <a:lnTo>
                      <a:pt x="14" y="21"/>
                    </a:lnTo>
                    <a:lnTo>
                      <a:pt x="7" y="28"/>
                    </a:lnTo>
                    <a:lnTo>
                      <a:pt x="7" y="38"/>
                    </a:lnTo>
                    <a:lnTo>
                      <a:pt x="0" y="52"/>
                    </a:lnTo>
                    <a:lnTo>
                      <a:pt x="0" y="73"/>
                    </a:lnTo>
                    <a:lnTo>
                      <a:pt x="0" y="101"/>
                    </a:lnTo>
                    <a:lnTo>
                      <a:pt x="0" y="118"/>
                    </a:lnTo>
                    <a:lnTo>
                      <a:pt x="7" y="146"/>
                    </a:lnTo>
                    <a:lnTo>
                      <a:pt x="7" y="146"/>
                    </a:lnTo>
                    <a:lnTo>
                      <a:pt x="7" y="139"/>
                    </a:lnTo>
                    <a:lnTo>
                      <a:pt x="7" y="139"/>
                    </a:lnTo>
                    <a:lnTo>
                      <a:pt x="7" y="132"/>
                    </a:lnTo>
                    <a:lnTo>
                      <a:pt x="7" y="118"/>
                    </a:lnTo>
                    <a:lnTo>
                      <a:pt x="7" y="112"/>
                    </a:lnTo>
                    <a:lnTo>
                      <a:pt x="14" y="105"/>
                    </a:lnTo>
                    <a:lnTo>
                      <a:pt x="14" y="94"/>
                    </a:lnTo>
                    <a:lnTo>
                      <a:pt x="14" y="87"/>
                    </a:lnTo>
                    <a:lnTo>
                      <a:pt x="22" y="73"/>
                    </a:lnTo>
                    <a:lnTo>
                      <a:pt x="29" y="66"/>
                    </a:lnTo>
                    <a:lnTo>
                      <a:pt x="36" y="52"/>
                    </a:lnTo>
                    <a:lnTo>
                      <a:pt x="43" y="45"/>
                    </a:lnTo>
                    <a:lnTo>
                      <a:pt x="51" y="38"/>
                    </a:lnTo>
                    <a:lnTo>
                      <a:pt x="61" y="38"/>
                    </a:lnTo>
                    <a:lnTo>
                      <a:pt x="69" y="35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83" y="28"/>
                    </a:lnTo>
                    <a:lnTo>
                      <a:pt x="90" y="28"/>
                    </a:lnTo>
                    <a:lnTo>
                      <a:pt x="105" y="21"/>
                    </a:lnTo>
                    <a:lnTo>
                      <a:pt x="119" y="14"/>
                    </a:lnTo>
                    <a:lnTo>
                      <a:pt x="130" y="7"/>
                    </a:lnTo>
                    <a:lnTo>
                      <a:pt x="130" y="7"/>
                    </a:lnTo>
                    <a:lnTo>
                      <a:pt x="123" y="7"/>
                    </a:lnTo>
                    <a:lnTo>
                      <a:pt x="123" y="7"/>
                    </a:lnTo>
                    <a:lnTo>
                      <a:pt x="119" y="7"/>
                    </a:lnTo>
                    <a:lnTo>
                      <a:pt x="112" y="0"/>
                    </a:lnTo>
                    <a:lnTo>
                      <a:pt x="105" y="0"/>
                    </a:lnTo>
                    <a:lnTo>
                      <a:pt x="97" y="0"/>
                    </a:lnTo>
                    <a:lnTo>
                      <a:pt x="90" y="0"/>
                    </a:lnTo>
                    <a:lnTo>
                      <a:pt x="83" y="0"/>
                    </a:lnTo>
                    <a:lnTo>
                      <a:pt x="69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3" y="7"/>
                    </a:lnTo>
                    <a:lnTo>
                      <a:pt x="36" y="7"/>
                    </a:lnTo>
                    <a:lnTo>
                      <a:pt x="22" y="7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37" name="Freeform 209"/>
              <p:cNvSpPr>
                <a:spLocks/>
              </p:cNvSpPr>
              <p:nvPr/>
            </p:nvSpPr>
            <p:spPr bwMode="auto">
              <a:xfrm>
                <a:off x="3084" y="3465"/>
                <a:ext cx="101" cy="34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15" y="7"/>
                  </a:cxn>
                  <a:cxn ang="0">
                    <a:pos x="22" y="7"/>
                  </a:cxn>
                  <a:cxn ang="0">
                    <a:pos x="29" y="7"/>
                  </a:cxn>
                  <a:cxn ang="0">
                    <a:pos x="33" y="7"/>
                  </a:cxn>
                  <a:cxn ang="0">
                    <a:pos x="40" y="0"/>
                  </a:cxn>
                  <a:cxn ang="0">
                    <a:pos x="47" y="0"/>
                  </a:cxn>
                  <a:cxn ang="0">
                    <a:pos x="62" y="7"/>
                  </a:cxn>
                  <a:cxn ang="0">
                    <a:pos x="76" y="7"/>
                  </a:cxn>
                  <a:cxn ang="0">
                    <a:pos x="91" y="7"/>
                  </a:cxn>
                  <a:cxn ang="0">
                    <a:pos x="101" y="13"/>
                  </a:cxn>
                  <a:cxn ang="0">
                    <a:pos x="101" y="20"/>
                  </a:cxn>
                  <a:cxn ang="0">
                    <a:pos x="101" y="20"/>
                  </a:cxn>
                  <a:cxn ang="0">
                    <a:pos x="101" y="20"/>
                  </a:cxn>
                  <a:cxn ang="0">
                    <a:pos x="98" y="13"/>
                  </a:cxn>
                  <a:cxn ang="0">
                    <a:pos x="91" y="13"/>
                  </a:cxn>
                  <a:cxn ang="0">
                    <a:pos x="83" y="13"/>
                  </a:cxn>
                  <a:cxn ang="0">
                    <a:pos x="76" y="13"/>
                  </a:cxn>
                  <a:cxn ang="0">
                    <a:pos x="69" y="13"/>
                  </a:cxn>
                  <a:cxn ang="0">
                    <a:pos x="62" y="13"/>
                  </a:cxn>
                  <a:cxn ang="0">
                    <a:pos x="55" y="7"/>
                  </a:cxn>
                  <a:cxn ang="0">
                    <a:pos x="40" y="7"/>
                  </a:cxn>
                  <a:cxn ang="0">
                    <a:pos x="33" y="13"/>
                  </a:cxn>
                  <a:cxn ang="0">
                    <a:pos x="29" y="13"/>
                  </a:cxn>
                  <a:cxn ang="0">
                    <a:pos x="22" y="13"/>
                  </a:cxn>
                  <a:cxn ang="0">
                    <a:pos x="15" y="20"/>
                  </a:cxn>
                  <a:cxn ang="0">
                    <a:pos x="8" y="27"/>
                  </a:cxn>
                  <a:cxn ang="0">
                    <a:pos x="0" y="34"/>
                  </a:cxn>
                  <a:cxn ang="0">
                    <a:pos x="0" y="20"/>
                  </a:cxn>
                </a:cxnLst>
                <a:rect l="0" t="0" r="r" b="b"/>
                <a:pathLst>
                  <a:path w="101" h="34">
                    <a:moveTo>
                      <a:pt x="0" y="20"/>
                    </a:move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9" y="7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62" y="7"/>
                    </a:lnTo>
                    <a:lnTo>
                      <a:pt x="76" y="7"/>
                    </a:lnTo>
                    <a:lnTo>
                      <a:pt x="91" y="7"/>
                    </a:lnTo>
                    <a:lnTo>
                      <a:pt x="101" y="13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98" y="13"/>
                    </a:lnTo>
                    <a:lnTo>
                      <a:pt x="91" y="13"/>
                    </a:lnTo>
                    <a:lnTo>
                      <a:pt x="83" y="13"/>
                    </a:lnTo>
                    <a:lnTo>
                      <a:pt x="76" y="13"/>
                    </a:lnTo>
                    <a:lnTo>
                      <a:pt x="69" y="13"/>
                    </a:lnTo>
                    <a:lnTo>
                      <a:pt x="62" y="13"/>
                    </a:lnTo>
                    <a:lnTo>
                      <a:pt x="55" y="7"/>
                    </a:lnTo>
                    <a:lnTo>
                      <a:pt x="40" y="7"/>
                    </a:lnTo>
                    <a:lnTo>
                      <a:pt x="33" y="13"/>
                    </a:lnTo>
                    <a:lnTo>
                      <a:pt x="29" y="13"/>
                    </a:lnTo>
                    <a:lnTo>
                      <a:pt x="22" y="13"/>
                    </a:lnTo>
                    <a:lnTo>
                      <a:pt x="15" y="20"/>
                    </a:lnTo>
                    <a:lnTo>
                      <a:pt x="8" y="27"/>
                    </a:lnTo>
                    <a:lnTo>
                      <a:pt x="0" y="3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38" name="Freeform 210"/>
              <p:cNvSpPr>
                <a:spLocks/>
              </p:cNvSpPr>
              <p:nvPr/>
            </p:nvSpPr>
            <p:spPr bwMode="auto">
              <a:xfrm>
                <a:off x="3084" y="3405"/>
                <a:ext cx="101" cy="28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3" y="0"/>
                  </a:cxn>
                  <a:cxn ang="0">
                    <a:pos x="40" y="0"/>
                  </a:cxn>
                  <a:cxn ang="0">
                    <a:pos x="47" y="0"/>
                  </a:cxn>
                  <a:cxn ang="0">
                    <a:pos x="62" y="0"/>
                  </a:cxn>
                  <a:cxn ang="0">
                    <a:pos x="76" y="0"/>
                  </a:cxn>
                  <a:cxn ang="0">
                    <a:pos x="91" y="0"/>
                  </a:cxn>
                  <a:cxn ang="0">
                    <a:pos x="101" y="7"/>
                  </a:cxn>
                  <a:cxn ang="0">
                    <a:pos x="101" y="14"/>
                  </a:cxn>
                  <a:cxn ang="0">
                    <a:pos x="101" y="14"/>
                  </a:cxn>
                  <a:cxn ang="0">
                    <a:pos x="101" y="14"/>
                  </a:cxn>
                  <a:cxn ang="0">
                    <a:pos x="98" y="14"/>
                  </a:cxn>
                  <a:cxn ang="0">
                    <a:pos x="91" y="7"/>
                  </a:cxn>
                  <a:cxn ang="0">
                    <a:pos x="83" y="7"/>
                  </a:cxn>
                  <a:cxn ang="0">
                    <a:pos x="76" y="7"/>
                  </a:cxn>
                  <a:cxn ang="0">
                    <a:pos x="69" y="7"/>
                  </a:cxn>
                  <a:cxn ang="0">
                    <a:pos x="62" y="7"/>
                  </a:cxn>
                  <a:cxn ang="0">
                    <a:pos x="55" y="7"/>
                  </a:cxn>
                  <a:cxn ang="0">
                    <a:pos x="40" y="7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2" y="7"/>
                  </a:cxn>
                  <a:cxn ang="0">
                    <a:pos x="15" y="14"/>
                  </a:cxn>
                  <a:cxn ang="0">
                    <a:pos x="8" y="21"/>
                  </a:cxn>
                  <a:cxn ang="0">
                    <a:pos x="0" y="28"/>
                  </a:cxn>
                  <a:cxn ang="0">
                    <a:pos x="0" y="14"/>
                  </a:cxn>
                </a:cxnLst>
                <a:rect l="0" t="0" r="r" b="b"/>
                <a:pathLst>
                  <a:path w="101" h="28">
                    <a:moveTo>
                      <a:pt x="0" y="14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62" y="0"/>
                    </a:lnTo>
                    <a:lnTo>
                      <a:pt x="76" y="0"/>
                    </a:lnTo>
                    <a:lnTo>
                      <a:pt x="91" y="0"/>
                    </a:lnTo>
                    <a:lnTo>
                      <a:pt x="101" y="7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98" y="14"/>
                    </a:lnTo>
                    <a:lnTo>
                      <a:pt x="91" y="7"/>
                    </a:lnTo>
                    <a:lnTo>
                      <a:pt x="83" y="7"/>
                    </a:lnTo>
                    <a:lnTo>
                      <a:pt x="76" y="7"/>
                    </a:lnTo>
                    <a:lnTo>
                      <a:pt x="69" y="7"/>
                    </a:lnTo>
                    <a:lnTo>
                      <a:pt x="62" y="7"/>
                    </a:lnTo>
                    <a:lnTo>
                      <a:pt x="55" y="7"/>
                    </a:lnTo>
                    <a:lnTo>
                      <a:pt x="40" y="7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2" y="7"/>
                    </a:lnTo>
                    <a:lnTo>
                      <a:pt x="15" y="14"/>
                    </a:lnTo>
                    <a:lnTo>
                      <a:pt x="8" y="21"/>
                    </a:lnTo>
                    <a:lnTo>
                      <a:pt x="0" y="2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39" name="Freeform 211"/>
              <p:cNvSpPr>
                <a:spLocks/>
              </p:cNvSpPr>
              <p:nvPr/>
            </p:nvSpPr>
            <p:spPr bwMode="auto">
              <a:xfrm>
                <a:off x="3182" y="3374"/>
                <a:ext cx="169" cy="2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2"/>
                  </a:cxn>
                  <a:cxn ang="0">
                    <a:pos x="54" y="296"/>
                  </a:cxn>
                  <a:cxn ang="0">
                    <a:pos x="54" y="258"/>
                  </a:cxn>
                  <a:cxn ang="0">
                    <a:pos x="169" y="278"/>
                  </a:cxn>
                  <a:cxn ang="0">
                    <a:pos x="169" y="265"/>
                  </a:cxn>
                  <a:cxn ang="0">
                    <a:pos x="86" y="251"/>
                  </a:cxn>
                  <a:cxn ang="0">
                    <a:pos x="79" y="219"/>
                  </a:cxn>
                  <a:cxn ang="0">
                    <a:pos x="25" y="219"/>
                  </a:cxn>
                  <a:cxn ang="0">
                    <a:pos x="25" y="219"/>
                  </a:cxn>
                  <a:cxn ang="0">
                    <a:pos x="18" y="205"/>
                  </a:cxn>
                  <a:cxn ang="0">
                    <a:pos x="18" y="185"/>
                  </a:cxn>
                  <a:cxn ang="0">
                    <a:pos x="11" y="160"/>
                  </a:cxn>
                  <a:cxn ang="0">
                    <a:pos x="3" y="125"/>
                  </a:cxn>
                  <a:cxn ang="0">
                    <a:pos x="3" y="87"/>
                  </a:cxn>
                  <a:cxn ang="0">
                    <a:pos x="3" y="52"/>
                  </a:cxn>
                  <a:cxn ang="0">
                    <a:pos x="18" y="7"/>
                  </a:cxn>
                  <a:cxn ang="0">
                    <a:pos x="0" y="0"/>
                  </a:cxn>
                </a:cxnLst>
                <a:rect l="0" t="0" r="r" b="b"/>
                <a:pathLst>
                  <a:path w="169" h="296">
                    <a:moveTo>
                      <a:pt x="0" y="0"/>
                    </a:moveTo>
                    <a:lnTo>
                      <a:pt x="0" y="292"/>
                    </a:lnTo>
                    <a:lnTo>
                      <a:pt x="54" y="296"/>
                    </a:lnTo>
                    <a:lnTo>
                      <a:pt x="54" y="258"/>
                    </a:lnTo>
                    <a:lnTo>
                      <a:pt x="169" y="278"/>
                    </a:lnTo>
                    <a:lnTo>
                      <a:pt x="169" y="265"/>
                    </a:lnTo>
                    <a:lnTo>
                      <a:pt x="86" y="251"/>
                    </a:lnTo>
                    <a:lnTo>
                      <a:pt x="79" y="219"/>
                    </a:lnTo>
                    <a:lnTo>
                      <a:pt x="25" y="219"/>
                    </a:lnTo>
                    <a:lnTo>
                      <a:pt x="25" y="219"/>
                    </a:lnTo>
                    <a:lnTo>
                      <a:pt x="18" y="205"/>
                    </a:lnTo>
                    <a:lnTo>
                      <a:pt x="18" y="185"/>
                    </a:lnTo>
                    <a:lnTo>
                      <a:pt x="11" y="160"/>
                    </a:lnTo>
                    <a:lnTo>
                      <a:pt x="3" y="125"/>
                    </a:lnTo>
                    <a:lnTo>
                      <a:pt x="3" y="87"/>
                    </a:lnTo>
                    <a:lnTo>
                      <a:pt x="3" y="52"/>
                    </a:lnTo>
                    <a:lnTo>
                      <a:pt x="1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40" name="Freeform 212"/>
              <p:cNvSpPr>
                <a:spLocks/>
              </p:cNvSpPr>
              <p:nvPr/>
            </p:nvSpPr>
            <p:spPr bwMode="auto">
              <a:xfrm>
                <a:off x="3268" y="3301"/>
                <a:ext cx="220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7" y="38"/>
                  </a:cxn>
                  <a:cxn ang="0">
                    <a:pos x="15" y="38"/>
                  </a:cxn>
                  <a:cxn ang="0">
                    <a:pos x="29" y="31"/>
                  </a:cxn>
                  <a:cxn ang="0">
                    <a:pos x="36" y="31"/>
                  </a:cxn>
                  <a:cxn ang="0">
                    <a:pos x="47" y="28"/>
                  </a:cxn>
                  <a:cxn ang="0">
                    <a:pos x="62" y="28"/>
                  </a:cxn>
                  <a:cxn ang="0">
                    <a:pos x="83" y="28"/>
                  </a:cxn>
                  <a:cxn ang="0">
                    <a:pos x="98" y="21"/>
                  </a:cxn>
                  <a:cxn ang="0">
                    <a:pos x="116" y="21"/>
                  </a:cxn>
                  <a:cxn ang="0">
                    <a:pos x="130" y="21"/>
                  </a:cxn>
                  <a:cxn ang="0">
                    <a:pos x="152" y="21"/>
                  </a:cxn>
                  <a:cxn ang="0">
                    <a:pos x="173" y="21"/>
                  </a:cxn>
                  <a:cxn ang="0">
                    <a:pos x="191" y="28"/>
                  </a:cxn>
                  <a:cxn ang="0">
                    <a:pos x="213" y="28"/>
                  </a:cxn>
                  <a:cxn ang="0">
                    <a:pos x="220" y="0"/>
                  </a:cxn>
                  <a:cxn ang="0">
                    <a:pos x="213" y="0"/>
                  </a:cxn>
                  <a:cxn ang="0">
                    <a:pos x="213" y="0"/>
                  </a:cxn>
                  <a:cxn ang="0">
                    <a:pos x="206" y="0"/>
                  </a:cxn>
                  <a:cxn ang="0">
                    <a:pos x="191" y="0"/>
                  </a:cxn>
                  <a:cxn ang="0">
                    <a:pos x="184" y="0"/>
                  </a:cxn>
                  <a:cxn ang="0">
                    <a:pos x="173" y="0"/>
                  </a:cxn>
                  <a:cxn ang="0">
                    <a:pos x="152" y="7"/>
                  </a:cxn>
                  <a:cxn ang="0">
                    <a:pos x="137" y="7"/>
                  </a:cxn>
                  <a:cxn ang="0">
                    <a:pos x="116" y="7"/>
                  </a:cxn>
                  <a:cxn ang="0">
                    <a:pos x="105" y="7"/>
                  </a:cxn>
                  <a:cxn ang="0">
                    <a:pos x="83" y="7"/>
                  </a:cxn>
                  <a:cxn ang="0">
                    <a:pos x="69" y="14"/>
                  </a:cxn>
                  <a:cxn ang="0">
                    <a:pos x="47" y="14"/>
                  </a:cxn>
                  <a:cxn ang="0">
                    <a:pos x="29" y="21"/>
                  </a:cxn>
                  <a:cxn ang="0">
                    <a:pos x="15" y="21"/>
                  </a:cxn>
                  <a:cxn ang="0">
                    <a:pos x="0" y="28"/>
                  </a:cxn>
                  <a:cxn ang="0">
                    <a:pos x="0" y="38"/>
                  </a:cxn>
                </a:cxnLst>
                <a:rect l="0" t="0" r="r" b="b"/>
                <a:pathLst>
                  <a:path w="220" h="38">
                    <a:moveTo>
                      <a:pt x="0" y="38"/>
                    </a:moveTo>
                    <a:lnTo>
                      <a:pt x="0" y="38"/>
                    </a:lnTo>
                    <a:lnTo>
                      <a:pt x="0" y="38"/>
                    </a:lnTo>
                    <a:lnTo>
                      <a:pt x="7" y="38"/>
                    </a:lnTo>
                    <a:lnTo>
                      <a:pt x="15" y="38"/>
                    </a:lnTo>
                    <a:lnTo>
                      <a:pt x="29" y="31"/>
                    </a:lnTo>
                    <a:lnTo>
                      <a:pt x="36" y="31"/>
                    </a:lnTo>
                    <a:lnTo>
                      <a:pt x="47" y="28"/>
                    </a:lnTo>
                    <a:lnTo>
                      <a:pt x="62" y="28"/>
                    </a:lnTo>
                    <a:lnTo>
                      <a:pt x="83" y="28"/>
                    </a:lnTo>
                    <a:lnTo>
                      <a:pt x="98" y="21"/>
                    </a:lnTo>
                    <a:lnTo>
                      <a:pt x="116" y="21"/>
                    </a:lnTo>
                    <a:lnTo>
                      <a:pt x="130" y="21"/>
                    </a:lnTo>
                    <a:lnTo>
                      <a:pt x="152" y="21"/>
                    </a:lnTo>
                    <a:lnTo>
                      <a:pt x="173" y="21"/>
                    </a:lnTo>
                    <a:lnTo>
                      <a:pt x="191" y="28"/>
                    </a:lnTo>
                    <a:lnTo>
                      <a:pt x="213" y="28"/>
                    </a:lnTo>
                    <a:lnTo>
                      <a:pt x="220" y="0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06" y="0"/>
                    </a:lnTo>
                    <a:lnTo>
                      <a:pt x="191" y="0"/>
                    </a:lnTo>
                    <a:lnTo>
                      <a:pt x="184" y="0"/>
                    </a:lnTo>
                    <a:lnTo>
                      <a:pt x="173" y="0"/>
                    </a:lnTo>
                    <a:lnTo>
                      <a:pt x="152" y="7"/>
                    </a:lnTo>
                    <a:lnTo>
                      <a:pt x="137" y="7"/>
                    </a:lnTo>
                    <a:lnTo>
                      <a:pt x="116" y="7"/>
                    </a:lnTo>
                    <a:lnTo>
                      <a:pt x="105" y="7"/>
                    </a:lnTo>
                    <a:lnTo>
                      <a:pt x="83" y="7"/>
                    </a:lnTo>
                    <a:lnTo>
                      <a:pt x="69" y="14"/>
                    </a:lnTo>
                    <a:lnTo>
                      <a:pt x="47" y="14"/>
                    </a:lnTo>
                    <a:lnTo>
                      <a:pt x="29" y="21"/>
                    </a:lnTo>
                    <a:lnTo>
                      <a:pt x="15" y="21"/>
                    </a:lnTo>
                    <a:lnTo>
                      <a:pt x="0" y="2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41" name="Freeform 213"/>
              <p:cNvSpPr>
                <a:spLocks/>
              </p:cNvSpPr>
              <p:nvPr/>
            </p:nvSpPr>
            <p:spPr bwMode="auto">
              <a:xfrm>
                <a:off x="3139" y="3684"/>
                <a:ext cx="371" cy="115"/>
              </a:xfrm>
              <a:custGeom>
                <a:avLst/>
                <a:gdLst/>
                <a:ahLst/>
                <a:cxnLst>
                  <a:cxn ang="0">
                    <a:pos x="158" y="115"/>
                  </a:cxn>
                  <a:cxn ang="0">
                    <a:pos x="158" y="115"/>
                  </a:cxn>
                  <a:cxn ang="0">
                    <a:pos x="158" y="115"/>
                  </a:cxn>
                  <a:cxn ang="0">
                    <a:pos x="165" y="108"/>
                  </a:cxn>
                  <a:cxn ang="0">
                    <a:pos x="165" y="108"/>
                  </a:cxn>
                  <a:cxn ang="0">
                    <a:pos x="173" y="108"/>
                  </a:cxn>
                  <a:cxn ang="0">
                    <a:pos x="176" y="101"/>
                  </a:cxn>
                  <a:cxn ang="0">
                    <a:pos x="183" y="101"/>
                  </a:cxn>
                  <a:cxn ang="0">
                    <a:pos x="191" y="94"/>
                  </a:cxn>
                  <a:cxn ang="0">
                    <a:pos x="198" y="94"/>
                  </a:cxn>
                  <a:cxn ang="0">
                    <a:pos x="205" y="87"/>
                  </a:cxn>
                  <a:cxn ang="0">
                    <a:pos x="212" y="87"/>
                  </a:cxn>
                  <a:cxn ang="0">
                    <a:pos x="219" y="80"/>
                  </a:cxn>
                  <a:cxn ang="0">
                    <a:pos x="227" y="73"/>
                  </a:cxn>
                  <a:cxn ang="0">
                    <a:pos x="234" y="66"/>
                  </a:cxn>
                  <a:cxn ang="0">
                    <a:pos x="234" y="66"/>
                  </a:cxn>
                  <a:cxn ang="0">
                    <a:pos x="241" y="59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371" y="80"/>
                  </a:cxn>
                  <a:cxn ang="0">
                    <a:pos x="356" y="87"/>
                  </a:cxn>
                  <a:cxn ang="0">
                    <a:pos x="252" y="59"/>
                  </a:cxn>
                  <a:cxn ang="0">
                    <a:pos x="252" y="59"/>
                  </a:cxn>
                  <a:cxn ang="0">
                    <a:pos x="252" y="66"/>
                  </a:cxn>
                  <a:cxn ang="0">
                    <a:pos x="245" y="66"/>
                  </a:cxn>
                  <a:cxn ang="0">
                    <a:pos x="245" y="66"/>
                  </a:cxn>
                  <a:cxn ang="0">
                    <a:pos x="245" y="73"/>
                  </a:cxn>
                  <a:cxn ang="0">
                    <a:pos x="241" y="73"/>
                  </a:cxn>
                  <a:cxn ang="0">
                    <a:pos x="241" y="80"/>
                  </a:cxn>
                  <a:cxn ang="0">
                    <a:pos x="234" y="80"/>
                  </a:cxn>
                  <a:cxn ang="0">
                    <a:pos x="227" y="87"/>
                  </a:cxn>
                  <a:cxn ang="0">
                    <a:pos x="219" y="87"/>
                  </a:cxn>
                  <a:cxn ang="0">
                    <a:pos x="212" y="94"/>
                  </a:cxn>
                  <a:cxn ang="0">
                    <a:pos x="205" y="101"/>
                  </a:cxn>
                  <a:cxn ang="0">
                    <a:pos x="191" y="101"/>
                  </a:cxn>
                  <a:cxn ang="0">
                    <a:pos x="183" y="108"/>
                  </a:cxn>
                  <a:cxn ang="0">
                    <a:pos x="173" y="115"/>
                  </a:cxn>
                  <a:cxn ang="0">
                    <a:pos x="165" y="115"/>
                  </a:cxn>
                  <a:cxn ang="0">
                    <a:pos x="158" y="115"/>
                  </a:cxn>
                </a:cxnLst>
                <a:rect l="0" t="0" r="r" b="b"/>
                <a:pathLst>
                  <a:path w="371" h="115">
                    <a:moveTo>
                      <a:pt x="158" y="115"/>
                    </a:moveTo>
                    <a:lnTo>
                      <a:pt x="158" y="115"/>
                    </a:lnTo>
                    <a:lnTo>
                      <a:pt x="158" y="115"/>
                    </a:lnTo>
                    <a:lnTo>
                      <a:pt x="165" y="108"/>
                    </a:lnTo>
                    <a:lnTo>
                      <a:pt x="165" y="108"/>
                    </a:lnTo>
                    <a:lnTo>
                      <a:pt x="173" y="108"/>
                    </a:lnTo>
                    <a:lnTo>
                      <a:pt x="176" y="101"/>
                    </a:lnTo>
                    <a:lnTo>
                      <a:pt x="183" y="101"/>
                    </a:lnTo>
                    <a:lnTo>
                      <a:pt x="191" y="94"/>
                    </a:lnTo>
                    <a:lnTo>
                      <a:pt x="198" y="94"/>
                    </a:lnTo>
                    <a:lnTo>
                      <a:pt x="205" y="87"/>
                    </a:lnTo>
                    <a:lnTo>
                      <a:pt x="212" y="87"/>
                    </a:lnTo>
                    <a:lnTo>
                      <a:pt x="219" y="80"/>
                    </a:lnTo>
                    <a:lnTo>
                      <a:pt x="227" y="73"/>
                    </a:lnTo>
                    <a:lnTo>
                      <a:pt x="234" y="66"/>
                    </a:lnTo>
                    <a:lnTo>
                      <a:pt x="234" y="66"/>
                    </a:lnTo>
                    <a:lnTo>
                      <a:pt x="241" y="59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371" y="80"/>
                    </a:lnTo>
                    <a:lnTo>
                      <a:pt x="356" y="87"/>
                    </a:lnTo>
                    <a:lnTo>
                      <a:pt x="252" y="59"/>
                    </a:lnTo>
                    <a:lnTo>
                      <a:pt x="252" y="59"/>
                    </a:lnTo>
                    <a:lnTo>
                      <a:pt x="252" y="66"/>
                    </a:lnTo>
                    <a:lnTo>
                      <a:pt x="245" y="66"/>
                    </a:lnTo>
                    <a:lnTo>
                      <a:pt x="245" y="66"/>
                    </a:lnTo>
                    <a:lnTo>
                      <a:pt x="245" y="73"/>
                    </a:lnTo>
                    <a:lnTo>
                      <a:pt x="241" y="73"/>
                    </a:lnTo>
                    <a:lnTo>
                      <a:pt x="241" y="80"/>
                    </a:lnTo>
                    <a:lnTo>
                      <a:pt x="234" y="80"/>
                    </a:lnTo>
                    <a:lnTo>
                      <a:pt x="227" y="87"/>
                    </a:lnTo>
                    <a:lnTo>
                      <a:pt x="219" y="87"/>
                    </a:lnTo>
                    <a:lnTo>
                      <a:pt x="212" y="94"/>
                    </a:lnTo>
                    <a:lnTo>
                      <a:pt x="205" y="101"/>
                    </a:lnTo>
                    <a:lnTo>
                      <a:pt x="191" y="101"/>
                    </a:lnTo>
                    <a:lnTo>
                      <a:pt x="183" y="108"/>
                    </a:lnTo>
                    <a:lnTo>
                      <a:pt x="173" y="115"/>
                    </a:lnTo>
                    <a:lnTo>
                      <a:pt x="165" y="115"/>
                    </a:lnTo>
                    <a:lnTo>
                      <a:pt x="158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42" name="Freeform 214"/>
              <p:cNvSpPr>
                <a:spLocks/>
              </p:cNvSpPr>
              <p:nvPr/>
            </p:nvSpPr>
            <p:spPr bwMode="auto">
              <a:xfrm>
                <a:off x="3063" y="3712"/>
                <a:ext cx="378" cy="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1" y="104"/>
                  </a:cxn>
                  <a:cxn ang="0">
                    <a:pos x="378" y="104"/>
                  </a:cxn>
                  <a:cxn ang="0">
                    <a:pos x="14" y="0"/>
                  </a:cxn>
                  <a:cxn ang="0">
                    <a:pos x="0" y="0"/>
                  </a:cxn>
                </a:cxnLst>
                <a:rect l="0" t="0" r="r" b="b"/>
                <a:pathLst>
                  <a:path w="378" h="104">
                    <a:moveTo>
                      <a:pt x="0" y="0"/>
                    </a:moveTo>
                    <a:lnTo>
                      <a:pt x="371" y="104"/>
                    </a:lnTo>
                    <a:lnTo>
                      <a:pt x="378" y="104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43" name="Freeform 215"/>
              <p:cNvSpPr>
                <a:spLocks/>
              </p:cNvSpPr>
              <p:nvPr/>
            </p:nvSpPr>
            <p:spPr bwMode="auto">
              <a:xfrm>
                <a:off x="3124" y="3698"/>
                <a:ext cx="371" cy="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4" y="94"/>
                  </a:cxn>
                  <a:cxn ang="0">
                    <a:pos x="371" y="94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371" h="94">
                    <a:moveTo>
                      <a:pt x="0" y="0"/>
                    </a:moveTo>
                    <a:lnTo>
                      <a:pt x="364" y="94"/>
                    </a:lnTo>
                    <a:lnTo>
                      <a:pt x="371" y="94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44" name="Freeform 216"/>
              <p:cNvSpPr>
                <a:spLocks/>
              </p:cNvSpPr>
              <p:nvPr/>
            </p:nvSpPr>
            <p:spPr bwMode="auto">
              <a:xfrm>
                <a:off x="3099" y="3705"/>
                <a:ext cx="367" cy="1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0" y="101"/>
                  </a:cxn>
                  <a:cxn ang="0">
                    <a:pos x="367" y="101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367" h="101">
                    <a:moveTo>
                      <a:pt x="0" y="0"/>
                    </a:moveTo>
                    <a:lnTo>
                      <a:pt x="360" y="101"/>
                    </a:lnTo>
                    <a:lnTo>
                      <a:pt x="367" y="101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</p:grpSp>
        <p:grpSp>
          <p:nvGrpSpPr>
            <p:cNvPr id="16" name="Group 217"/>
            <p:cNvGrpSpPr>
              <a:grpSpLocks/>
            </p:cNvGrpSpPr>
            <p:nvPr/>
          </p:nvGrpSpPr>
          <p:grpSpPr bwMode="auto">
            <a:xfrm>
              <a:off x="6753228" y="5053032"/>
              <a:ext cx="504825" cy="504825"/>
              <a:chOff x="3016" y="3294"/>
              <a:chExt cx="692" cy="564"/>
            </a:xfrm>
          </p:grpSpPr>
          <p:sp>
            <p:nvSpPr>
              <p:cNvPr id="48346" name="Freeform 218"/>
              <p:cNvSpPr>
                <a:spLocks/>
              </p:cNvSpPr>
              <p:nvPr/>
            </p:nvSpPr>
            <p:spPr bwMode="auto">
              <a:xfrm>
                <a:off x="3016" y="3294"/>
                <a:ext cx="692" cy="564"/>
              </a:xfrm>
              <a:custGeom>
                <a:avLst/>
                <a:gdLst/>
                <a:ahLst/>
                <a:cxnLst>
                  <a:cxn ang="0">
                    <a:pos x="191" y="38"/>
                  </a:cxn>
                  <a:cxn ang="0">
                    <a:pos x="191" y="38"/>
                  </a:cxn>
                  <a:cxn ang="0">
                    <a:pos x="198" y="38"/>
                  </a:cxn>
                  <a:cxn ang="0">
                    <a:pos x="205" y="38"/>
                  </a:cxn>
                  <a:cxn ang="0">
                    <a:pos x="213" y="35"/>
                  </a:cxn>
                  <a:cxn ang="0">
                    <a:pos x="227" y="35"/>
                  </a:cxn>
                  <a:cxn ang="0">
                    <a:pos x="238" y="28"/>
                  </a:cxn>
                  <a:cxn ang="0">
                    <a:pos x="259" y="28"/>
                  </a:cxn>
                  <a:cxn ang="0">
                    <a:pos x="281" y="21"/>
                  </a:cxn>
                  <a:cxn ang="0">
                    <a:pos x="306" y="14"/>
                  </a:cxn>
                  <a:cxn ang="0">
                    <a:pos x="335" y="14"/>
                  </a:cxn>
                  <a:cxn ang="0">
                    <a:pos x="364" y="7"/>
                  </a:cxn>
                  <a:cxn ang="0">
                    <a:pos x="396" y="7"/>
                  </a:cxn>
                  <a:cxn ang="0">
                    <a:pos x="432" y="7"/>
                  </a:cxn>
                  <a:cxn ang="0">
                    <a:pos x="472" y="0"/>
                  </a:cxn>
                  <a:cxn ang="0">
                    <a:pos x="512" y="0"/>
                  </a:cxn>
                  <a:cxn ang="0">
                    <a:pos x="555" y="0"/>
                  </a:cxn>
                  <a:cxn ang="0">
                    <a:pos x="573" y="80"/>
                  </a:cxn>
                  <a:cxn ang="0">
                    <a:pos x="580" y="80"/>
                  </a:cxn>
                  <a:cxn ang="0">
                    <a:pos x="602" y="94"/>
                  </a:cxn>
                  <a:cxn ang="0">
                    <a:pos x="616" y="111"/>
                  </a:cxn>
                  <a:cxn ang="0">
                    <a:pos x="623" y="139"/>
                  </a:cxn>
                  <a:cxn ang="0">
                    <a:pos x="663" y="317"/>
                  </a:cxn>
                  <a:cxn ang="0">
                    <a:pos x="685" y="390"/>
                  </a:cxn>
                  <a:cxn ang="0">
                    <a:pos x="685" y="397"/>
                  </a:cxn>
                  <a:cxn ang="0">
                    <a:pos x="692" y="411"/>
                  </a:cxn>
                  <a:cxn ang="0">
                    <a:pos x="692" y="432"/>
                  </a:cxn>
                  <a:cxn ang="0">
                    <a:pos x="678" y="456"/>
                  </a:cxn>
                  <a:cxn ang="0">
                    <a:pos x="0" y="442"/>
                  </a:cxn>
                  <a:cxn ang="0">
                    <a:pos x="61" y="404"/>
                  </a:cxn>
                  <a:cxn ang="0">
                    <a:pos x="68" y="80"/>
                  </a:cxn>
                  <a:cxn ang="0">
                    <a:pos x="68" y="80"/>
                  </a:cxn>
                  <a:cxn ang="0">
                    <a:pos x="76" y="73"/>
                  </a:cxn>
                  <a:cxn ang="0">
                    <a:pos x="83" y="66"/>
                  </a:cxn>
                  <a:cxn ang="0">
                    <a:pos x="97" y="66"/>
                  </a:cxn>
                  <a:cxn ang="0">
                    <a:pos x="115" y="59"/>
                  </a:cxn>
                  <a:cxn ang="0">
                    <a:pos x="130" y="59"/>
                  </a:cxn>
                  <a:cxn ang="0">
                    <a:pos x="159" y="66"/>
                  </a:cxn>
                  <a:cxn ang="0">
                    <a:pos x="184" y="73"/>
                  </a:cxn>
                </a:cxnLst>
                <a:rect l="0" t="0" r="r" b="b"/>
                <a:pathLst>
                  <a:path w="692" h="564">
                    <a:moveTo>
                      <a:pt x="184" y="73"/>
                    </a:moveTo>
                    <a:lnTo>
                      <a:pt x="191" y="38"/>
                    </a:lnTo>
                    <a:lnTo>
                      <a:pt x="191" y="38"/>
                    </a:lnTo>
                    <a:lnTo>
                      <a:pt x="191" y="38"/>
                    </a:lnTo>
                    <a:lnTo>
                      <a:pt x="198" y="38"/>
                    </a:lnTo>
                    <a:lnTo>
                      <a:pt x="198" y="38"/>
                    </a:lnTo>
                    <a:lnTo>
                      <a:pt x="198" y="38"/>
                    </a:lnTo>
                    <a:lnTo>
                      <a:pt x="205" y="38"/>
                    </a:lnTo>
                    <a:lnTo>
                      <a:pt x="213" y="35"/>
                    </a:lnTo>
                    <a:lnTo>
                      <a:pt x="213" y="35"/>
                    </a:lnTo>
                    <a:lnTo>
                      <a:pt x="220" y="35"/>
                    </a:lnTo>
                    <a:lnTo>
                      <a:pt x="227" y="35"/>
                    </a:lnTo>
                    <a:lnTo>
                      <a:pt x="231" y="28"/>
                    </a:lnTo>
                    <a:lnTo>
                      <a:pt x="238" y="28"/>
                    </a:lnTo>
                    <a:lnTo>
                      <a:pt x="252" y="28"/>
                    </a:lnTo>
                    <a:lnTo>
                      <a:pt x="259" y="28"/>
                    </a:lnTo>
                    <a:lnTo>
                      <a:pt x="274" y="21"/>
                    </a:lnTo>
                    <a:lnTo>
                      <a:pt x="281" y="21"/>
                    </a:lnTo>
                    <a:lnTo>
                      <a:pt x="296" y="21"/>
                    </a:lnTo>
                    <a:lnTo>
                      <a:pt x="306" y="14"/>
                    </a:lnTo>
                    <a:lnTo>
                      <a:pt x="321" y="14"/>
                    </a:lnTo>
                    <a:lnTo>
                      <a:pt x="335" y="14"/>
                    </a:lnTo>
                    <a:lnTo>
                      <a:pt x="350" y="14"/>
                    </a:lnTo>
                    <a:lnTo>
                      <a:pt x="364" y="7"/>
                    </a:lnTo>
                    <a:lnTo>
                      <a:pt x="375" y="7"/>
                    </a:lnTo>
                    <a:lnTo>
                      <a:pt x="396" y="7"/>
                    </a:lnTo>
                    <a:lnTo>
                      <a:pt x="418" y="7"/>
                    </a:lnTo>
                    <a:lnTo>
                      <a:pt x="432" y="7"/>
                    </a:lnTo>
                    <a:lnTo>
                      <a:pt x="450" y="0"/>
                    </a:lnTo>
                    <a:lnTo>
                      <a:pt x="472" y="0"/>
                    </a:lnTo>
                    <a:lnTo>
                      <a:pt x="494" y="0"/>
                    </a:lnTo>
                    <a:lnTo>
                      <a:pt x="512" y="0"/>
                    </a:lnTo>
                    <a:lnTo>
                      <a:pt x="533" y="0"/>
                    </a:lnTo>
                    <a:lnTo>
                      <a:pt x="555" y="0"/>
                    </a:lnTo>
                    <a:lnTo>
                      <a:pt x="580" y="14"/>
                    </a:lnTo>
                    <a:lnTo>
                      <a:pt x="573" y="80"/>
                    </a:lnTo>
                    <a:lnTo>
                      <a:pt x="580" y="80"/>
                    </a:lnTo>
                    <a:lnTo>
                      <a:pt x="580" y="80"/>
                    </a:lnTo>
                    <a:lnTo>
                      <a:pt x="587" y="87"/>
                    </a:lnTo>
                    <a:lnTo>
                      <a:pt x="602" y="94"/>
                    </a:lnTo>
                    <a:lnTo>
                      <a:pt x="609" y="101"/>
                    </a:lnTo>
                    <a:lnTo>
                      <a:pt x="616" y="111"/>
                    </a:lnTo>
                    <a:lnTo>
                      <a:pt x="623" y="125"/>
                    </a:lnTo>
                    <a:lnTo>
                      <a:pt x="623" y="139"/>
                    </a:lnTo>
                    <a:lnTo>
                      <a:pt x="685" y="184"/>
                    </a:lnTo>
                    <a:lnTo>
                      <a:pt x="663" y="317"/>
                    </a:lnTo>
                    <a:lnTo>
                      <a:pt x="573" y="358"/>
                    </a:lnTo>
                    <a:lnTo>
                      <a:pt x="685" y="390"/>
                    </a:lnTo>
                    <a:lnTo>
                      <a:pt x="685" y="390"/>
                    </a:lnTo>
                    <a:lnTo>
                      <a:pt x="685" y="397"/>
                    </a:lnTo>
                    <a:lnTo>
                      <a:pt x="685" y="397"/>
                    </a:lnTo>
                    <a:lnTo>
                      <a:pt x="692" y="411"/>
                    </a:lnTo>
                    <a:lnTo>
                      <a:pt x="692" y="418"/>
                    </a:lnTo>
                    <a:lnTo>
                      <a:pt x="692" y="432"/>
                    </a:lnTo>
                    <a:lnTo>
                      <a:pt x="685" y="442"/>
                    </a:lnTo>
                    <a:lnTo>
                      <a:pt x="678" y="456"/>
                    </a:lnTo>
                    <a:lnTo>
                      <a:pt x="396" y="564"/>
                    </a:lnTo>
                    <a:lnTo>
                      <a:pt x="0" y="442"/>
                    </a:lnTo>
                    <a:lnTo>
                      <a:pt x="7" y="425"/>
                    </a:lnTo>
                    <a:lnTo>
                      <a:pt x="61" y="404"/>
                    </a:lnTo>
                    <a:lnTo>
                      <a:pt x="61" y="80"/>
                    </a:lnTo>
                    <a:lnTo>
                      <a:pt x="68" y="80"/>
                    </a:lnTo>
                    <a:lnTo>
                      <a:pt x="68" y="80"/>
                    </a:lnTo>
                    <a:lnTo>
                      <a:pt x="68" y="80"/>
                    </a:lnTo>
                    <a:lnTo>
                      <a:pt x="68" y="73"/>
                    </a:lnTo>
                    <a:lnTo>
                      <a:pt x="76" y="73"/>
                    </a:lnTo>
                    <a:lnTo>
                      <a:pt x="83" y="73"/>
                    </a:lnTo>
                    <a:lnTo>
                      <a:pt x="83" y="66"/>
                    </a:lnTo>
                    <a:lnTo>
                      <a:pt x="90" y="66"/>
                    </a:lnTo>
                    <a:lnTo>
                      <a:pt x="97" y="66"/>
                    </a:lnTo>
                    <a:lnTo>
                      <a:pt x="108" y="59"/>
                    </a:lnTo>
                    <a:lnTo>
                      <a:pt x="115" y="59"/>
                    </a:lnTo>
                    <a:lnTo>
                      <a:pt x="123" y="59"/>
                    </a:lnTo>
                    <a:lnTo>
                      <a:pt x="130" y="59"/>
                    </a:lnTo>
                    <a:lnTo>
                      <a:pt x="144" y="59"/>
                    </a:lnTo>
                    <a:lnTo>
                      <a:pt x="159" y="66"/>
                    </a:lnTo>
                    <a:lnTo>
                      <a:pt x="166" y="66"/>
                    </a:lnTo>
                    <a:lnTo>
                      <a:pt x="184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47" name="Freeform 219"/>
              <p:cNvSpPr>
                <a:spLocks/>
              </p:cNvSpPr>
              <p:nvPr/>
            </p:nvSpPr>
            <p:spPr bwMode="auto">
              <a:xfrm>
                <a:off x="3254" y="3339"/>
                <a:ext cx="220" cy="240"/>
              </a:xfrm>
              <a:custGeom>
                <a:avLst/>
                <a:gdLst/>
                <a:ahLst/>
                <a:cxnLst>
                  <a:cxn ang="0">
                    <a:pos x="220" y="7"/>
                  </a:cxn>
                  <a:cxn ang="0">
                    <a:pos x="220" y="7"/>
                  </a:cxn>
                  <a:cxn ang="0">
                    <a:pos x="212" y="7"/>
                  </a:cxn>
                  <a:cxn ang="0">
                    <a:pos x="205" y="7"/>
                  </a:cxn>
                  <a:cxn ang="0">
                    <a:pos x="198" y="0"/>
                  </a:cxn>
                  <a:cxn ang="0">
                    <a:pos x="194" y="0"/>
                  </a:cxn>
                  <a:cxn ang="0">
                    <a:pos x="180" y="0"/>
                  </a:cxn>
                  <a:cxn ang="0">
                    <a:pos x="166" y="0"/>
                  </a:cxn>
                  <a:cxn ang="0">
                    <a:pos x="151" y="0"/>
                  </a:cxn>
                  <a:cxn ang="0">
                    <a:pos x="137" y="0"/>
                  </a:cxn>
                  <a:cxn ang="0">
                    <a:pos x="126" y="0"/>
                  </a:cxn>
                  <a:cxn ang="0">
                    <a:pos x="104" y="0"/>
                  </a:cxn>
                  <a:cxn ang="0">
                    <a:pos x="90" y="0"/>
                  </a:cxn>
                  <a:cxn ang="0">
                    <a:pos x="68" y="7"/>
                  </a:cxn>
                  <a:cxn ang="0">
                    <a:pos x="50" y="14"/>
                  </a:cxn>
                  <a:cxn ang="0">
                    <a:pos x="36" y="21"/>
                  </a:cxn>
                  <a:cxn ang="0">
                    <a:pos x="14" y="28"/>
                  </a:cxn>
                  <a:cxn ang="0">
                    <a:pos x="14" y="35"/>
                  </a:cxn>
                  <a:cxn ang="0">
                    <a:pos x="7" y="49"/>
                  </a:cxn>
                  <a:cxn ang="0">
                    <a:pos x="0" y="66"/>
                  </a:cxn>
                  <a:cxn ang="0">
                    <a:pos x="0" y="94"/>
                  </a:cxn>
                  <a:cxn ang="0">
                    <a:pos x="0" y="126"/>
                  </a:cxn>
                  <a:cxn ang="0">
                    <a:pos x="0" y="160"/>
                  </a:cxn>
                  <a:cxn ang="0">
                    <a:pos x="7" y="199"/>
                  </a:cxn>
                  <a:cxn ang="0">
                    <a:pos x="14" y="240"/>
                  </a:cxn>
                  <a:cxn ang="0">
                    <a:pos x="14" y="240"/>
                  </a:cxn>
                  <a:cxn ang="0">
                    <a:pos x="21" y="233"/>
                  </a:cxn>
                  <a:cxn ang="0">
                    <a:pos x="29" y="233"/>
                  </a:cxn>
                  <a:cxn ang="0">
                    <a:pos x="36" y="233"/>
                  </a:cxn>
                  <a:cxn ang="0">
                    <a:pos x="43" y="233"/>
                  </a:cxn>
                  <a:cxn ang="0">
                    <a:pos x="50" y="233"/>
                  </a:cxn>
                  <a:cxn ang="0">
                    <a:pos x="61" y="233"/>
                  </a:cxn>
                  <a:cxn ang="0">
                    <a:pos x="76" y="233"/>
                  </a:cxn>
                  <a:cxn ang="0">
                    <a:pos x="90" y="233"/>
                  </a:cxn>
                  <a:cxn ang="0">
                    <a:pos x="104" y="233"/>
                  </a:cxn>
                  <a:cxn ang="0">
                    <a:pos x="126" y="233"/>
                  </a:cxn>
                  <a:cxn ang="0">
                    <a:pos x="137" y="233"/>
                  </a:cxn>
                  <a:cxn ang="0">
                    <a:pos x="158" y="233"/>
                  </a:cxn>
                  <a:cxn ang="0">
                    <a:pos x="180" y="240"/>
                  </a:cxn>
                  <a:cxn ang="0">
                    <a:pos x="198" y="240"/>
                  </a:cxn>
                  <a:cxn ang="0">
                    <a:pos x="220" y="240"/>
                  </a:cxn>
                  <a:cxn ang="0">
                    <a:pos x="220" y="233"/>
                  </a:cxn>
                  <a:cxn ang="0">
                    <a:pos x="220" y="213"/>
                  </a:cxn>
                  <a:cxn ang="0">
                    <a:pos x="212" y="188"/>
                  </a:cxn>
                  <a:cxn ang="0">
                    <a:pos x="212" y="153"/>
                  </a:cxn>
                  <a:cxn ang="0">
                    <a:pos x="212" y="115"/>
                  </a:cxn>
                  <a:cxn ang="0">
                    <a:pos x="212" y="73"/>
                  </a:cxn>
                  <a:cxn ang="0">
                    <a:pos x="212" y="42"/>
                  </a:cxn>
                  <a:cxn ang="0">
                    <a:pos x="220" y="7"/>
                  </a:cxn>
                </a:cxnLst>
                <a:rect l="0" t="0" r="r" b="b"/>
                <a:pathLst>
                  <a:path w="220" h="240">
                    <a:moveTo>
                      <a:pt x="220" y="7"/>
                    </a:moveTo>
                    <a:lnTo>
                      <a:pt x="220" y="7"/>
                    </a:lnTo>
                    <a:lnTo>
                      <a:pt x="212" y="7"/>
                    </a:lnTo>
                    <a:lnTo>
                      <a:pt x="205" y="7"/>
                    </a:lnTo>
                    <a:lnTo>
                      <a:pt x="198" y="0"/>
                    </a:lnTo>
                    <a:lnTo>
                      <a:pt x="194" y="0"/>
                    </a:lnTo>
                    <a:lnTo>
                      <a:pt x="180" y="0"/>
                    </a:lnTo>
                    <a:lnTo>
                      <a:pt x="166" y="0"/>
                    </a:lnTo>
                    <a:lnTo>
                      <a:pt x="151" y="0"/>
                    </a:lnTo>
                    <a:lnTo>
                      <a:pt x="137" y="0"/>
                    </a:lnTo>
                    <a:lnTo>
                      <a:pt x="126" y="0"/>
                    </a:lnTo>
                    <a:lnTo>
                      <a:pt x="104" y="0"/>
                    </a:lnTo>
                    <a:lnTo>
                      <a:pt x="90" y="0"/>
                    </a:lnTo>
                    <a:lnTo>
                      <a:pt x="68" y="7"/>
                    </a:lnTo>
                    <a:lnTo>
                      <a:pt x="50" y="14"/>
                    </a:lnTo>
                    <a:lnTo>
                      <a:pt x="36" y="21"/>
                    </a:lnTo>
                    <a:lnTo>
                      <a:pt x="14" y="28"/>
                    </a:lnTo>
                    <a:lnTo>
                      <a:pt x="14" y="35"/>
                    </a:lnTo>
                    <a:lnTo>
                      <a:pt x="7" y="49"/>
                    </a:lnTo>
                    <a:lnTo>
                      <a:pt x="0" y="66"/>
                    </a:lnTo>
                    <a:lnTo>
                      <a:pt x="0" y="94"/>
                    </a:lnTo>
                    <a:lnTo>
                      <a:pt x="0" y="126"/>
                    </a:lnTo>
                    <a:lnTo>
                      <a:pt x="0" y="160"/>
                    </a:lnTo>
                    <a:lnTo>
                      <a:pt x="7" y="199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21" y="233"/>
                    </a:lnTo>
                    <a:lnTo>
                      <a:pt x="29" y="233"/>
                    </a:lnTo>
                    <a:lnTo>
                      <a:pt x="36" y="233"/>
                    </a:lnTo>
                    <a:lnTo>
                      <a:pt x="43" y="233"/>
                    </a:lnTo>
                    <a:lnTo>
                      <a:pt x="50" y="233"/>
                    </a:lnTo>
                    <a:lnTo>
                      <a:pt x="61" y="233"/>
                    </a:lnTo>
                    <a:lnTo>
                      <a:pt x="76" y="233"/>
                    </a:lnTo>
                    <a:lnTo>
                      <a:pt x="90" y="233"/>
                    </a:lnTo>
                    <a:lnTo>
                      <a:pt x="104" y="233"/>
                    </a:lnTo>
                    <a:lnTo>
                      <a:pt x="126" y="233"/>
                    </a:lnTo>
                    <a:lnTo>
                      <a:pt x="137" y="233"/>
                    </a:lnTo>
                    <a:lnTo>
                      <a:pt x="158" y="233"/>
                    </a:lnTo>
                    <a:lnTo>
                      <a:pt x="180" y="240"/>
                    </a:lnTo>
                    <a:lnTo>
                      <a:pt x="198" y="240"/>
                    </a:lnTo>
                    <a:lnTo>
                      <a:pt x="220" y="240"/>
                    </a:lnTo>
                    <a:lnTo>
                      <a:pt x="220" y="233"/>
                    </a:lnTo>
                    <a:lnTo>
                      <a:pt x="220" y="213"/>
                    </a:lnTo>
                    <a:lnTo>
                      <a:pt x="212" y="188"/>
                    </a:lnTo>
                    <a:lnTo>
                      <a:pt x="212" y="153"/>
                    </a:lnTo>
                    <a:lnTo>
                      <a:pt x="212" y="115"/>
                    </a:lnTo>
                    <a:lnTo>
                      <a:pt x="212" y="73"/>
                    </a:lnTo>
                    <a:lnTo>
                      <a:pt x="212" y="42"/>
                    </a:lnTo>
                    <a:lnTo>
                      <a:pt x="220" y="7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48" name="Freeform 220"/>
              <p:cNvSpPr>
                <a:spLocks/>
              </p:cNvSpPr>
              <p:nvPr/>
            </p:nvSpPr>
            <p:spPr bwMode="auto">
              <a:xfrm>
                <a:off x="3275" y="3405"/>
                <a:ext cx="372" cy="241"/>
              </a:xfrm>
              <a:custGeom>
                <a:avLst/>
                <a:gdLst/>
                <a:ahLst/>
                <a:cxnLst>
                  <a:cxn ang="0">
                    <a:pos x="8" y="181"/>
                  </a:cxn>
                  <a:cxn ang="0">
                    <a:pos x="0" y="213"/>
                  </a:cxn>
                  <a:cxn ang="0">
                    <a:pos x="238" y="241"/>
                  </a:cxn>
                  <a:cxn ang="0">
                    <a:pos x="238" y="241"/>
                  </a:cxn>
                  <a:cxn ang="0">
                    <a:pos x="246" y="241"/>
                  </a:cxn>
                  <a:cxn ang="0">
                    <a:pos x="253" y="234"/>
                  </a:cxn>
                  <a:cxn ang="0">
                    <a:pos x="267" y="227"/>
                  </a:cxn>
                  <a:cxn ang="0">
                    <a:pos x="274" y="220"/>
                  </a:cxn>
                  <a:cxn ang="0">
                    <a:pos x="289" y="213"/>
                  </a:cxn>
                  <a:cxn ang="0">
                    <a:pos x="303" y="199"/>
                  </a:cxn>
                  <a:cxn ang="0">
                    <a:pos x="314" y="195"/>
                  </a:cxn>
                  <a:cxn ang="0">
                    <a:pos x="328" y="174"/>
                  </a:cxn>
                  <a:cxn ang="0">
                    <a:pos x="343" y="160"/>
                  </a:cxn>
                  <a:cxn ang="0">
                    <a:pos x="350" y="147"/>
                  </a:cxn>
                  <a:cxn ang="0">
                    <a:pos x="357" y="129"/>
                  </a:cxn>
                  <a:cxn ang="0">
                    <a:pos x="364" y="108"/>
                  </a:cxn>
                  <a:cxn ang="0">
                    <a:pos x="372" y="80"/>
                  </a:cxn>
                  <a:cxn ang="0">
                    <a:pos x="372" y="60"/>
                  </a:cxn>
                  <a:cxn ang="0">
                    <a:pos x="364" y="35"/>
                  </a:cxn>
                  <a:cxn ang="0">
                    <a:pos x="364" y="35"/>
                  </a:cxn>
                  <a:cxn ang="0">
                    <a:pos x="364" y="28"/>
                  </a:cxn>
                  <a:cxn ang="0">
                    <a:pos x="357" y="28"/>
                  </a:cxn>
                  <a:cxn ang="0">
                    <a:pos x="350" y="21"/>
                  </a:cxn>
                  <a:cxn ang="0">
                    <a:pos x="343" y="14"/>
                  </a:cxn>
                  <a:cxn ang="0">
                    <a:pos x="336" y="7"/>
                  </a:cxn>
                  <a:cxn ang="0">
                    <a:pos x="328" y="0"/>
                  </a:cxn>
                  <a:cxn ang="0">
                    <a:pos x="314" y="0"/>
                  </a:cxn>
                  <a:cxn ang="0">
                    <a:pos x="314" y="0"/>
                  </a:cxn>
                  <a:cxn ang="0">
                    <a:pos x="321" y="14"/>
                  </a:cxn>
                  <a:cxn ang="0">
                    <a:pos x="328" y="28"/>
                  </a:cxn>
                  <a:cxn ang="0">
                    <a:pos x="328" y="56"/>
                  </a:cxn>
                  <a:cxn ang="0">
                    <a:pos x="328" y="80"/>
                  </a:cxn>
                  <a:cxn ang="0">
                    <a:pos x="328" y="108"/>
                  </a:cxn>
                  <a:cxn ang="0">
                    <a:pos x="321" y="140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296" y="174"/>
                  </a:cxn>
                  <a:cxn ang="0">
                    <a:pos x="296" y="181"/>
                  </a:cxn>
                  <a:cxn ang="0">
                    <a:pos x="289" y="181"/>
                  </a:cxn>
                  <a:cxn ang="0">
                    <a:pos x="282" y="188"/>
                  </a:cxn>
                  <a:cxn ang="0">
                    <a:pos x="274" y="188"/>
                  </a:cxn>
                  <a:cxn ang="0">
                    <a:pos x="267" y="188"/>
                  </a:cxn>
                  <a:cxn ang="0">
                    <a:pos x="260" y="195"/>
                  </a:cxn>
                  <a:cxn ang="0">
                    <a:pos x="253" y="195"/>
                  </a:cxn>
                  <a:cxn ang="0">
                    <a:pos x="238" y="195"/>
                  </a:cxn>
                  <a:cxn ang="0">
                    <a:pos x="235" y="195"/>
                  </a:cxn>
                  <a:cxn ang="0">
                    <a:pos x="220" y="195"/>
                  </a:cxn>
                  <a:cxn ang="0">
                    <a:pos x="206" y="195"/>
                  </a:cxn>
                  <a:cxn ang="0">
                    <a:pos x="191" y="195"/>
                  </a:cxn>
                  <a:cxn ang="0">
                    <a:pos x="191" y="227"/>
                  </a:cxn>
                  <a:cxn ang="0">
                    <a:pos x="8" y="206"/>
                  </a:cxn>
                  <a:cxn ang="0">
                    <a:pos x="8" y="181"/>
                  </a:cxn>
                </a:cxnLst>
                <a:rect l="0" t="0" r="r" b="b"/>
                <a:pathLst>
                  <a:path w="372" h="241">
                    <a:moveTo>
                      <a:pt x="8" y="181"/>
                    </a:moveTo>
                    <a:lnTo>
                      <a:pt x="0" y="213"/>
                    </a:lnTo>
                    <a:lnTo>
                      <a:pt x="238" y="241"/>
                    </a:lnTo>
                    <a:lnTo>
                      <a:pt x="238" y="241"/>
                    </a:lnTo>
                    <a:lnTo>
                      <a:pt x="246" y="241"/>
                    </a:lnTo>
                    <a:lnTo>
                      <a:pt x="253" y="234"/>
                    </a:lnTo>
                    <a:lnTo>
                      <a:pt x="267" y="227"/>
                    </a:lnTo>
                    <a:lnTo>
                      <a:pt x="274" y="220"/>
                    </a:lnTo>
                    <a:lnTo>
                      <a:pt x="289" y="213"/>
                    </a:lnTo>
                    <a:lnTo>
                      <a:pt x="303" y="199"/>
                    </a:lnTo>
                    <a:lnTo>
                      <a:pt x="314" y="195"/>
                    </a:lnTo>
                    <a:lnTo>
                      <a:pt x="328" y="174"/>
                    </a:lnTo>
                    <a:lnTo>
                      <a:pt x="343" y="160"/>
                    </a:lnTo>
                    <a:lnTo>
                      <a:pt x="350" y="147"/>
                    </a:lnTo>
                    <a:lnTo>
                      <a:pt x="357" y="129"/>
                    </a:lnTo>
                    <a:lnTo>
                      <a:pt x="364" y="108"/>
                    </a:lnTo>
                    <a:lnTo>
                      <a:pt x="372" y="80"/>
                    </a:lnTo>
                    <a:lnTo>
                      <a:pt x="372" y="60"/>
                    </a:lnTo>
                    <a:lnTo>
                      <a:pt x="364" y="35"/>
                    </a:lnTo>
                    <a:lnTo>
                      <a:pt x="364" y="35"/>
                    </a:lnTo>
                    <a:lnTo>
                      <a:pt x="364" y="28"/>
                    </a:lnTo>
                    <a:lnTo>
                      <a:pt x="357" y="28"/>
                    </a:lnTo>
                    <a:lnTo>
                      <a:pt x="350" y="21"/>
                    </a:lnTo>
                    <a:lnTo>
                      <a:pt x="343" y="14"/>
                    </a:lnTo>
                    <a:lnTo>
                      <a:pt x="336" y="7"/>
                    </a:lnTo>
                    <a:lnTo>
                      <a:pt x="328" y="0"/>
                    </a:lnTo>
                    <a:lnTo>
                      <a:pt x="314" y="0"/>
                    </a:lnTo>
                    <a:lnTo>
                      <a:pt x="314" y="0"/>
                    </a:lnTo>
                    <a:lnTo>
                      <a:pt x="321" y="14"/>
                    </a:lnTo>
                    <a:lnTo>
                      <a:pt x="328" y="28"/>
                    </a:lnTo>
                    <a:lnTo>
                      <a:pt x="328" y="56"/>
                    </a:lnTo>
                    <a:lnTo>
                      <a:pt x="328" y="80"/>
                    </a:lnTo>
                    <a:lnTo>
                      <a:pt x="328" y="108"/>
                    </a:lnTo>
                    <a:lnTo>
                      <a:pt x="321" y="140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296" y="174"/>
                    </a:lnTo>
                    <a:lnTo>
                      <a:pt x="296" y="181"/>
                    </a:lnTo>
                    <a:lnTo>
                      <a:pt x="289" y="181"/>
                    </a:lnTo>
                    <a:lnTo>
                      <a:pt x="282" y="188"/>
                    </a:lnTo>
                    <a:lnTo>
                      <a:pt x="274" y="188"/>
                    </a:lnTo>
                    <a:lnTo>
                      <a:pt x="267" y="188"/>
                    </a:lnTo>
                    <a:lnTo>
                      <a:pt x="260" y="195"/>
                    </a:lnTo>
                    <a:lnTo>
                      <a:pt x="253" y="195"/>
                    </a:lnTo>
                    <a:lnTo>
                      <a:pt x="238" y="195"/>
                    </a:lnTo>
                    <a:lnTo>
                      <a:pt x="235" y="195"/>
                    </a:lnTo>
                    <a:lnTo>
                      <a:pt x="220" y="195"/>
                    </a:lnTo>
                    <a:lnTo>
                      <a:pt x="206" y="195"/>
                    </a:lnTo>
                    <a:lnTo>
                      <a:pt x="191" y="195"/>
                    </a:lnTo>
                    <a:lnTo>
                      <a:pt x="191" y="227"/>
                    </a:lnTo>
                    <a:lnTo>
                      <a:pt x="8" y="206"/>
                    </a:lnTo>
                    <a:lnTo>
                      <a:pt x="8" y="181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49" name="Freeform 221"/>
              <p:cNvSpPr>
                <a:spLocks/>
              </p:cNvSpPr>
              <p:nvPr/>
            </p:nvSpPr>
            <p:spPr bwMode="auto">
              <a:xfrm>
                <a:off x="3229" y="3646"/>
                <a:ext cx="274" cy="80"/>
              </a:xfrm>
              <a:custGeom>
                <a:avLst/>
                <a:gdLst/>
                <a:ahLst/>
                <a:cxnLst>
                  <a:cxn ang="0">
                    <a:pos x="274" y="24"/>
                  </a:cxn>
                  <a:cxn ang="0">
                    <a:pos x="7" y="0"/>
                  </a:cxn>
                  <a:cxn ang="0">
                    <a:pos x="0" y="24"/>
                  </a:cxn>
                  <a:cxn ang="0">
                    <a:pos x="266" y="80"/>
                  </a:cxn>
                  <a:cxn ang="0">
                    <a:pos x="274" y="24"/>
                  </a:cxn>
                </a:cxnLst>
                <a:rect l="0" t="0" r="r" b="b"/>
                <a:pathLst>
                  <a:path w="274" h="80">
                    <a:moveTo>
                      <a:pt x="274" y="24"/>
                    </a:moveTo>
                    <a:lnTo>
                      <a:pt x="7" y="0"/>
                    </a:lnTo>
                    <a:lnTo>
                      <a:pt x="0" y="24"/>
                    </a:lnTo>
                    <a:lnTo>
                      <a:pt x="266" y="80"/>
                    </a:lnTo>
                    <a:lnTo>
                      <a:pt x="27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50" name="Freeform 222"/>
              <p:cNvSpPr>
                <a:spLocks/>
              </p:cNvSpPr>
              <p:nvPr/>
            </p:nvSpPr>
            <p:spPr bwMode="auto">
              <a:xfrm>
                <a:off x="3366" y="3670"/>
                <a:ext cx="115" cy="35"/>
              </a:xfrm>
              <a:custGeom>
                <a:avLst/>
                <a:gdLst/>
                <a:ahLst/>
                <a:cxnLst>
                  <a:cxn ang="0">
                    <a:pos x="115" y="14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108" y="35"/>
                  </a:cxn>
                  <a:cxn ang="0">
                    <a:pos x="115" y="14"/>
                  </a:cxn>
                </a:cxnLst>
                <a:rect l="0" t="0" r="r" b="b"/>
                <a:pathLst>
                  <a:path w="115" h="35">
                    <a:moveTo>
                      <a:pt x="115" y="14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108" y="35"/>
                    </a:lnTo>
                    <a:lnTo>
                      <a:pt x="115" y="14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51" name="Freeform 223"/>
              <p:cNvSpPr>
                <a:spLocks/>
              </p:cNvSpPr>
              <p:nvPr/>
            </p:nvSpPr>
            <p:spPr bwMode="auto">
              <a:xfrm>
                <a:off x="3247" y="3652"/>
                <a:ext cx="75" cy="25"/>
              </a:xfrm>
              <a:custGeom>
                <a:avLst/>
                <a:gdLst/>
                <a:ahLst/>
                <a:cxnLst>
                  <a:cxn ang="0">
                    <a:pos x="75" y="14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75" y="25"/>
                  </a:cxn>
                  <a:cxn ang="0">
                    <a:pos x="75" y="14"/>
                  </a:cxn>
                </a:cxnLst>
                <a:rect l="0" t="0" r="r" b="b"/>
                <a:pathLst>
                  <a:path w="75" h="25">
                    <a:moveTo>
                      <a:pt x="75" y="14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75" y="25"/>
                    </a:lnTo>
                    <a:lnTo>
                      <a:pt x="75" y="14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52" name="Freeform 224"/>
              <p:cNvSpPr>
                <a:spLocks/>
              </p:cNvSpPr>
              <p:nvPr/>
            </p:nvSpPr>
            <p:spPr bwMode="auto">
              <a:xfrm>
                <a:off x="3056" y="3677"/>
                <a:ext cx="454" cy="146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0" y="49"/>
                  </a:cxn>
                  <a:cxn ang="0">
                    <a:pos x="0" y="42"/>
                  </a:cxn>
                  <a:cxn ang="0">
                    <a:pos x="7" y="42"/>
                  </a:cxn>
                  <a:cxn ang="0">
                    <a:pos x="14" y="42"/>
                  </a:cxn>
                  <a:cxn ang="0">
                    <a:pos x="21" y="42"/>
                  </a:cxn>
                  <a:cxn ang="0">
                    <a:pos x="28" y="42"/>
                  </a:cxn>
                  <a:cxn ang="0">
                    <a:pos x="36" y="35"/>
                  </a:cxn>
                  <a:cxn ang="0">
                    <a:pos x="50" y="35"/>
                  </a:cxn>
                  <a:cxn ang="0">
                    <a:pos x="57" y="35"/>
                  </a:cxn>
                  <a:cxn ang="0">
                    <a:pos x="68" y="28"/>
                  </a:cxn>
                  <a:cxn ang="0">
                    <a:pos x="75" y="28"/>
                  </a:cxn>
                  <a:cxn ang="0">
                    <a:pos x="83" y="21"/>
                  </a:cxn>
                  <a:cxn ang="0">
                    <a:pos x="97" y="14"/>
                  </a:cxn>
                  <a:cxn ang="0">
                    <a:pos x="104" y="14"/>
                  </a:cxn>
                  <a:cxn ang="0">
                    <a:pos x="111" y="7"/>
                  </a:cxn>
                  <a:cxn ang="0">
                    <a:pos x="119" y="0"/>
                  </a:cxn>
                  <a:cxn ang="0">
                    <a:pos x="454" y="73"/>
                  </a:cxn>
                  <a:cxn ang="0">
                    <a:pos x="454" y="73"/>
                  </a:cxn>
                  <a:cxn ang="0">
                    <a:pos x="454" y="80"/>
                  </a:cxn>
                  <a:cxn ang="0">
                    <a:pos x="447" y="80"/>
                  </a:cxn>
                  <a:cxn ang="0">
                    <a:pos x="447" y="80"/>
                  </a:cxn>
                  <a:cxn ang="0">
                    <a:pos x="439" y="87"/>
                  </a:cxn>
                  <a:cxn ang="0">
                    <a:pos x="432" y="94"/>
                  </a:cxn>
                  <a:cxn ang="0">
                    <a:pos x="425" y="101"/>
                  </a:cxn>
                  <a:cxn ang="0">
                    <a:pos x="418" y="108"/>
                  </a:cxn>
                  <a:cxn ang="0">
                    <a:pos x="410" y="115"/>
                  </a:cxn>
                  <a:cxn ang="0">
                    <a:pos x="403" y="115"/>
                  </a:cxn>
                  <a:cxn ang="0">
                    <a:pos x="392" y="122"/>
                  </a:cxn>
                  <a:cxn ang="0">
                    <a:pos x="385" y="129"/>
                  </a:cxn>
                  <a:cxn ang="0">
                    <a:pos x="378" y="132"/>
                  </a:cxn>
                  <a:cxn ang="0">
                    <a:pos x="371" y="139"/>
                  </a:cxn>
                  <a:cxn ang="0">
                    <a:pos x="356" y="139"/>
                  </a:cxn>
                  <a:cxn ang="0">
                    <a:pos x="349" y="146"/>
                  </a:cxn>
                  <a:cxn ang="0">
                    <a:pos x="0" y="49"/>
                  </a:cxn>
                </a:cxnLst>
                <a:rect l="0" t="0" r="r" b="b"/>
                <a:pathLst>
                  <a:path w="454" h="146">
                    <a:moveTo>
                      <a:pt x="0" y="49"/>
                    </a:moveTo>
                    <a:lnTo>
                      <a:pt x="0" y="49"/>
                    </a:lnTo>
                    <a:lnTo>
                      <a:pt x="0" y="42"/>
                    </a:lnTo>
                    <a:lnTo>
                      <a:pt x="7" y="42"/>
                    </a:lnTo>
                    <a:lnTo>
                      <a:pt x="14" y="42"/>
                    </a:lnTo>
                    <a:lnTo>
                      <a:pt x="21" y="42"/>
                    </a:lnTo>
                    <a:lnTo>
                      <a:pt x="28" y="42"/>
                    </a:lnTo>
                    <a:lnTo>
                      <a:pt x="36" y="35"/>
                    </a:lnTo>
                    <a:lnTo>
                      <a:pt x="50" y="35"/>
                    </a:lnTo>
                    <a:lnTo>
                      <a:pt x="57" y="35"/>
                    </a:lnTo>
                    <a:lnTo>
                      <a:pt x="68" y="28"/>
                    </a:lnTo>
                    <a:lnTo>
                      <a:pt x="75" y="28"/>
                    </a:lnTo>
                    <a:lnTo>
                      <a:pt x="83" y="21"/>
                    </a:lnTo>
                    <a:lnTo>
                      <a:pt x="97" y="14"/>
                    </a:lnTo>
                    <a:lnTo>
                      <a:pt x="104" y="14"/>
                    </a:lnTo>
                    <a:lnTo>
                      <a:pt x="111" y="7"/>
                    </a:lnTo>
                    <a:lnTo>
                      <a:pt x="119" y="0"/>
                    </a:lnTo>
                    <a:lnTo>
                      <a:pt x="454" y="73"/>
                    </a:lnTo>
                    <a:lnTo>
                      <a:pt x="454" y="73"/>
                    </a:lnTo>
                    <a:lnTo>
                      <a:pt x="454" y="80"/>
                    </a:lnTo>
                    <a:lnTo>
                      <a:pt x="447" y="80"/>
                    </a:lnTo>
                    <a:lnTo>
                      <a:pt x="447" y="80"/>
                    </a:lnTo>
                    <a:lnTo>
                      <a:pt x="439" y="87"/>
                    </a:lnTo>
                    <a:lnTo>
                      <a:pt x="432" y="94"/>
                    </a:lnTo>
                    <a:lnTo>
                      <a:pt x="425" y="101"/>
                    </a:lnTo>
                    <a:lnTo>
                      <a:pt x="418" y="108"/>
                    </a:lnTo>
                    <a:lnTo>
                      <a:pt x="410" y="115"/>
                    </a:lnTo>
                    <a:lnTo>
                      <a:pt x="403" y="115"/>
                    </a:lnTo>
                    <a:lnTo>
                      <a:pt x="392" y="122"/>
                    </a:lnTo>
                    <a:lnTo>
                      <a:pt x="385" y="129"/>
                    </a:lnTo>
                    <a:lnTo>
                      <a:pt x="378" y="132"/>
                    </a:lnTo>
                    <a:lnTo>
                      <a:pt x="371" y="139"/>
                    </a:lnTo>
                    <a:lnTo>
                      <a:pt x="356" y="139"/>
                    </a:lnTo>
                    <a:lnTo>
                      <a:pt x="349" y="1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53" name="Freeform 225"/>
              <p:cNvSpPr>
                <a:spLocks/>
              </p:cNvSpPr>
              <p:nvPr/>
            </p:nvSpPr>
            <p:spPr bwMode="auto">
              <a:xfrm>
                <a:off x="3510" y="3666"/>
                <a:ext cx="155" cy="67"/>
              </a:xfrm>
              <a:custGeom>
                <a:avLst/>
                <a:gdLst/>
                <a:ahLst/>
                <a:cxnLst>
                  <a:cxn ang="0">
                    <a:pos x="11" y="67"/>
                  </a:cxn>
                  <a:cxn ang="0">
                    <a:pos x="155" y="25"/>
                  </a:cxn>
                  <a:cxn ang="0">
                    <a:pos x="68" y="0"/>
                  </a:cxn>
                  <a:cxn ang="0">
                    <a:pos x="0" y="4"/>
                  </a:cxn>
                  <a:cxn ang="0">
                    <a:pos x="0" y="67"/>
                  </a:cxn>
                  <a:cxn ang="0">
                    <a:pos x="11" y="67"/>
                  </a:cxn>
                </a:cxnLst>
                <a:rect l="0" t="0" r="r" b="b"/>
                <a:pathLst>
                  <a:path w="155" h="67">
                    <a:moveTo>
                      <a:pt x="11" y="67"/>
                    </a:moveTo>
                    <a:lnTo>
                      <a:pt x="155" y="25"/>
                    </a:lnTo>
                    <a:lnTo>
                      <a:pt x="68" y="0"/>
                    </a:lnTo>
                    <a:lnTo>
                      <a:pt x="0" y="4"/>
                    </a:lnTo>
                    <a:lnTo>
                      <a:pt x="0" y="67"/>
                    </a:lnTo>
                    <a:lnTo>
                      <a:pt x="11" y="67"/>
                    </a:lnTo>
                    <a:close/>
                  </a:path>
                </a:pathLst>
              </a:custGeom>
              <a:solidFill>
                <a:srgbClr val="001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54" name="Freeform 226"/>
              <p:cNvSpPr>
                <a:spLocks/>
              </p:cNvSpPr>
              <p:nvPr/>
            </p:nvSpPr>
            <p:spPr bwMode="auto">
              <a:xfrm>
                <a:off x="3092" y="3367"/>
                <a:ext cx="83" cy="331"/>
              </a:xfrm>
              <a:custGeom>
                <a:avLst/>
                <a:gdLst/>
                <a:ahLst/>
                <a:cxnLst>
                  <a:cxn ang="0">
                    <a:pos x="83" y="7"/>
                  </a:cxn>
                  <a:cxn ang="0">
                    <a:pos x="83" y="7"/>
                  </a:cxn>
                  <a:cxn ang="0">
                    <a:pos x="83" y="7"/>
                  </a:cxn>
                  <a:cxn ang="0">
                    <a:pos x="83" y="7"/>
                  </a:cxn>
                  <a:cxn ang="0">
                    <a:pos x="75" y="7"/>
                  </a:cxn>
                  <a:cxn ang="0">
                    <a:pos x="75" y="0"/>
                  </a:cxn>
                  <a:cxn ang="0">
                    <a:pos x="68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4" y="7"/>
                  </a:cxn>
                  <a:cxn ang="0">
                    <a:pos x="7" y="7"/>
                  </a:cxn>
                  <a:cxn ang="0">
                    <a:pos x="0" y="14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7" y="331"/>
                  </a:cxn>
                  <a:cxn ang="0">
                    <a:pos x="7" y="331"/>
                  </a:cxn>
                  <a:cxn ang="0">
                    <a:pos x="14" y="324"/>
                  </a:cxn>
                  <a:cxn ang="0">
                    <a:pos x="21" y="324"/>
                  </a:cxn>
                  <a:cxn ang="0">
                    <a:pos x="25" y="324"/>
                  </a:cxn>
                  <a:cxn ang="0">
                    <a:pos x="32" y="324"/>
                  </a:cxn>
                  <a:cxn ang="0">
                    <a:pos x="39" y="317"/>
                  </a:cxn>
                  <a:cxn ang="0">
                    <a:pos x="47" y="317"/>
                  </a:cxn>
                  <a:cxn ang="0">
                    <a:pos x="54" y="317"/>
                  </a:cxn>
                  <a:cxn ang="0">
                    <a:pos x="61" y="310"/>
                  </a:cxn>
                  <a:cxn ang="0">
                    <a:pos x="68" y="303"/>
                  </a:cxn>
                  <a:cxn ang="0">
                    <a:pos x="75" y="303"/>
                  </a:cxn>
                  <a:cxn ang="0">
                    <a:pos x="83" y="299"/>
                  </a:cxn>
                  <a:cxn ang="0">
                    <a:pos x="83" y="7"/>
                  </a:cxn>
                </a:cxnLst>
                <a:rect l="0" t="0" r="r" b="b"/>
                <a:pathLst>
                  <a:path w="83" h="331">
                    <a:moveTo>
                      <a:pt x="83" y="7"/>
                    </a:moveTo>
                    <a:lnTo>
                      <a:pt x="83" y="7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75" y="7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0" y="14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7" y="331"/>
                    </a:lnTo>
                    <a:lnTo>
                      <a:pt x="7" y="331"/>
                    </a:lnTo>
                    <a:lnTo>
                      <a:pt x="14" y="324"/>
                    </a:lnTo>
                    <a:lnTo>
                      <a:pt x="21" y="324"/>
                    </a:lnTo>
                    <a:lnTo>
                      <a:pt x="25" y="324"/>
                    </a:lnTo>
                    <a:lnTo>
                      <a:pt x="32" y="324"/>
                    </a:lnTo>
                    <a:lnTo>
                      <a:pt x="39" y="317"/>
                    </a:lnTo>
                    <a:lnTo>
                      <a:pt x="47" y="317"/>
                    </a:lnTo>
                    <a:lnTo>
                      <a:pt x="54" y="317"/>
                    </a:lnTo>
                    <a:lnTo>
                      <a:pt x="61" y="310"/>
                    </a:lnTo>
                    <a:lnTo>
                      <a:pt x="68" y="303"/>
                    </a:lnTo>
                    <a:lnTo>
                      <a:pt x="75" y="303"/>
                    </a:lnTo>
                    <a:lnTo>
                      <a:pt x="83" y="299"/>
                    </a:lnTo>
                    <a:lnTo>
                      <a:pt x="83" y="7"/>
                    </a:lnTo>
                    <a:close/>
                  </a:path>
                </a:pathLst>
              </a:custGeom>
              <a:solidFill>
                <a:srgbClr val="7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55" name="Freeform 227"/>
              <p:cNvSpPr>
                <a:spLocks/>
              </p:cNvSpPr>
              <p:nvPr/>
            </p:nvSpPr>
            <p:spPr bwMode="auto">
              <a:xfrm>
                <a:off x="3092" y="3367"/>
                <a:ext cx="75" cy="279"/>
              </a:xfrm>
              <a:custGeom>
                <a:avLst/>
                <a:gdLst/>
                <a:ahLst/>
                <a:cxnLst>
                  <a:cxn ang="0">
                    <a:pos x="75" y="7"/>
                  </a:cxn>
                  <a:cxn ang="0">
                    <a:pos x="75" y="7"/>
                  </a:cxn>
                  <a:cxn ang="0">
                    <a:pos x="75" y="7"/>
                  </a:cxn>
                  <a:cxn ang="0">
                    <a:pos x="68" y="7"/>
                  </a:cxn>
                  <a:cxn ang="0">
                    <a:pos x="68" y="7"/>
                  </a:cxn>
                  <a:cxn ang="0">
                    <a:pos x="61" y="7"/>
                  </a:cxn>
                  <a:cxn ang="0">
                    <a:pos x="61" y="7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1" y="7"/>
                  </a:cxn>
                  <a:cxn ang="0">
                    <a:pos x="14" y="7"/>
                  </a:cxn>
                  <a:cxn ang="0">
                    <a:pos x="7" y="14"/>
                  </a:cxn>
                  <a:cxn ang="0">
                    <a:pos x="0" y="14"/>
                  </a:cxn>
                  <a:cxn ang="0">
                    <a:pos x="0" y="279"/>
                  </a:cxn>
                  <a:cxn ang="0">
                    <a:pos x="0" y="279"/>
                  </a:cxn>
                  <a:cxn ang="0">
                    <a:pos x="0" y="279"/>
                  </a:cxn>
                  <a:cxn ang="0">
                    <a:pos x="7" y="279"/>
                  </a:cxn>
                  <a:cxn ang="0">
                    <a:pos x="7" y="279"/>
                  </a:cxn>
                  <a:cxn ang="0">
                    <a:pos x="14" y="279"/>
                  </a:cxn>
                  <a:cxn ang="0">
                    <a:pos x="14" y="279"/>
                  </a:cxn>
                  <a:cxn ang="0">
                    <a:pos x="21" y="279"/>
                  </a:cxn>
                  <a:cxn ang="0">
                    <a:pos x="25" y="279"/>
                  </a:cxn>
                  <a:cxn ang="0">
                    <a:pos x="25" y="272"/>
                  </a:cxn>
                  <a:cxn ang="0">
                    <a:pos x="32" y="272"/>
                  </a:cxn>
                  <a:cxn ang="0">
                    <a:pos x="39" y="272"/>
                  </a:cxn>
                  <a:cxn ang="0">
                    <a:pos x="47" y="265"/>
                  </a:cxn>
                  <a:cxn ang="0">
                    <a:pos x="54" y="265"/>
                  </a:cxn>
                  <a:cxn ang="0">
                    <a:pos x="61" y="258"/>
                  </a:cxn>
                  <a:cxn ang="0">
                    <a:pos x="68" y="258"/>
                  </a:cxn>
                  <a:cxn ang="0">
                    <a:pos x="75" y="251"/>
                  </a:cxn>
                  <a:cxn ang="0">
                    <a:pos x="75" y="7"/>
                  </a:cxn>
                </a:cxnLst>
                <a:rect l="0" t="0" r="r" b="b"/>
                <a:pathLst>
                  <a:path w="75" h="279">
                    <a:moveTo>
                      <a:pt x="75" y="7"/>
                    </a:moveTo>
                    <a:lnTo>
                      <a:pt x="75" y="7"/>
                    </a:lnTo>
                    <a:lnTo>
                      <a:pt x="75" y="7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61" y="7"/>
                    </a:lnTo>
                    <a:lnTo>
                      <a:pt x="61" y="7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1" y="7"/>
                    </a:lnTo>
                    <a:lnTo>
                      <a:pt x="14" y="7"/>
                    </a:lnTo>
                    <a:lnTo>
                      <a:pt x="7" y="14"/>
                    </a:lnTo>
                    <a:lnTo>
                      <a:pt x="0" y="14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7" y="279"/>
                    </a:lnTo>
                    <a:lnTo>
                      <a:pt x="7" y="279"/>
                    </a:lnTo>
                    <a:lnTo>
                      <a:pt x="14" y="279"/>
                    </a:lnTo>
                    <a:lnTo>
                      <a:pt x="14" y="279"/>
                    </a:lnTo>
                    <a:lnTo>
                      <a:pt x="21" y="279"/>
                    </a:lnTo>
                    <a:lnTo>
                      <a:pt x="25" y="279"/>
                    </a:lnTo>
                    <a:lnTo>
                      <a:pt x="25" y="272"/>
                    </a:lnTo>
                    <a:lnTo>
                      <a:pt x="32" y="272"/>
                    </a:lnTo>
                    <a:lnTo>
                      <a:pt x="39" y="272"/>
                    </a:lnTo>
                    <a:lnTo>
                      <a:pt x="47" y="265"/>
                    </a:lnTo>
                    <a:lnTo>
                      <a:pt x="54" y="265"/>
                    </a:lnTo>
                    <a:lnTo>
                      <a:pt x="61" y="258"/>
                    </a:lnTo>
                    <a:lnTo>
                      <a:pt x="68" y="258"/>
                    </a:lnTo>
                    <a:lnTo>
                      <a:pt x="75" y="251"/>
                    </a:lnTo>
                    <a:lnTo>
                      <a:pt x="75" y="7"/>
                    </a:lnTo>
                    <a:close/>
                  </a:path>
                </a:pathLst>
              </a:custGeom>
              <a:solidFill>
                <a:srgbClr val="93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56" name="Freeform 228"/>
              <p:cNvSpPr>
                <a:spLocks/>
              </p:cNvSpPr>
              <p:nvPr/>
            </p:nvSpPr>
            <p:spPr bwMode="auto">
              <a:xfrm>
                <a:off x="3092" y="3374"/>
                <a:ext cx="61" cy="226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4" y="0"/>
                  </a:cxn>
                  <a:cxn ang="0">
                    <a:pos x="7" y="7"/>
                  </a:cxn>
                  <a:cxn ang="0">
                    <a:pos x="0" y="7"/>
                  </a:cxn>
                  <a:cxn ang="0">
                    <a:pos x="0" y="226"/>
                  </a:cxn>
                  <a:cxn ang="0">
                    <a:pos x="0" y="226"/>
                  </a:cxn>
                  <a:cxn ang="0">
                    <a:pos x="7" y="226"/>
                  </a:cxn>
                  <a:cxn ang="0">
                    <a:pos x="7" y="226"/>
                  </a:cxn>
                  <a:cxn ang="0">
                    <a:pos x="7" y="226"/>
                  </a:cxn>
                  <a:cxn ang="0">
                    <a:pos x="14" y="226"/>
                  </a:cxn>
                  <a:cxn ang="0">
                    <a:pos x="14" y="226"/>
                  </a:cxn>
                  <a:cxn ang="0">
                    <a:pos x="21" y="226"/>
                  </a:cxn>
                  <a:cxn ang="0">
                    <a:pos x="21" y="219"/>
                  </a:cxn>
                  <a:cxn ang="0">
                    <a:pos x="25" y="219"/>
                  </a:cxn>
                  <a:cxn ang="0">
                    <a:pos x="32" y="219"/>
                  </a:cxn>
                  <a:cxn ang="0">
                    <a:pos x="32" y="219"/>
                  </a:cxn>
                  <a:cxn ang="0">
                    <a:pos x="39" y="212"/>
                  </a:cxn>
                  <a:cxn ang="0">
                    <a:pos x="47" y="212"/>
                  </a:cxn>
                  <a:cxn ang="0">
                    <a:pos x="54" y="212"/>
                  </a:cxn>
                  <a:cxn ang="0">
                    <a:pos x="61" y="205"/>
                  </a:cxn>
                  <a:cxn ang="0">
                    <a:pos x="61" y="205"/>
                  </a:cxn>
                  <a:cxn ang="0">
                    <a:pos x="61" y="0"/>
                  </a:cxn>
                </a:cxnLst>
                <a:rect l="0" t="0" r="r" b="b"/>
                <a:pathLst>
                  <a:path w="61" h="226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226"/>
                    </a:lnTo>
                    <a:lnTo>
                      <a:pt x="0" y="226"/>
                    </a:lnTo>
                    <a:lnTo>
                      <a:pt x="7" y="226"/>
                    </a:lnTo>
                    <a:lnTo>
                      <a:pt x="7" y="226"/>
                    </a:lnTo>
                    <a:lnTo>
                      <a:pt x="7" y="226"/>
                    </a:lnTo>
                    <a:lnTo>
                      <a:pt x="14" y="226"/>
                    </a:lnTo>
                    <a:lnTo>
                      <a:pt x="14" y="226"/>
                    </a:lnTo>
                    <a:lnTo>
                      <a:pt x="21" y="226"/>
                    </a:lnTo>
                    <a:lnTo>
                      <a:pt x="21" y="219"/>
                    </a:lnTo>
                    <a:lnTo>
                      <a:pt x="25" y="219"/>
                    </a:lnTo>
                    <a:lnTo>
                      <a:pt x="32" y="219"/>
                    </a:lnTo>
                    <a:lnTo>
                      <a:pt x="32" y="219"/>
                    </a:lnTo>
                    <a:lnTo>
                      <a:pt x="39" y="212"/>
                    </a:lnTo>
                    <a:lnTo>
                      <a:pt x="47" y="212"/>
                    </a:lnTo>
                    <a:lnTo>
                      <a:pt x="54" y="212"/>
                    </a:lnTo>
                    <a:lnTo>
                      <a:pt x="61" y="205"/>
                    </a:lnTo>
                    <a:lnTo>
                      <a:pt x="61" y="205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A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57" name="Freeform 229"/>
              <p:cNvSpPr>
                <a:spLocks/>
              </p:cNvSpPr>
              <p:nvPr/>
            </p:nvSpPr>
            <p:spPr bwMode="auto">
              <a:xfrm>
                <a:off x="3099" y="3374"/>
                <a:ext cx="47" cy="178"/>
              </a:xfrm>
              <a:custGeom>
                <a:avLst/>
                <a:gdLst/>
                <a:ahLst/>
                <a:cxnLst>
                  <a:cxn ang="0">
                    <a:pos x="47" y="7"/>
                  </a:cxn>
                  <a:cxn ang="0">
                    <a:pos x="47" y="7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7" y="7"/>
                  </a:cxn>
                  <a:cxn ang="0">
                    <a:pos x="0" y="7"/>
                  </a:cxn>
                  <a:cxn ang="0">
                    <a:pos x="0" y="178"/>
                  </a:cxn>
                  <a:cxn ang="0">
                    <a:pos x="0" y="178"/>
                  </a:cxn>
                  <a:cxn ang="0">
                    <a:pos x="0" y="171"/>
                  </a:cxn>
                  <a:cxn ang="0">
                    <a:pos x="7" y="171"/>
                  </a:cxn>
                  <a:cxn ang="0">
                    <a:pos x="14" y="171"/>
                  </a:cxn>
                  <a:cxn ang="0">
                    <a:pos x="18" y="171"/>
                  </a:cxn>
                  <a:cxn ang="0">
                    <a:pos x="25" y="164"/>
                  </a:cxn>
                  <a:cxn ang="0">
                    <a:pos x="40" y="164"/>
                  </a:cxn>
                  <a:cxn ang="0">
                    <a:pos x="47" y="160"/>
                  </a:cxn>
                  <a:cxn ang="0">
                    <a:pos x="47" y="7"/>
                  </a:cxn>
                </a:cxnLst>
                <a:rect l="0" t="0" r="r" b="b"/>
                <a:pathLst>
                  <a:path w="47" h="178">
                    <a:moveTo>
                      <a:pt x="47" y="7"/>
                    </a:moveTo>
                    <a:lnTo>
                      <a:pt x="47" y="7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0" y="171"/>
                    </a:lnTo>
                    <a:lnTo>
                      <a:pt x="7" y="171"/>
                    </a:lnTo>
                    <a:lnTo>
                      <a:pt x="14" y="171"/>
                    </a:lnTo>
                    <a:lnTo>
                      <a:pt x="18" y="171"/>
                    </a:lnTo>
                    <a:lnTo>
                      <a:pt x="25" y="164"/>
                    </a:lnTo>
                    <a:lnTo>
                      <a:pt x="40" y="164"/>
                    </a:lnTo>
                    <a:lnTo>
                      <a:pt x="47" y="160"/>
                    </a:lnTo>
                    <a:lnTo>
                      <a:pt x="47" y="7"/>
                    </a:lnTo>
                    <a:close/>
                  </a:path>
                </a:pathLst>
              </a:custGeom>
              <a:solidFill>
                <a:srgbClr val="BC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58" name="Freeform 230"/>
              <p:cNvSpPr>
                <a:spLocks/>
              </p:cNvSpPr>
              <p:nvPr/>
            </p:nvSpPr>
            <p:spPr bwMode="auto">
              <a:xfrm>
                <a:off x="3099" y="3374"/>
                <a:ext cx="40" cy="125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2" y="7"/>
                  </a:cxn>
                  <a:cxn ang="0">
                    <a:pos x="32" y="7"/>
                  </a:cxn>
                  <a:cxn ang="0">
                    <a:pos x="32" y="7"/>
                  </a:cxn>
                  <a:cxn ang="0">
                    <a:pos x="25" y="0"/>
                  </a:cxn>
                  <a:cxn ang="0">
                    <a:pos x="18" y="0"/>
                  </a:cxn>
                  <a:cxn ang="0">
                    <a:pos x="14" y="7"/>
                  </a:cxn>
                  <a:cxn ang="0">
                    <a:pos x="7" y="7"/>
                  </a:cxn>
                  <a:cxn ang="0">
                    <a:pos x="0" y="14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7" y="125"/>
                  </a:cxn>
                  <a:cxn ang="0">
                    <a:pos x="7" y="125"/>
                  </a:cxn>
                  <a:cxn ang="0">
                    <a:pos x="14" y="125"/>
                  </a:cxn>
                  <a:cxn ang="0">
                    <a:pos x="18" y="125"/>
                  </a:cxn>
                  <a:cxn ang="0">
                    <a:pos x="25" y="118"/>
                  </a:cxn>
                  <a:cxn ang="0">
                    <a:pos x="32" y="118"/>
                  </a:cxn>
                  <a:cxn ang="0">
                    <a:pos x="40" y="111"/>
                  </a:cxn>
                  <a:cxn ang="0">
                    <a:pos x="40" y="7"/>
                  </a:cxn>
                </a:cxnLst>
                <a:rect l="0" t="0" r="r" b="b"/>
                <a:pathLst>
                  <a:path w="40" h="125">
                    <a:moveTo>
                      <a:pt x="40" y="7"/>
                    </a:move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0" y="14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7" y="125"/>
                    </a:lnTo>
                    <a:lnTo>
                      <a:pt x="7" y="125"/>
                    </a:lnTo>
                    <a:lnTo>
                      <a:pt x="14" y="125"/>
                    </a:lnTo>
                    <a:lnTo>
                      <a:pt x="18" y="125"/>
                    </a:lnTo>
                    <a:lnTo>
                      <a:pt x="25" y="118"/>
                    </a:lnTo>
                    <a:lnTo>
                      <a:pt x="32" y="118"/>
                    </a:lnTo>
                    <a:lnTo>
                      <a:pt x="40" y="111"/>
                    </a:lnTo>
                    <a:lnTo>
                      <a:pt x="40" y="7"/>
                    </a:lnTo>
                    <a:close/>
                  </a:path>
                </a:pathLst>
              </a:custGeom>
              <a:solidFill>
                <a:srgbClr val="D1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59" name="Freeform 231"/>
              <p:cNvSpPr>
                <a:spLocks/>
              </p:cNvSpPr>
              <p:nvPr/>
            </p:nvSpPr>
            <p:spPr bwMode="auto">
              <a:xfrm>
                <a:off x="3099" y="3381"/>
                <a:ext cx="25" cy="73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0" y="7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7" y="73"/>
                  </a:cxn>
                  <a:cxn ang="0">
                    <a:pos x="7" y="73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18" y="66"/>
                  </a:cxn>
                  <a:cxn ang="0">
                    <a:pos x="25" y="66"/>
                  </a:cxn>
                  <a:cxn ang="0">
                    <a:pos x="25" y="59"/>
                  </a:cxn>
                  <a:cxn ang="0">
                    <a:pos x="25" y="0"/>
                  </a:cxn>
                </a:cxnLst>
                <a:rect l="0" t="0" r="r" b="b"/>
                <a:pathLst>
                  <a:path w="25" h="73">
                    <a:moveTo>
                      <a:pt x="25" y="0"/>
                    </a:moveTo>
                    <a:lnTo>
                      <a:pt x="25" y="0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8" y="66"/>
                    </a:lnTo>
                    <a:lnTo>
                      <a:pt x="25" y="66"/>
                    </a:lnTo>
                    <a:lnTo>
                      <a:pt x="25" y="5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E5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60" name="Freeform 232"/>
              <p:cNvSpPr>
                <a:spLocks/>
              </p:cNvSpPr>
              <p:nvPr/>
            </p:nvSpPr>
            <p:spPr bwMode="auto">
              <a:xfrm>
                <a:off x="3412" y="3586"/>
                <a:ext cx="36" cy="32"/>
              </a:xfrm>
              <a:custGeom>
                <a:avLst/>
                <a:gdLst/>
                <a:ahLst/>
                <a:cxnLst>
                  <a:cxn ang="0">
                    <a:pos x="22" y="32"/>
                  </a:cxn>
                  <a:cxn ang="0">
                    <a:pos x="22" y="32"/>
                  </a:cxn>
                  <a:cxn ang="0">
                    <a:pos x="29" y="32"/>
                  </a:cxn>
                  <a:cxn ang="0">
                    <a:pos x="29" y="32"/>
                  </a:cxn>
                  <a:cxn ang="0">
                    <a:pos x="29" y="32"/>
                  </a:cxn>
                  <a:cxn ang="0">
                    <a:pos x="36" y="25"/>
                  </a:cxn>
                  <a:cxn ang="0">
                    <a:pos x="36" y="25"/>
                  </a:cxn>
                  <a:cxn ang="0">
                    <a:pos x="36" y="18"/>
                  </a:cxn>
                  <a:cxn ang="0">
                    <a:pos x="36" y="18"/>
                  </a:cxn>
                  <a:cxn ang="0">
                    <a:pos x="36" y="14"/>
                  </a:cxn>
                  <a:cxn ang="0">
                    <a:pos x="36" y="14"/>
                  </a:cxn>
                  <a:cxn ang="0">
                    <a:pos x="36" y="7"/>
                  </a:cxn>
                  <a:cxn ang="0">
                    <a:pos x="29" y="7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15" y="32"/>
                  </a:cxn>
                  <a:cxn ang="0">
                    <a:pos x="22" y="32"/>
                  </a:cxn>
                </a:cxnLst>
                <a:rect l="0" t="0" r="r" b="b"/>
                <a:pathLst>
                  <a:path w="36" h="32">
                    <a:moveTo>
                      <a:pt x="22" y="32"/>
                    </a:moveTo>
                    <a:lnTo>
                      <a:pt x="22" y="32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7"/>
                    </a:lnTo>
                    <a:lnTo>
                      <a:pt x="29" y="7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5" y="32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61" name="Freeform 233"/>
              <p:cNvSpPr>
                <a:spLocks/>
              </p:cNvSpPr>
              <p:nvPr/>
            </p:nvSpPr>
            <p:spPr bwMode="auto">
              <a:xfrm>
                <a:off x="3297" y="3586"/>
                <a:ext cx="18" cy="18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15" y="18"/>
                  </a:cxn>
                  <a:cxn ang="0">
                    <a:pos x="15" y="14"/>
                  </a:cxn>
                  <a:cxn ang="0">
                    <a:pos x="18" y="14"/>
                  </a:cxn>
                  <a:cxn ang="0">
                    <a:pos x="18" y="7"/>
                  </a:cxn>
                  <a:cxn ang="0">
                    <a:pos x="18" y="7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7" y="18"/>
                  </a:cxn>
                  <a:cxn ang="0">
                    <a:pos x="7" y="18"/>
                  </a:cxn>
                </a:cxnLst>
                <a:rect l="0" t="0" r="r" b="b"/>
                <a:pathLst>
                  <a:path w="18" h="18">
                    <a:moveTo>
                      <a:pt x="7" y="18"/>
                    </a:moveTo>
                    <a:lnTo>
                      <a:pt x="15" y="18"/>
                    </a:lnTo>
                    <a:lnTo>
                      <a:pt x="15" y="14"/>
                    </a:lnTo>
                    <a:lnTo>
                      <a:pt x="18" y="14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7" y="18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62" name="Freeform 234"/>
              <p:cNvSpPr>
                <a:spLocks/>
              </p:cNvSpPr>
              <p:nvPr/>
            </p:nvSpPr>
            <p:spPr bwMode="auto">
              <a:xfrm>
                <a:off x="3330" y="3586"/>
                <a:ext cx="14" cy="18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14" y="18"/>
                  </a:cxn>
                  <a:cxn ang="0">
                    <a:pos x="14" y="14"/>
                  </a:cxn>
                  <a:cxn ang="0">
                    <a:pos x="14" y="14"/>
                  </a:cxn>
                  <a:cxn ang="0">
                    <a:pos x="14" y="7"/>
                  </a:cxn>
                  <a:cxn ang="0">
                    <a:pos x="14" y="7"/>
                  </a:cxn>
                  <a:cxn ang="0">
                    <a:pos x="14" y="7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7" y="18"/>
                  </a:cxn>
                </a:cxnLst>
                <a:rect l="0" t="0" r="r" b="b"/>
                <a:pathLst>
                  <a:path w="14" h="18">
                    <a:moveTo>
                      <a:pt x="7" y="18"/>
                    </a:moveTo>
                    <a:lnTo>
                      <a:pt x="14" y="18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63" name="Freeform 235"/>
              <p:cNvSpPr>
                <a:spLocks/>
              </p:cNvSpPr>
              <p:nvPr/>
            </p:nvSpPr>
            <p:spPr bwMode="auto">
              <a:xfrm>
                <a:off x="3200" y="3332"/>
                <a:ext cx="54" cy="254"/>
              </a:xfrm>
              <a:custGeom>
                <a:avLst/>
                <a:gdLst/>
                <a:ahLst/>
                <a:cxnLst>
                  <a:cxn ang="0">
                    <a:pos x="21" y="7"/>
                  </a:cxn>
                  <a:cxn ang="0">
                    <a:pos x="14" y="14"/>
                  </a:cxn>
                  <a:cxn ang="0">
                    <a:pos x="14" y="28"/>
                  </a:cxn>
                  <a:cxn ang="0">
                    <a:pos x="7" y="49"/>
                  </a:cxn>
                  <a:cxn ang="0">
                    <a:pos x="0" y="80"/>
                  </a:cxn>
                  <a:cxn ang="0">
                    <a:pos x="0" y="115"/>
                  </a:cxn>
                  <a:cxn ang="0">
                    <a:pos x="0" y="160"/>
                  </a:cxn>
                  <a:cxn ang="0">
                    <a:pos x="7" y="202"/>
                  </a:cxn>
                  <a:cxn ang="0">
                    <a:pos x="14" y="254"/>
                  </a:cxn>
                  <a:cxn ang="0">
                    <a:pos x="54" y="254"/>
                  </a:cxn>
                  <a:cxn ang="0">
                    <a:pos x="47" y="247"/>
                  </a:cxn>
                  <a:cxn ang="0">
                    <a:pos x="47" y="227"/>
                  </a:cxn>
                  <a:cxn ang="0">
                    <a:pos x="43" y="195"/>
                  </a:cxn>
                  <a:cxn ang="0">
                    <a:pos x="43" y="160"/>
                  </a:cxn>
                  <a:cxn ang="0">
                    <a:pos x="36" y="122"/>
                  </a:cxn>
                  <a:cxn ang="0">
                    <a:pos x="36" y="73"/>
                  </a:cxn>
                  <a:cxn ang="0">
                    <a:pos x="43" y="42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3" y="7"/>
                  </a:cxn>
                  <a:cxn ang="0">
                    <a:pos x="29" y="7"/>
                  </a:cxn>
                  <a:cxn ang="0">
                    <a:pos x="21" y="7"/>
                  </a:cxn>
                </a:cxnLst>
                <a:rect l="0" t="0" r="r" b="b"/>
                <a:pathLst>
                  <a:path w="54" h="254">
                    <a:moveTo>
                      <a:pt x="21" y="7"/>
                    </a:moveTo>
                    <a:lnTo>
                      <a:pt x="14" y="14"/>
                    </a:lnTo>
                    <a:lnTo>
                      <a:pt x="14" y="28"/>
                    </a:lnTo>
                    <a:lnTo>
                      <a:pt x="7" y="49"/>
                    </a:lnTo>
                    <a:lnTo>
                      <a:pt x="0" y="80"/>
                    </a:lnTo>
                    <a:lnTo>
                      <a:pt x="0" y="115"/>
                    </a:lnTo>
                    <a:lnTo>
                      <a:pt x="0" y="160"/>
                    </a:lnTo>
                    <a:lnTo>
                      <a:pt x="7" y="202"/>
                    </a:lnTo>
                    <a:lnTo>
                      <a:pt x="14" y="254"/>
                    </a:lnTo>
                    <a:lnTo>
                      <a:pt x="54" y="254"/>
                    </a:lnTo>
                    <a:lnTo>
                      <a:pt x="47" y="247"/>
                    </a:lnTo>
                    <a:lnTo>
                      <a:pt x="47" y="227"/>
                    </a:lnTo>
                    <a:lnTo>
                      <a:pt x="43" y="195"/>
                    </a:lnTo>
                    <a:lnTo>
                      <a:pt x="43" y="160"/>
                    </a:lnTo>
                    <a:lnTo>
                      <a:pt x="36" y="122"/>
                    </a:lnTo>
                    <a:lnTo>
                      <a:pt x="36" y="73"/>
                    </a:lnTo>
                    <a:lnTo>
                      <a:pt x="43" y="42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3" y="7"/>
                    </a:lnTo>
                    <a:lnTo>
                      <a:pt x="29" y="7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64" name="Freeform 236"/>
              <p:cNvSpPr>
                <a:spLocks/>
              </p:cNvSpPr>
              <p:nvPr/>
            </p:nvSpPr>
            <p:spPr bwMode="auto">
              <a:xfrm>
                <a:off x="3474" y="3308"/>
                <a:ext cx="75" cy="278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75" y="0"/>
                  </a:cxn>
                  <a:cxn ang="0">
                    <a:pos x="68" y="7"/>
                  </a:cxn>
                  <a:cxn ang="0">
                    <a:pos x="61" y="24"/>
                  </a:cxn>
                  <a:cxn ang="0">
                    <a:pos x="54" y="45"/>
                  </a:cxn>
                  <a:cxn ang="0">
                    <a:pos x="47" y="80"/>
                  </a:cxn>
                  <a:cxn ang="0">
                    <a:pos x="47" y="132"/>
                  </a:cxn>
                  <a:cxn ang="0">
                    <a:pos x="47" y="191"/>
                  </a:cxn>
                  <a:cxn ang="0">
                    <a:pos x="54" y="278"/>
                  </a:cxn>
                  <a:cxn ang="0">
                    <a:pos x="14" y="278"/>
                  </a:cxn>
                  <a:cxn ang="0">
                    <a:pos x="14" y="264"/>
                  </a:cxn>
                  <a:cxn ang="0">
                    <a:pos x="14" y="244"/>
                  </a:cxn>
                  <a:cxn ang="0">
                    <a:pos x="7" y="212"/>
                  </a:cxn>
                  <a:cxn ang="0">
                    <a:pos x="7" y="170"/>
                  </a:cxn>
                  <a:cxn ang="0">
                    <a:pos x="0" y="125"/>
                  </a:cxn>
                  <a:cxn ang="0">
                    <a:pos x="7" y="80"/>
                  </a:cxn>
                  <a:cxn ang="0">
                    <a:pos x="14" y="31"/>
                  </a:cxn>
                  <a:cxn ang="0">
                    <a:pos x="29" y="0"/>
                  </a:cxn>
                  <a:cxn ang="0">
                    <a:pos x="75" y="0"/>
                  </a:cxn>
                </a:cxnLst>
                <a:rect l="0" t="0" r="r" b="b"/>
                <a:pathLst>
                  <a:path w="75" h="278">
                    <a:moveTo>
                      <a:pt x="75" y="0"/>
                    </a:moveTo>
                    <a:lnTo>
                      <a:pt x="75" y="0"/>
                    </a:lnTo>
                    <a:lnTo>
                      <a:pt x="68" y="7"/>
                    </a:lnTo>
                    <a:lnTo>
                      <a:pt x="61" y="24"/>
                    </a:lnTo>
                    <a:lnTo>
                      <a:pt x="54" y="45"/>
                    </a:lnTo>
                    <a:lnTo>
                      <a:pt x="47" y="80"/>
                    </a:lnTo>
                    <a:lnTo>
                      <a:pt x="47" y="132"/>
                    </a:lnTo>
                    <a:lnTo>
                      <a:pt x="47" y="191"/>
                    </a:lnTo>
                    <a:lnTo>
                      <a:pt x="54" y="278"/>
                    </a:lnTo>
                    <a:lnTo>
                      <a:pt x="14" y="278"/>
                    </a:lnTo>
                    <a:lnTo>
                      <a:pt x="14" y="264"/>
                    </a:lnTo>
                    <a:lnTo>
                      <a:pt x="14" y="244"/>
                    </a:lnTo>
                    <a:lnTo>
                      <a:pt x="7" y="212"/>
                    </a:lnTo>
                    <a:lnTo>
                      <a:pt x="7" y="170"/>
                    </a:lnTo>
                    <a:lnTo>
                      <a:pt x="0" y="125"/>
                    </a:lnTo>
                    <a:lnTo>
                      <a:pt x="7" y="80"/>
                    </a:lnTo>
                    <a:lnTo>
                      <a:pt x="14" y="31"/>
                    </a:lnTo>
                    <a:lnTo>
                      <a:pt x="29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65" name="Freeform 237"/>
              <p:cNvSpPr>
                <a:spLocks/>
              </p:cNvSpPr>
              <p:nvPr/>
            </p:nvSpPr>
            <p:spPr bwMode="auto">
              <a:xfrm>
                <a:off x="3200" y="3353"/>
                <a:ext cx="47" cy="212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4" y="7"/>
                  </a:cxn>
                  <a:cxn ang="0">
                    <a:pos x="14" y="21"/>
                  </a:cxn>
                  <a:cxn ang="0">
                    <a:pos x="7" y="42"/>
                  </a:cxn>
                  <a:cxn ang="0">
                    <a:pos x="7" y="66"/>
                  </a:cxn>
                  <a:cxn ang="0">
                    <a:pos x="0" y="94"/>
                  </a:cxn>
                  <a:cxn ang="0">
                    <a:pos x="0" y="132"/>
                  </a:cxn>
                  <a:cxn ang="0">
                    <a:pos x="7" y="174"/>
                  </a:cxn>
                  <a:cxn ang="0">
                    <a:pos x="14" y="212"/>
                  </a:cxn>
                  <a:cxn ang="0">
                    <a:pos x="47" y="212"/>
                  </a:cxn>
                  <a:cxn ang="0">
                    <a:pos x="47" y="206"/>
                  </a:cxn>
                  <a:cxn ang="0">
                    <a:pos x="43" y="192"/>
                  </a:cxn>
                  <a:cxn ang="0">
                    <a:pos x="43" y="167"/>
                  </a:cxn>
                  <a:cxn ang="0">
                    <a:pos x="36" y="132"/>
                  </a:cxn>
                  <a:cxn ang="0">
                    <a:pos x="36" y="101"/>
                  </a:cxn>
                  <a:cxn ang="0">
                    <a:pos x="36" y="59"/>
                  </a:cxn>
                  <a:cxn ang="0">
                    <a:pos x="43" y="28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3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1" y="0"/>
                  </a:cxn>
                </a:cxnLst>
                <a:rect l="0" t="0" r="r" b="b"/>
                <a:pathLst>
                  <a:path w="47" h="212">
                    <a:moveTo>
                      <a:pt x="21" y="0"/>
                    </a:moveTo>
                    <a:lnTo>
                      <a:pt x="14" y="7"/>
                    </a:lnTo>
                    <a:lnTo>
                      <a:pt x="14" y="21"/>
                    </a:lnTo>
                    <a:lnTo>
                      <a:pt x="7" y="42"/>
                    </a:lnTo>
                    <a:lnTo>
                      <a:pt x="7" y="66"/>
                    </a:lnTo>
                    <a:lnTo>
                      <a:pt x="0" y="94"/>
                    </a:lnTo>
                    <a:lnTo>
                      <a:pt x="0" y="132"/>
                    </a:lnTo>
                    <a:lnTo>
                      <a:pt x="7" y="174"/>
                    </a:lnTo>
                    <a:lnTo>
                      <a:pt x="14" y="212"/>
                    </a:lnTo>
                    <a:lnTo>
                      <a:pt x="47" y="212"/>
                    </a:lnTo>
                    <a:lnTo>
                      <a:pt x="47" y="206"/>
                    </a:lnTo>
                    <a:lnTo>
                      <a:pt x="43" y="192"/>
                    </a:lnTo>
                    <a:lnTo>
                      <a:pt x="43" y="167"/>
                    </a:lnTo>
                    <a:lnTo>
                      <a:pt x="36" y="132"/>
                    </a:lnTo>
                    <a:lnTo>
                      <a:pt x="36" y="101"/>
                    </a:lnTo>
                    <a:lnTo>
                      <a:pt x="36" y="59"/>
                    </a:lnTo>
                    <a:lnTo>
                      <a:pt x="43" y="28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59B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66" name="Freeform 238"/>
              <p:cNvSpPr>
                <a:spLocks/>
              </p:cNvSpPr>
              <p:nvPr/>
            </p:nvSpPr>
            <p:spPr bwMode="auto">
              <a:xfrm>
                <a:off x="3207" y="3367"/>
                <a:ext cx="36" cy="18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7"/>
                  </a:cxn>
                  <a:cxn ang="0">
                    <a:pos x="7" y="21"/>
                  </a:cxn>
                  <a:cxn ang="0">
                    <a:pos x="0" y="31"/>
                  </a:cxn>
                  <a:cxn ang="0">
                    <a:pos x="0" y="52"/>
                  </a:cxn>
                  <a:cxn ang="0">
                    <a:pos x="0" y="80"/>
                  </a:cxn>
                  <a:cxn ang="0">
                    <a:pos x="0" y="111"/>
                  </a:cxn>
                  <a:cxn ang="0">
                    <a:pos x="0" y="146"/>
                  </a:cxn>
                  <a:cxn ang="0">
                    <a:pos x="7" y="185"/>
                  </a:cxn>
                  <a:cxn ang="0">
                    <a:pos x="36" y="185"/>
                  </a:cxn>
                  <a:cxn ang="0">
                    <a:pos x="36" y="178"/>
                  </a:cxn>
                  <a:cxn ang="0">
                    <a:pos x="36" y="167"/>
                  </a:cxn>
                  <a:cxn ang="0">
                    <a:pos x="29" y="139"/>
                  </a:cxn>
                  <a:cxn ang="0">
                    <a:pos x="29" y="111"/>
                  </a:cxn>
                  <a:cxn ang="0">
                    <a:pos x="29" y="87"/>
                  </a:cxn>
                  <a:cxn ang="0">
                    <a:pos x="29" y="52"/>
                  </a:cxn>
                  <a:cxn ang="0">
                    <a:pos x="29" y="28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7" y="0"/>
                  </a:cxn>
                </a:cxnLst>
                <a:rect l="0" t="0" r="r" b="b"/>
                <a:pathLst>
                  <a:path w="36" h="185">
                    <a:moveTo>
                      <a:pt x="7" y="0"/>
                    </a:moveTo>
                    <a:lnTo>
                      <a:pt x="7" y="7"/>
                    </a:lnTo>
                    <a:lnTo>
                      <a:pt x="7" y="21"/>
                    </a:lnTo>
                    <a:lnTo>
                      <a:pt x="0" y="31"/>
                    </a:lnTo>
                    <a:lnTo>
                      <a:pt x="0" y="52"/>
                    </a:lnTo>
                    <a:lnTo>
                      <a:pt x="0" y="80"/>
                    </a:lnTo>
                    <a:lnTo>
                      <a:pt x="0" y="111"/>
                    </a:lnTo>
                    <a:lnTo>
                      <a:pt x="0" y="146"/>
                    </a:lnTo>
                    <a:lnTo>
                      <a:pt x="7" y="185"/>
                    </a:lnTo>
                    <a:lnTo>
                      <a:pt x="36" y="185"/>
                    </a:lnTo>
                    <a:lnTo>
                      <a:pt x="36" y="178"/>
                    </a:lnTo>
                    <a:lnTo>
                      <a:pt x="36" y="167"/>
                    </a:lnTo>
                    <a:lnTo>
                      <a:pt x="29" y="139"/>
                    </a:lnTo>
                    <a:lnTo>
                      <a:pt x="29" y="111"/>
                    </a:lnTo>
                    <a:lnTo>
                      <a:pt x="29" y="87"/>
                    </a:lnTo>
                    <a:lnTo>
                      <a:pt x="29" y="52"/>
                    </a:lnTo>
                    <a:lnTo>
                      <a:pt x="29" y="2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2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67" name="Freeform 239"/>
              <p:cNvSpPr>
                <a:spLocks/>
              </p:cNvSpPr>
              <p:nvPr/>
            </p:nvSpPr>
            <p:spPr bwMode="auto">
              <a:xfrm>
                <a:off x="3207" y="3381"/>
                <a:ext cx="36" cy="153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0" y="24"/>
                  </a:cxn>
                  <a:cxn ang="0">
                    <a:pos x="0" y="45"/>
                  </a:cxn>
                  <a:cxn ang="0">
                    <a:pos x="0" y="66"/>
                  </a:cxn>
                  <a:cxn ang="0">
                    <a:pos x="0" y="91"/>
                  </a:cxn>
                  <a:cxn ang="0">
                    <a:pos x="0" y="125"/>
                  </a:cxn>
                  <a:cxn ang="0">
                    <a:pos x="7" y="153"/>
                  </a:cxn>
                  <a:cxn ang="0">
                    <a:pos x="36" y="153"/>
                  </a:cxn>
                  <a:cxn ang="0">
                    <a:pos x="29" y="146"/>
                  </a:cxn>
                  <a:cxn ang="0">
                    <a:pos x="29" y="132"/>
                  </a:cxn>
                  <a:cxn ang="0">
                    <a:pos x="29" y="118"/>
                  </a:cxn>
                  <a:cxn ang="0">
                    <a:pos x="22" y="91"/>
                  </a:cxn>
                  <a:cxn ang="0">
                    <a:pos x="22" y="73"/>
                  </a:cxn>
                  <a:cxn ang="0">
                    <a:pos x="22" y="45"/>
                  </a:cxn>
                  <a:cxn ang="0">
                    <a:pos x="29" y="17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7" y="7"/>
                  </a:cxn>
                </a:cxnLst>
                <a:rect l="0" t="0" r="r" b="b"/>
                <a:pathLst>
                  <a:path w="36" h="153">
                    <a:moveTo>
                      <a:pt x="7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0" y="24"/>
                    </a:lnTo>
                    <a:lnTo>
                      <a:pt x="0" y="45"/>
                    </a:lnTo>
                    <a:lnTo>
                      <a:pt x="0" y="66"/>
                    </a:lnTo>
                    <a:lnTo>
                      <a:pt x="0" y="91"/>
                    </a:lnTo>
                    <a:lnTo>
                      <a:pt x="0" y="125"/>
                    </a:lnTo>
                    <a:lnTo>
                      <a:pt x="7" y="153"/>
                    </a:lnTo>
                    <a:lnTo>
                      <a:pt x="36" y="153"/>
                    </a:lnTo>
                    <a:lnTo>
                      <a:pt x="29" y="146"/>
                    </a:lnTo>
                    <a:lnTo>
                      <a:pt x="29" y="132"/>
                    </a:lnTo>
                    <a:lnTo>
                      <a:pt x="29" y="118"/>
                    </a:lnTo>
                    <a:lnTo>
                      <a:pt x="22" y="91"/>
                    </a:lnTo>
                    <a:lnTo>
                      <a:pt x="22" y="73"/>
                    </a:lnTo>
                    <a:lnTo>
                      <a:pt x="22" y="45"/>
                    </a:lnTo>
                    <a:lnTo>
                      <a:pt x="29" y="17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8CD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68" name="Freeform 240"/>
              <p:cNvSpPr>
                <a:spLocks/>
              </p:cNvSpPr>
              <p:nvPr/>
            </p:nvSpPr>
            <p:spPr bwMode="auto">
              <a:xfrm>
                <a:off x="3207" y="3395"/>
                <a:ext cx="29" cy="125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3"/>
                  </a:cxn>
                  <a:cxn ang="0">
                    <a:pos x="7" y="10"/>
                  </a:cxn>
                  <a:cxn ang="0">
                    <a:pos x="7" y="24"/>
                  </a:cxn>
                  <a:cxn ang="0">
                    <a:pos x="0" y="38"/>
                  </a:cxn>
                  <a:cxn ang="0">
                    <a:pos x="0" y="52"/>
                  </a:cxn>
                  <a:cxn ang="0">
                    <a:pos x="0" y="77"/>
                  </a:cxn>
                  <a:cxn ang="0">
                    <a:pos x="0" y="97"/>
                  </a:cxn>
                  <a:cxn ang="0">
                    <a:pos x="7" y="125"/>
                  </a:cxn>
                  <a:cxn ang="0">
                    <a:pos x="29" y="118"/>
                  </a:cxn>
                  <a:cxn ang="0">
                    <a:pos x="29" y="118"/>
                  </a:cxn>
                  <a:cxn ang="0">
                    <a:pos x="22" y="104"/>
                  </a:cxn>
                  <a:cxn ang="0">
                    <a:pos x="22" y="90"/>
                  </a:cxn>
                  <a:cxn ang="0">
                    <a:pos x="22" y="77"/>
                  </a:cxn>
                  <a:cxn ang="0">
                    <a:pos x="22" y="59"/>
                  </a:cxn>
                  <a:cxn ang="0">
                    <a:pos x="22" y="38"/>
                  </a:cxn>
                  <a:cxn ang="0">
                    <a:pos x="22" y="17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7" y="3"/>
                  </a:cxn>
                </a:cxnLst>
                <a:rect l="0" t="0" r="r" b="b"/>
                <a:pathLst>
                  <a:path w="29" h="125">
                    <a:moveTo>
                      <a:pt x="7" y="3"/>
                    </a:moveTo>
                    <a:lnTo>
                      <a:pt x="7" y="3"/>
                    </a:lnTo>
                    <a:lnTo>
                      <a:pt x="7" y="10"/>
                    </a:lnTo>
                    <a:lnTo>
                      <a:pt x="7" y="24"/>
                    </a:lnTo>
                    <a:lnTo>
                      <a:pt x="0" y="38"/>
                    </a:lnTo>
                    <a:lnTo>
                      <a:pt x="0" y="52"/>
                    </a:lnTo>
                    <a:lnTo>
                      <a:pt x="0" y="77"/>
                    </a:lnTo>
                    <a:lnTo>
                      <a:pt x="0" y="97"/>
                    </a:lnTo>
                    <a:lnTo>
                      <a:pt x="7" y="125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22" y="104"/>
                    </a:lnTo>
                    <a:lnTo>
                      <a:pt x="22" y="90"/>
                    </a:lnTo>
                    <a:lnTo>
                      <a:pt x="22" y="77"/>
                    </a:lnTo>
                    <a:lnTo>
                      <a:pt x="22" y="59"/>
                    </a:lnTo>
                    <a:lnTo>
                      <a:pt x="22" y="38"/>
                    </a:lnTo>
                    <a:lnTo>
                      <a:pt x="22" y="17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A5E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69" name="Freeform 241"/>
              <p:cNvSpPr>
                <a:spLocks/>
              </p:cNvSpPr>
              <p:nvPr/>
            </p:nvSpPr>
            <p:spPr bwMode="auto">
              <a:xfrm>
                <a:off x="3207" y="3412"/>
                <a:ext cx="22" cy="8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7" y="28"/>
                  </a:cxn>
                  <a:cxn ang="0">
                    <a:pos x="0" y="42"/>
                  </a:cxn>
                  <a:cxn ang="0">
                    <a:pos x="0" y="53"/>
                  </a:cxn>
                  <a:cxn ang="0">
                    <a:pos x="7" y="66"/>
                  </a:cxn>
                  <a:cxn ang="0">
                    <a:pos x="7" y="87"/>
                  </a:cxn>
                  <a:cxn ang="0">
                    <a:pos x="22" y="87"/>
                  </a:cxn>
                  <a:cxn ang="0">
                    <a:pos x="22" y="87"/>
                  </a:cxn>
                  <a:cxn ang="0">
                    <a:pos x="22" y="73"/>
                  </a:cxn>
                  <a:cxn ang="0">
                    <a:pos x="22" y="66"/>
                  </a:cxn>
                  <a:cxn ang="0">
                    <a:pos x="14" y="53"/>
                  </a:cxn>
                  <a:cxn ang="0">
                    <a:pos x="14" y="42"/>
                  </a:cxn>
                  <a:cxn ang="0">
                    <a:pos x="14" y="21"/>
                  </a:cxn>
                  <a:cxn ang="0">
                    <a:pos x="22" y="7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7" y="0"/>
                  </a:cxn>
                </a:cxnLst>
                <a:rect l="0" t="0" r="r" b="b"/>
                <a:pathLst>
                  <a:path w="22" h="87">
                    <a:moveTo>
                      <a:pt x="7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28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7" y="66"/>
                    </a:lnTo>
                    <a:lnTo>
                      <a:pt x="7" y="87"/>
                    </a:lnTo>
                    <a:lnTo>
                      <a:pt x="22" y="87"/>
                    </a:lnTo>
                    <a:lnTo>
                      <a:pt x="22" y="87"/>
                    </a:lnTo>
                    <a:lnTo>
                      <a:pt x="22" y="73"/>
                    </a:lnTo>
                    <a:lnTo>
                      <a:pt x="22" y="66"/>
                    </a:lnTo>
                    <a:lnTo>
                      <a:pt x="14" y="53"/>
                    </a:lnTo>
                    <a:lnTo>
                      <a:pt x="14" y="42"/>
                    </a:lnTo>
                    <a:lnTo>
                      <a:pt x="14" y="21"/>
                    </a:lnTo>
                    <a:lnTo>
                      <a:pt x="22" y="7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70" name="Freeform 242"/>
              <p:cNvSpPr>
                <a:spLocks/>
              </p:cNvSpPr>
              <p:nvPr/>
            </p:nvSpPr>
            <p:spPr bwMode="auto">
              <a:xfrm>
                <a:off x="3481" y="3322"/>
                <a:ext cx="61" cy="243"/>
              </a:xfrm>
              <a:custGeom>
                <a:avLst/>
                <a:gdLst/>
                <a:ahLst/>
                <a:cxnLst>
                  <a:cxn ang="0">
                    <a:pos x="61" y="7"/>
                  </a:cxn>
                  <a:cxn ang="0">
                    <a:pos x="61" y="7"/>
                  </a:cxn>
                  <a:cxn ang="0">
                    <a:pos x="54" y="10"/>
                  </a:cxn>
                  <a:cxn ang="0">
                    <a:pos x="47" y="24"/>
                  </a:cxn>
                  <a:cxn ang="0">
                    <a:pos x="47" y="45"/>
                  </a:cxn>
                  <a:cxn ang="0">
                    <a:pos x="40" y="73"/>
                  </a:cxn>
                  <a:cxn ang="0">
                    <a:pos x="40" y="118"/>
                  </a:cxn>
                  <a:cxn ang="0">
                    <a:pos x="40" y="170"/>
                  </a:cxn>
                  <a:cxn ang="0">
                    <a:pos x="47" y="243"/>
                  </a:cxn>
                  <a:cxn ang="0">
                    <a:pos x="7" y="243"/>
                  </a:cxn>
                  <a:cxn ang="0">
                    <a:pos x="7" y="237"/>
                  </a:cxn>
                  <a:cxn ang="0">
                    <a:pos x="7" y="216"/>
                  </a:cxn>
                  <a:cxn ang="0">
                    <a:pos x="0" y="184"/>
                  </a:cxn>
                  <a:cxn ang="0">
                    <a:pos x="0" y="150"/>
                  </a:cxn>
                  <a:cxn ang="0">
                    <a:pos x="0" y="111"/>
                  </a:cxn>
                  <a:cxn ang="0">
                    <a:pos x="0" y="73"/>
                  </a:cxn>
                  <a:cxn ang="0">
                    <a:pos x="7" y="31"/>
                  </a:cxn>
                  <a:cxn ang="0">
                    <a:pos x="22" y="0"/>
                  </a:cxn>
                  <a:cxn ang="0">
                    <a:pos x="61" y="7"/>
                  </a:cxn>
                </a:cxnLst>
                <a:rect l="0" t="0" r="r" b="b"/>
                <a:pathLst>
                  <a:path w="61" h="243">
                    <a:moveTo>
                      <a:pt x="61" y="7"/>
                    </a:moveTo>
                    <a:lnTo>
                      <a:pt x="61" y="7"/>
                    </a:lnTo>
                    <a:lnTo>
                      <a:pt x="54" y="10"/>
                    </a:lnTo>
                    <a:lnTo>
                      <a:pt x="47" y="24"/>
                    </a:lnTo>
                    <a:lnTo>
                      <a:pt x="47" y="45"/>
                    </a:lnTo>
                    <a:lnTo>
                      <a:pt x="40" y="73"/>
                    </a:lnTo>
                    <a:lnTo>
                      <a:pt x="40" y="118"/>
                    </a:lnTo>
                    <a:lnTo>
                      <a:pt x="40" y="170"/>
                    </a:lnTo>
                    <a:lnTo>
                      <a:pt x="47" y="243"/>
                    </a:lnTo>
                    <a:lnTo>
                      <a:pt x="7" y="243"/>
                    </a:lnTo>
                    <a:lnTo>
                      <a:pt x="7" y="237"/>
                    </a:lnTo>
                    <a:lnTo>
                      <a:pt x="7" y="216"/>
                    </a:lnTo>
                    <a:lnTo>
                      <a:pt x="0" y="184"/>
                    </a:lnTo>
                    <a:lnTo>
                      <a:pt x="0" y="150"/>
                    </a:lnTo>
                    <a:lnTo>
                      <a:pt x="0" y="111"/>
                    </a:lnTo>
                    <a:lnTo>
                      <a:pt x="0" y="73"/>
                    </a:lnTo>
                    <a:lnTo>
                      <a:pt x="7" y="31"/>
                    </a:lnTo>
                    <a:lnTo>
                      <a:pt x="22" y="0"/>
                    </a:lnTo>
                    <a:lnTo>
                      <a:pt x="61" y="7"/>
                    </a:lnTo>
                    <a:close/>
                  </a:path>
                </a:pathLst>
              </a:custGeom>
              <a:solidFill>
                <a:srgbClr val="59B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71" name="Freeform 243"/>
              <p:cNvSpPr>
                <a:spLocks/>
              </p:cNvSpPr>
              <p:nvPr/>
            </p:nvSpPr>
            <p:spPr bwMode="auto">
              <a:xfrm>
                <a:off x="3481" y="3339"/>
                <a:ext cx="54" cy="206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0"/>
                  </a:cxn>
                  <a:cxn ang="0">
                    <a:pos x="47" y="7"/>
                  </a:cxn>
                  <a:cxn ang="0">
                    <a:pos x="47" y="21"/>
                  </a:cxn>
                  <a:cxn ang="0">
                    <a:pos x="40" y="35"/>
                  </a:cxn>
                  <a:cxn ang="0">
                    <a:pos x="32" y="59"/>
                  </a:cxn>
                  <a:cxn ang="0">
                    <a:pos x="32" y="101"/>
                  </a:cxn>
                  <a:cxn ang="0">
                    <a:pos x="32" y="146"/>
                  </a:cxn>
                  <a:cxn ang="0">
                    <a:pos x="40" y="206"/>
                  </a:cxn>
                  <a:cxn ang="0">
                    <a:pos x="14" y="206"/>
                  </a:cxn>
                  <a:cxn ang="0">
                    <a:pos x="7" y="199"/>
                  </a:cxn>
                  <a:cxn ang="0">
                    <a:pos x="7" y="188"/>
                  </a:cxn>
                  <a:cxn ang="0">
                    <a:pos x="7" y="160"/>
                  </a:cxn>
                  <a:cxn ang="0">
                    <a:pos x="0" y="126"/>
                  </a:cxn>
                  <a:cxn ang="0">
                    <a:pos x="0" y="94"/>
                  </a:cxn>
                  <a:cxn ang="0">
                    <a:pos x="0" y="59"/>
                  </a:cxn>
                  <a:cxn ang="0">
                    <a:pos x="7" y="28"/>
                  </a:cxn>
                  <a:cxn ang="0">
                    <a:pos x="22" y="0"/>
                  </a:cxn>
                  <a:cxn ang="0">
                    <a:pos x="54" y="0"/>
                  </a:cxn>
                </a:cxnLst>
                <a:rect l="0" t="0" r="r" b="b"/>
                <a:pathLst>
                  <a:path w="54" h="206">
                    <a:moveTo>
                      <a:pt x="54" y="0"/>
                    </a:moveTo>
                    <a:lnTo>
                      <a:pt x="54" y="0"/>
                    </a:lnTo>
                    <a:lnTo>
                      <a:pt x="47" y="7"/>
                    </a:lnTo>
                    <a:lnTo>
                      <a:pt x="47" y="21"/>
                    </a:lnTo>
                    <a:lnTo>
                      <a:pt x="40" y="35"/>
                    </a:lnTo>
                    <a:lnTo>
                      <a:pt x="32" y="59"/>
                    </a:lnTo>
                    <a:lnTo>
                      <a:pt x="32" y="101"/>
                    </a:lnTo>
                    <a:lnTo>
                      <a:pt x="32" y="146"/>
                    </a:lnTo>
                    <a:lnTo>
                      <a:pt x="40" y="206"/>
                    </a:lnTo>
                    <a:lnTo>
                      <a:pt x="14" y="206"/>
                    </a:lnTo>
                    <a:lnTo>
                      <a:pt x="7" y="199"/>
                    </a:lnTo>
                    <a:lnTo>
                      <a:pt x="7" y="188"/>
                    </a:lnTo>
                    <a:lnTo>
                      <a:pt x="7" y="160"/>
                    </a:lnTo>
                    <a:lnTo>
                      <a:pt x="0" y="126"/>
                    </a:lnTo>
                    <a:lnTo>
                      <a:pt x="0" y="94"/>
                    </a:lnTo>
                    <a:lnTo>
                      <a:pt x="0" y="59"/>
                    </a:lnTo>
                    <a:lnTo>
                      <a:pt x="7" y="28"/>
                    </a:lnTo>
                    <a:lnTo>
                      <a:pt x="22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72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72" name="Freeform 244"/>
              <p:cNvSpPr>
                <a:spLocks/>
              </p:cNvSpPr>
              <p:nvPr/>
            </p:nvSpPr>
            <p:spPr bwMode="auto">
              <a:xfrm>
                <a:off x="3481" y="3353"/>
                <a:ext cx="47" cy="174"/>
              </a:xfrm>
              <a:custGeom>
                <a:avLst/>
                <a:gdLst/>
                <a:ahLst/>
                <a:cxnLst>
                  <a:cxn ang="0">
                    <a:pos x="47" y="7"/>
                  </a:cxn>
                  <a:cxn ang="0">
                    <a:pos x="47" y="7"/>
                  </a:cxn>
                  <a:cxn ang="0">
                    <a:pos x="40" y="7"/>
                  </a:cxn>
                  <a:cxn ang="0">
                    <a:pos x="40" y="21"/>
                  </a:cxn>
                  <a:cxn ang="0">
                    <a:pos x="32" y="35"/>
                  </a:cxn>
                  <a:cxn ang="0">
                    <a:pos x="32" y="52"/>
                  </a:cxn>
                  <a:cxn ang="0">
                    <a:pos x="32" y="87"/>
                  </a:cxn>
                  <a:cxn ang="0">
                    <a:pos x="32" y="125"/>
                  </a:cxn>
                  <a:cxn ang="0">
                    <a:pos x="32" y="174"/>
                  </a:cxn>
                  <a:cxn ang="0">
                    <a:pos x="14" y="174"/>
                  </a:cxn>
                  <a:cxn ang="0">
                    <a:pos x="14" y="167"/>
                  </a:cxn>
                  <a:cxn ang="0">
                    <a:pos x="7" y="153"/>
                  </a:cxn>
                  <a:cxn ang="0">
                    <a:pos x="7" y="132"/>
                  </a:cxn>
                  <a:cxn ang="0">
                    <a:pos x="0" y="108"/>
                  </a:cxn>
                  <a:cxn ang="0">
                    <a:pos x="0" y="80"/>
                  </a:cxn>
                  <a:cxn ang="0">
                    <a:pos x="7" y="52"/>
                  </a:cxn>
                  <a:cxn ang="0">
                    <a:pos x="7" y="28"/>
                  </a:cxn>
                  <a:cxn ang="0">
                    <a:pos x="22" y="0"/>
                  </a:cxn>
                  <a:cxn ang="0">
                    <a:pos x="47" y="7"/>
                  </a:cxn>
                </a:cxnLst>
                <a:rect l="0" t="0" r="r" b="b"/>
                <a:pathLst>
                  <a:path w="47" h="174">
                    <a:moveTo>
                      <a:pt x="47" y="7"/>
                    </a:moveTo>
                    <a:lnTo>
                      <a:pt x="47" y="7"/>
                    </a:lnTo>
                    <a:lnTo>
                      <a:pt x="40" y="7"/>
                    </a:lnTo>
                    <a:lnTo>
                      <a:pt x="40" y="21"/>
                    </a:lnTo>
                    <a:lnTo>
                      <a:pt x="32" y="35"/>
                    </a:lnTo>
                    <a:lnTo>
                      <a:pt x="32" y="52"/>
                    </a:lnTo>
                    <a:lnTo>
                      <a:pt x="32" y="87"/>
                    </a:lnTo>
                    <a:lnTo>
                      <a:pt x="32" y="125"/>
                    </a:lnTo>
                    <a:lnTo>
                      <a:pt x="32" y="174"/>
                    </a:lnTo>
                    <a:lnTo>
                      <a:pt x="14" y="174"/>
                    </a:lnTo>
                    <a:lnTo>
                      <a:pt x="14" y="167"/>
                    </a:lnTo>
                    <a:lnTo>
                      <a:pt x="7" y="153"/>
                    </a:lnTo>
                    <a:lnTo>
                      <a:pt x="7" y="132"/>
                    </a:lnTo>
                    <a:lnTo>
                      <a:pt x="0" y="108"/>
                    </a:lnTo>
                    <a:lnTo>
                      <a:pt x="0" y="80"/>
                    </a:lnTo>
                    <a:lnTo>
                      <a:pt x="7" y="52"/>
                    </a:lnTo>
                    <a:lnTo>
                      <a:pt x="7" y="28"/>
                    </a:lnTo>
                    <a:lnTo>
                      <a:pt x="22" y="0"/>
                    </a:lnTo>
                    <a:lnTo>
                      <a:pt x="47" y="7"/>
                    </a:lnTo>
                    <a:close/>
                  </a:path>
                </a:pathLst>
              </a:custGeom>
              <a:solidFill>
                <a:srgbClr val="8CD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73" name="Freeform 245"/>
              <p:cNvSpPr>
                <a:spLocks/>
              </p:cNvSpPr>
              <p:nvPr/>
            </p:nvSpPr>
            <p:spPr bwMode="auto">
              <a:xfrm>
                <a:off x="3488" y="3374"/>
                <a:ext cx="33" cy="132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0"/>
                  </a:cxn>
                  <a:cxn ang="0">
                    <a:pos x="25" y="7"/>
                  </a:cxn>
                  <a:cxn ang="0">
                    <a:pos x="25" y="14"/>
                  </a:cxn>
                  <a:cxn ang="0">
                    <a:pos x="25" y="24"/>
                  </a:cxn>
                  <a:cxn ang="0">
                    <a:pos x="22" y="38"/>
                  </a:cxn>
                  <a:cxn ang="0">
                    <a:pos x="22" y="66"/>
                  </a:cxn>
                  <a:cxn ang="0">
                    <a:pos x="22" y="91"/>
                  </a:cxn>
                  <a:cxn ang="0">
                    <a:pos x="25" y="132"/>
                  </a:cxn>
                  <a:cxn ang="0">
                    <a:pos x="7" y="132"/>
                  </a:cxn>
                  <a:cxn ang="0">
                    <a:pos x="7" y="132"/>
                  </a:cxn>
                  <a:cxn ang="0">
                    <a:pos x="0" y="118"/>
                  </a:cxn>
                  <a:cxn ang="0">
                    <a:pos x="0" y="104"/>
                  </a:cxn>
                  <a:cxn ang="0">
                    <a:pos x="0" y="87"/>
                  </a:cxn>
                  <a:cxn ang="0">
                    <a:pos x="0" y="59"/>
                  </a:cxn>
                  <a:cxn ang="0">
                    <a:pos x="0" y="38"/>
                  </a:cxn>
                  <a:cxn ang="0">
                    <a:pos x="7" y="21"/>
                  </a:cxn>
                  <a:cxn ang="0">
                    <a:pos x="7" y="0"/>
                  </a:cxn>
                  <a:cxn ang="0">
                    <a:pos x="33" y="0"/>
                  </a:cxn>
                </a:cxnLst>
                <a:rect l="0" t="0" r="r" b="b"/>
                <a:pathLst>
                  <a:path w="33" h="132">
                    <a:moveTo>
                      <a:pt x="33" y="0"/>
                    </a:moveTo>
                    <a:lnTo>
                      <a:pt x="33" y="0"/>
                    </a:lnTo>
                    <a:lnTo>
                      <a:pt x="25" y="7"/>
                    </a:lnTo>
                    <a:lnTo>
                      <a:pt x="25" y="14"/>
                    </a:lnTo>
                    <a:lnTo>
                      <a:pt x="25" y="24"/>
                    </a:lnTo>
                    <a:lnTo>
                      <a:pt x="22" y="38"/>
                    </a:lnTo>
                    <a:lnTo>
                      <a:pt x="22" y="66"/>
                    </a:lnTo>
                    <a:lnTo>
                      <a:pt x="22" y="91"/>
                    </a:lnTo>
                    <a:lnTo>
                      <a:pt x="25" y="132"/>
                    </a:lnTo>
                    <a:lnTo>
                      <a:pt x="7" y="132"/>
                    </a:lnTo>
                    <a:lnTo>
                      <a:pt x="7" y="132"/>
                    </a:lnTo>
                    <a:lnTo>
                      <a:pt x="0" y="118"/>
                    </a:lnTo>
                    <a:lnTo>
                      <a:pt x="0" y="104"/>
                    </a:lnTo>
                    <a:lnTo>
                      <a:pt x="0" y="87"/>
                    </a:lnTo>
                    <a:lnTo>
                      <a:pt x="0" y="59"/>
                    </a:lnTo>
                    <a:lnTo>
                      <a:pt x="0" y="38"/>
                    </a:lnTo>
                    <a:lnTo>
                      <a:pt x="7" y="21"/>
                    </a:lnTo>
                    <a:lnTo>
                      <a:pt x="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A5E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74" name="Freeform 246"/>
              <p:cNvSpPr>
                <a:spLocks/>
              </p:cNvSpPr>
              <p:nvPr/>
            </p:nvSpPr>
            <p:spPr bwMode="auto">
              <a:xfrm>
                <a:off x="3488" y="3388"/>
                <a:ext cx="25" cy="104"/>
              </a:xfrm>
              <a:custGeom>
                <a:avLst/>
                <a:gdLst/>
                <a:ahLst/>
                <a:cxnLst>
                  <a:cxn ang="0">
                    <a:pos x="25" y="7"/>
                  </a:cxn>
                  <a:cxn ang="0">
                    <a:pos x="25" y="7"/>
                  </a:cxn>
                  <a:cxn ang="0">
                    <a:pos x="25" y="7"/>
                  </a:cxn>
                  <a:cxn ang="0">
                    <a:pos x="22" y="10"/>
                  </a:cxn>
                  <a:cxn ang="0">
                    <a:pos x="22" y="17"/>
                  </a:cxn>
                  <a:cxn ang="0">
                    <a:pos x="22" y="31"/>
                  </a:cxn>
                  <a:cxn ang="0">
                    <a:pos x="22" y="52"/>
                  </a:cxn>
                  <a:cxn ang="0">
                    <a:pos x="22" y="73"/>
                  </a:cxn>
                  <a:cxn ang="0">
                    <a:pos x="22" y="104"/>
                  </a:cxn>
                  <a:cxn ang="0">
                    <a:pos x="7" y="104"/>
                  </a:cxn>
                  <a:cxn ang="0">
                    <a:pos x="7" y="97"/>
                  </a:cxn>
                  <a:cxn ang="0">
                    <a:pos x="7" y="90"/>
                  </a:cxn>
                  <a:cxn ang="0">
                    <a:pos x="0" y="77"/>
                  </a:cxn>
                  <a:cxn ang="0">
                    <a:pos x="0" y="66"/>
                  </a:cxn>
                  <a:cxn ang="0">
                    <a:pos x="0" y="45"/>
                  </a:cxn>
                  <a:cxn ang="0">
                    <a:pos x="0" y="31"/>
                  </a:cxn>
                  <a:cxn ang="0">
                    <a:pos x="7" y="17"/>
                  </a:cxn>
                  <a:cxn ang="0">
                    <a:pos x="7" y="0"/>
                  </a:cxn>
                  <a:cxn ang="0">
                    <a:pos x="25" y="7"/>
                  </a:cxn>
                </a:cxnLst>
                <a:rect l="0" t="0" r="r" b="b"/>
                <a:pathLst>
                  <a:path w="25" h="104">
                    <a:moveTo>
                      <a:pt x="25" y="7"/>
                    </a:moveTo>
                    <a:lnTo>
                      <a:pt x="25" y="7"/>
                    </a:lnTo>
                    <a:lnTo>
                      <a:pt x="25" y="7"/>
                    </a:lnTo>
                    <a:lnTo>
                      <a:pt x="22" y="10"/>
                    </a:lnTo>
                    <a:lnTo>
                      <a:pt x="22" y="17"/>
                    </a:lnTo>
                    <a:lnTo>
                      <a:pt x="22" y="31"/>
                    </a:lnTo>
                    <a:lnTo>
                      <a:pt x="22" y="52"/>
                    </a:lnTo>
                    <a:lnTo>
                      <a:pt x="22" y="73"/>
                    </a:lnTo>
                    <a:lnTo>
                      <a:pt x="22" y="104"/>
                    </a:lnTo>
                    <a:lnTo>
                      <a:pt x="7" y="104"/>
                    </a:lnTo>
                    <a:lnTo>
                      <a:pt x="7" y="97"/>
                    </a:lnTo>
                    <a:lnTo>
                      <a:pt x="7" y="90"/>
                    </a:lnTo>
                    <a:lnTo>
                      <a:pt x="0" y="77"/>
                    </a:lnTo>
                    <a:lnTo>
                      <a:pt x="0" y="66"/>
                    </a:lnTo>
                    <a:lnTo>
                      <a:pt x="0" y="45"/>
                    </a:lnTo>
                    <a:lnTo>
                      <a:pt x="0" y="31"/>
                    </a:lnTo>
                    <a:lnTo>
                      <a:pt x="7" y="17"/>
                    </a:lnTo>
                    <a:lnTo>
                      <a:pt x="7" y="0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B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75" name="Rectangle 247"/>
              <p:cNvSpPr>
                <a:spLocks noChangeArrowheads="1"/>
              </p:cNvSpPr>
              <p:nvPr/>
            </p:nvSpPr>
            <p:spPr bwMode="auto">
              <a:xfrm>
                <a:off x="3146" y="3367"/>
                <a:ext cx="7" cy="3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76" name="Freeform 248"/>
              <p:cNvSpPr>
                <a:spLocks/>
              </p:cNvSpPr>
              <p:nvPr/>
            </p:nvSpPr>
            <p:spPr bwMode="auto">
              <a:xfrm>
                <a:off x="3261" y="3360"/>
                <a:ext cx="130" cy="146"/>
              </a:xfrm>
              <a:custGeom>
                <a:avLst/>
                <a:gdLst/>
                <a:ahLst/>
                <a:cxnLst>
                  <a:cxn ang="0">
                    <a:pos x="14" y="14"/>
                  </a:cxn>
                  <a:cxn ang="0">
                    <a:pos x="14" y="21"/>
                  </a:cxn>
                  <a:cxn ang="0">
                    <a:pos x="7" y="28"/>
                  </a:cxn>
                  <a:cxn ang="0">
                    <a:pos x="7" y="38"/>
                  </a:cxn>
                  <a:cxn ang="0">
                    <a:pos x="0" y="52"/>
                  </a:cxn>
                  <a:cxn ang="0">
                    <a:pos x="0" y="73"/>
                  </a:cxn>
                  <a:cxn ang="0">
                    <a:pos x="0" y="101"/>
                  </a:cxn>
                  <a:cxn ang="0">
                    <a:pos x="0" y="118"/>
                  </a:cxn>
                  <a:cxn ang="0">
                    <a:pos x="7" y="146"/>
                  </a:cxn>
                  <a:cxn ang="0">
                    <a:pos x="7" y="146"/>
                  </a:cxn>
                  <a:cxn ang="0">
                    <a:pos x="7" y="139"/>
                  </a:cxn>
                  <a:cxn ang="0">
                    <a:pos x="7" y="139"/>
                  </a:cxn>
                  <a:cxn ang="0">
                    <a:pos x="7" y="132"/>
                  </a:cxn>
                  <a:cxn ang="0">
                    <a:pos x="7" y="118"/>
                  </a:cxn>
                  <a:cxn ang="0">
                    <a:pos x="7" y="112"/>
                  </a:cxn>
                  <a:cxn ang="0">
                    <a:pos x="14" y="105"/>
                  </a:cxn>
                  <a:cxn ang="0">
                    <a:pos x="14" y="94"/>
                  </a:cxn>
                  <a:cxn ang="0">
                    <a:pos x="14" y="87"/>
                  </a:cxn>
                  <a:cxn ang="0">
                    <a:pos x="22" y="73"/>
                  </a:cxn>
                  <a:cxn ang="0">
                    <a:pos x="29" y="66"/>
                  </a:cxn>
                  <a:cxn ang="0">
                    <a:pos x="36" y="52"/>
                  </a:cxn>
                  <a:cxn ang="0">
                    <a:pos x="43" y="45"/>
                  </a:cxn>
                  <a:cxn ang="0">
                    <a:pos x="51" y="38"/>
                  </a:cxn>
                  <a:cxn ang="0">
                    <a:pos x="61" y="38"/>
                  </a:cxn>
                  <a:cxn ang="0">
                    <a:pos x="69" y="35"/>
                  </a:cxn>
                  <a:cxn ang="0">
                    <a:pos x="76" y="35"/>
                  </a:cxn>
                  <a:cxn ang="0">
                    <a:pos x="76" y="35"/>
                  </a:cxn>
                  <a:cxn ang="0">
                    <a:pos x="76" y="35"/>
                  </a:cxn>
                  <a:cxn ang="0">
                    <a:pos x="83" y="28"/>
                  </a:cxn>
                  <a:cxn ang="0">
                    <a:pos x="90" y="28"/>
                  </a:cxn>
                  <a:cxn ang="0">
                    <a:pos x="105" y="21"/>
                  </a:cxn>
                  <a:cxn ang="0">
                    <a:pos x="119" y="14"/>
                  </a:cxn>
                  <a:cxn ang="0">
                    <a:pos x="130" y="7"/>
                  </a:cxn>
                  <a:cxn ang="0">
                    <a:pos x="130" y="7"/>
                  </a:cxn>
                  <a:cxn ang="0">
                    <a:pos x="123" y="7"/>
                  </a:cxn>
                  <a:cxn ang="0">
                    <a:pos x="123" y="7"/>
                  </a:cxn>
                  <a:cxn ang="0">
                    <a:pos x="119" y="7"/>
                  </a:cxn>
                  <a:cxn ang="0">
                    <a:pos x="112" y="0"/>
                  </a:cxn>
                  <a:cxn ang="0">
                    <a:pos x="105" y="0"/>
                  </a:cxn>
                  <a:cxn ang="0">
                    <a:pos x="97" y="0"/>
                  </a:cxn>
                  <a:cxn ang="0">
                    <a:pos x="90" y="0"/>
                  </a:cxn>
                  <a:cxn ang="0">
                    <a:pos x="83" y="0"/>
                  </a:cxn>
                  <a:cxn ang="0">
                    <a:pos x="69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43" y="7"/>
                  </a:cxn>
                  <a:cxn ang="0">
                    <a:pos x="36" y="7"/>
                  </a:cxn>
                  <a:cxn ang="0">
                    <a:pos x="22" y="7"/>
                  </a:cxn>
                  <a:cxn ang="0">
                    <a:pos x="14" y="14"/>
                  </a:cxn>
                </a:cxnLst>
                <a:rect l="0" t="0" r="r" b="b"/>
                <a:pathLst>
                  <a:path w="130" h="146">
                    <a:moveTo>
                      <a:pt x="14" y="14"/>
                    </a:moveTo>
                    <a:lnTo>
                      <a:pt x="14" y="21"/>
                    </a:lnTo>
                    <a:lnTo>
                      <a:pt x="7" y="28"/>
                    </a:lnTo>
                    <a:lnTo>
                      <a:pt x="7" y="38"/>
                    </a:lnTo>
                    <a:lnTo>
                      <a:pt x="0" y="52"/>
                    </a:lnTo>
                    <a:lnTo>
                      <a:pt x="0" y="73"/>
                    </a:lnTo>
                    <a:lnTo>
                      <a:pt x="0" y="101"/>
                    </a:lnTo>
                    <a:lnTo>
                      <a:pt x="0" y="118"/>
                    </a:lnTo>
                    <a:lnTo>
                      <a:pt x="7" y="146"/>
                    </a:lnTo>
                    <a:lnTo>
                      <a:pt x="7" y="146"/>
                    </a:lnTo>
                    <a:lnTo>
                      <a:pt x="7" y="139"/>
                    </a:lnTo>
                    <a:lnTo>
                      <a:pt x="7" y="139"/>
                    </a:lnTo>
                    <a:lnTo>
                      <a:pt x="7" y="132"/>
                    </a:lnTo>
                    <a:lnTo>
                      <a:pt x="7" y="118"/>
                    </a:lnTo>
                    <a:lnTo>
                      <a:pt x="7" y="112"/>
                    </a:lnTo>
                    <a:lnTo>
                      <a:pt x="14" y="105"/>
                    </a:lnTo>
                    <a:lnTo>
                      <a:pt x="14" y="94"/>
                    </a:lnTo>
                    <a:lnTo>
                      <a:pt x="14" y="87"/>
                    </a:lnTo>
                    <a:lnTo>
                      <a:pt x="22" y="73"/>
                    </a:lnTo>
                    <a:lnTo>
                      <a:pt x="29" y="66"/>
                    </a:lnTo>
                    <a:lnTo>
                      <a:pt x="36" y="52"/>
                    </a:lnTo>
                    <a:lnTo>
                      <a:pt x="43" y="45"/>
                    </a:lnTo>
                    <a:lnTo>
                      <a:pt x="51" y="38"/>
                    </a:lnTo>
                    <a:lnTo>
                      <a:pt x="61" y="38"/>
                    </a:lnTo>
                    <a:lnTo>
                      <a:pt x="69" y="35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83" y="28"/>
                    </a:lnTo>
                    <a:lnTo>
                      <a:pt x="90" y="28"/>
                    </a:lnTo>
                    <a:lnTo>
                      <a:pt x="105" y="21"/>
                    </a:lnTo>
                    <a:lnTo>
                      <a:pt x="119" y="14"/>
                    </a:lnTo>
                    <a:lnTo>
                      <a:pt x="130" y="7"/>
                    </a:lnTo>
                    <a:lnTo>
                      <a:pt x="130" y="7"/>
                    </a:lnTo>
                    <a:lnTo>
                      <a:pt x="123" y="7"/>
                    </a:lnTo>
                    <a:lnTo>
                      <a:pt x="123" y="7"/>
                    </a:lnTo>
                    <a:lnTo>
                      <a:pt x="119" y="7"/>
                    </a:lnTo>
                    <a:lnTo>
                      <a:pt x="112" y="0"/>
                    </a:lnTo>
                    <a:lnTo>
                      <a:pt x="105" y="0"/>
                    </a:lnTo>
                    <a:lnTo>
                      <a:pt x="97" y="0"/>
                    </a:lnTo>
                    <a:lnTo>
                      <a:pt x="90" y="0"/>
                    </a:lnTo>
                    <a:lnTo>
                      <a:pt x="83" y="0"/>
                    </a:lnTo>
                    <a:lnTo>
                      <a:pt x="69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3" y="7"/>
                    </a:lnTo>
                    <a:lnTo>
                      <a:pt x="36" y="7"/>
                    </a:lnTo>
                    <a:lnTo>
                      <a:pt x="22" y="7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77" name="Freeform 249"/>
              <p:cNvSpPr>
                <a:spLocks/>
              </p:cNvSpPr>
              <p:nvPr/>
            </p:nvSpPr>
            <p:spPr bwMode="auto">
              <a:xfrm>
                <a:off x="3084" y="3465"/>
                <a:ext cx="101" cy="34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15" y="7"/>
                  </a:cxn>
                  <a:cxn ang="0">
                    <a:pos x="22" y="7"/>
                  </a:cxn>
                  <a:cxn ang="0">
                    <a:pos x="29" y="7"/>
                  </a:cxn>
                  <a:cxn ang="0">
                    <a:pos x="33" y="7"/>
                  </a:cxn>
                  <a:cxn ang="0">
                    <a:pos x="40" y="0"/>
                  </a:cxn>
                  <a:cxn ang="0">
                    <a:pos x="47" y="0"/>
                  </a:cxn>
                  <a:cxn ang="0">
                    <a:pos x="62" y="7"/>
                  </a:cxn>
                  <a:cxn ang="0">
                    <a:pos x="76" y="7"/>
                  </a:cxn>
                  <a:cxn ang="0">
                    <a:pos x="91" y="7"/>
                  </a:cxn>
                  <a:cxn ang="0">
                    <a:pos x="101" y="13"/>
                  </a:cxn>
                  <a:cxn ang="0">
                    <a:pos x="101" y="20"/>
                  </a:cxn>
                  <a:cxn ang="0">
                    <a:pos x="101" y="20"/>
                  </a:cxn>
                  <a:cxn ang="0">
                    <a:pos x="101" y="20"/>
                  </a:cxn>
                  <a:cxn ang="0">
                    <a:pos x="98" y="13"/>
                  </a:cxn>
                  <a:cxn ang="0">
                    <a:pos x="91" y="13"/>
                  </a:cxn>
                  <a:cxn ang="0">
                    <a:pos x="83" y="13"/>
                  </a:cxn>
                  <a:cxn ang="0">
                    <a:pos x="76" y="13"/>
                  </a:cxn>
                  <a:cxn ang="0">
                    <a:pos x="69" y="13"/>
                  </a:cxn>
                  <a:cxn ang="0">
                    <a:pos x="62" y="13"/>
                  </a:cxn>
                  <a:cxn ang="0">
                    <a:pos x="55" y="7"/>
                  </a:cxn>
                  <a:cxn ang="0">
                    <a:pos x="40" y="7"/>
                  </a:cxn>
                  <a:cxn ang="0">
                    <a:pos x="33" y="13"/>
                  </a:cxn>
                  <a:cxn ang="0">
                    <a:pos x="29" y="13"/>
                  </a:cxn>
                  <a:cxn ang="0">
                    <a:pos x="22" y="13"/>
                  </a:cxn>
                  <a:cxn ang="0">
                    <a:pos x="15" y="20"/>
                  </a:cxn>
                  <a:cxn ang="0">
                    <a:pos x="8" y="27"/>
                  </a:cxn>
                  <a:cxn ang="0">
                    <a:pos x="0" y="34"/>
                  </a:cxn>
                  <a:cxn ang="0">
                    <a:pos x="0" y="20"/>
                  </a:cxn>
                </a:cxnLst>
                <a:rect l="0" t="0" r="r" b="b"/>
                <a:pathLst>
                  <a:path w="101" h="34">
                    <a:moveTo>
                      <a:pt x="0" y="20"/>
                    </a:move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9" y="7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62" y="7"/>
                    </a:lnTo>
                    <a:lnTo>
                      <a:pt x="76" y="7"/>
                    </a:lnTo>
                    <a:lnTo>
                      <a:pt x="91" y="7"/>
                    </a:lnTo>
                    <a:lnTo>
                      <a:pt x="101" y="13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98" y="13"/>
                    </a:lnTo>
                    <a:lnTo>
                      <a:pt x="91" y="13"/>
                    </a:lnTo>
                    <a:lnTo>
                      <a:pt x="83" y="13"/>
                    </a:lnTo>
                    <a:lnTo>
                      <a:pt x="76" y="13"/>
                    </a:lnTo>
                    <a:lnTo>
                      <a:pt x="69" y="13"/>
                    </a:lnTo>
                    <a:lnTo>
                      <a:pt x="62" y="13"/>
                    </a:lnTo>
                    <a:lnTo>
                      <a:pt x="55" y="7"/>
                    </a:lnTo>
                    <a:lnTo>
                      <a:pt x="40" y="7"/>
                    </a:lnTo>
                    <a:lnTo>
                      <a:pt x="33" y="13"/>
                    </a:lnTo>
                    <a:lnTo>
                      <a:pt x="29" y="13"/>
                    </a:lnTo>
                    <a:lnTo>
                      <a:pt x="22" y="13"/>
                    </a:lnTo>
                    <a:lnTo>
                      <a:pt x="15" y="20"/>
                    </a:lnTo>
                    <a:lnTo>
                      <a:pt x="8" y="27"/>
                    </a:lnTo>
                    <a:lnTo>
                      <a:pt x="0" y="3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78" name="Freeform 250"/>
              <p:cNvSpPr>
                <a:spLocks/>
              </p:cNvSpPr>
              <p:nvPr/>
            </p:nvSpPr>
            <p:spPr bwMode="auto">
              <a:xfrm>
                <a:off x="3084" y="3405"/>
                <a:ext cx="101" cy="28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3" y="0"/>
                  </a:cxn>
                  <a:cxn ang="0">
                    <a:pos x="40" y="0"/>
                  </a:cxn>
                  <a:cxn ang="0">
                    <a:pos x="47" y="0"/>
                  </a:cxn>
                  <a:cxn ang="0">
                    <a:pos x="62" y="0"/>
                  </a:cxn>
                  <a:cxn ang="0">
                    <a:pos x="76" y="0"/>
                  </a:cxn>
                  <a:cxn ang="0">
                    <a:pos x="91" y="0"/>
                  </a:cxn>
                  <a:cxn ang="0">
                    <a:pos x="101" y="7"/>
                  </a:cxn>
                  <a:cxn ang="0">
                    <a:pos x="101" y="14"/>
                  </a:cxn>
                  <a:cxn ang="0">
                    <a:pos x="101" y="14"/>
                  </a:cxn>
                  <a:cxn ang="0">
                    <a:pos x="101" y="14"/>
                  </a:cxn>
                  <a:cxn ang="0">
                    <a:pos x="98" y="14"/>
                  </a:cxn>
                  <a:cxn ang="0">
                    <a:pos x="91" y="7"/>
                  </a:cxn>
                  <a:cxn ang="0">
                    <a:pos x="83" y="7"/>
                  </a:cxn>
                  <a:cxn ang="0">
                    <a:pos x="76" y="7"/>
                  </a:cxn>
                  <a:cxn ang="0">
                    <a:pos x="69" y="7"/>
                  </a:cxn>
                  <a:cxn ang="0">
                    <a:pos x="62" y="7"/>
                  </a:cxn>
                  <a:cxn ang="0">
                    <a:pos x="55" y="7"/>
                  </a:cxn>
                  <a:cxn ang="0">
                    <a:pos x="40" y="7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2" y="7"/>
                  </a:cxn>
                  <a:cxn ang="0">
                    <a:pos x="15" y="14"/>
                  </a:cxn>
                  <a:cxn ang="0">
                    <a:pos x="8" y="21"/>
                  </a:cxn>
                  <a:cxn ang="0">
                    <a:pos x="0" y="28"/>
                  </a:cxn>
                  <a:cxn ang="0">
                    <a:pos x="0" y="14"/>
                  </a:cxn>
                </a:cxnLst>
                <a:rect l="0" t="0" r="r" b="b"/>
                <a:pathLst>
                  <a:path w="101" h="28">
                    <a:moveTo>
                      <a:pt x="0" y="14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62" y="0"/>
                    </a:lnTo>
                    <a:lnTo>
                      <a:pt x="76" y="0"/>
                    </a:lnTo>
                    <a:lnTo>
                      <a:pt x="91" y="0"/>
                    </a:lnTo>
                    <a:lnTo>
                      <a:pt x="101" y="7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98" y="14"/>
                    </a:lnTo>
                    <a:lnTo>
                      <a:pt x="91" y="7"/>
                    </a:lnTo>
                    <a:lnTo>
                      <a:pt x="83" y="7"/>
                    </a:lnTo>
                    <a:lnTo>
                      <a:pt x="76" y="7"/>
                    </a:lnTo>
                    <a:lnTo>
                      <a:pt x="69" y="7"/>
                    </a:lnTo>
                    <a:lnTo>
                      <a:pt x="62" y="7"/>
                    </a:lnTo>
                    <a:lnTo>
                      <a:pt x="55" y="7"/>
                    </a:lnTo>
                    <a:lnTo>
                      <a:pt x="40" y="7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2" y="7"/>
                    </a:lnTo>
                    <a:lnTo>
                      <a:pt x="15" y="14"/>
                    </a:lnTo>
                    <a:lnTo>
                      <a:pt x="8" y="21"/>
                    </a:lnTo>
                    <a:lnTo>
                      <a:pt x="0" y="2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79" name="Freeform 251"/>
              <p:cNvSpPr>
                <a:spLocks/>
              </p:cNvSpPr>
              <p:nvPr/>
            </p:nvSpPr>
            <p:spPr bwMode="auto">
              <a:xfrm>
                <a:off x="3182" y="3374"/>
                <a:ext cx="169" cy="2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2"/>
                  </a:cxn>
                  <a:cxn ang="0">
                    <a:pos x="54" y="296"/>
                  </a:cxn>
                  <a:cxn ang="0">
                    <a:pos x="54" y="258"/>
                  </a:cxn>
                  <a:cxn ang="0">
                    <a:pos x="169" y="278"/>
                  </a:cxn>
                  <a:cxn ang="0">
                    <a:pos x="169" y="265"/>
                  </a:cxn>
                  <a:cxn ang="0">
                    <a:pos x="86" y="251"/>
                  </a:cxn>
                  <a:cxn ang="0">
                    <a:pos x="79" y="219"/>
                  </a:cxn>
                  <a:cxn ang="0">
                    <a:pos x="25" y="219"/>
                  </a:cxn>
                  <a:cxn ang="0">
                    <a:pos x="25" y="219"/>
                  </a:cxn>
                  <a:cxn ang="0">
                    <a:pos x="18" y="205"/>
                  </a:cxn>
                  <a:cxn ang="0">
                    <a:pos x="18" y="185"/>
                  </a:cxn>
                  <a:cxn ang="0">
                    <a:pos x="11" y="160"/>
                  </a:cxn>
                  <a:cxn ang="0">
                    <a:pos x="3" y="125"/>
                  </a:cxn>
                  <a:cxn ang="0">
                    <a:pos x="3" y="87"/>
                  </a:cxn>
                  <a:cxn ang="0">
                    <a:pos x="3" y="52"/>
                  </a:cxn>
                  <a:cxn ang="0">
                    <a:pos x="18" y="7"/>
                  </a:cxn>
                  <a:cxn ang="0">
                    <a:pos x="0" y="0"/>
                  </a:cxn>
                </a:cxnLst>
                <a:rect l="0" t="0" r="r" b="b"/>
                <a:pathLst>
                  <a:path w="169" h="296">
                    <a:moveTo>
                      <a:pt x="0" y="0"/>
                    </a:moveTo>
                    <a:lnTo>
                      <a:pt x="0" y="292"/>
                    </a:lnTo>
                    <a:lnTo>
                      <a:pt x="54" y="296"/>
                    </a:lnTo>
                    <a:lnTo>
                      <a:pt x="54" y="258"/>
                    </a:lnTo>
                    <a:lnTo>
                      <a:pt x="169" y="278"/>
                    </a:lnTo>
                    <a:lnTo>
                      <a:pt x="169" y="265"/>
                    </a:lnTo>
                    <a:lnTo>
                      <a:pt x="86" y="251"/>
                    </a:lnTo>
                    <a:lnTo>
                      <a:pt x="79" y="219"/>
                    </a:lnTo>
                    <a:lnTo>
                      <a:pt x="25" y="219"/>
                    </a:lnTo>
                    <a:lnTo>
                      <a:pt x="25" y="219"/>
                    </a:lnTo>
                    <a:lnTo>
                      <a:pt x="18" y="205"/>
                    </a:lnTo>
                    <a:lnTo>
                      <a:pt x="18" y="185"/>
                    </a:lnTo>
                    <a:lnTo>
                      <a:pt x="11" y="160"/>
                    </a:lnTo>
                    <a:lnTo>
                      <a:pt x="3" y="125"/>
                    </a:lnTo>
                    <a:lnTo>
                      <a:pt x="3" y="87"/>
                    </a:lnTo>
                    <a:lnTo>
                      <a:pt x="3" y="52"/>
                    </a:lnTo>
                    <a:lnTo>
                      <a:pt x="1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80" name="Freeform 252"/>
              <p:cNvSpPr>
                <a:spLocks/>
              </p:cNvSpPr>
              <p:nvPr/>
            </p:nvSpPr>
            <p:spPr bwMode="auto">
              <a:xfrm>
                <a:off x="3268" y="3301"/>
                <a:ext cx="220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7" y="38"/>
                  </a:cxn>
                  <a:cxn ang="0">
                    <a:pos x="15" y="38"/>
                  </a:cxn>
                  <a:cxn ang="0">
                    <a:pos x="29" y="31"/>
                  </a:cxn>
                  <a:cxn ang="0">
                    <a:pos x="36" y="31"/>
                  </a:cxn>
                  <a:cxn ang="0">
                    <a:pos x="47" y="28"/>
                  </a:cxn>
                  <a:cxn ang="0">
                    <a:pos x="62" y="28"/>
                  </a:cxn>
                  <a:cxn ang="0">
                    <a:pos x="83" y="28"/>
                  </a:cxn>
                  <a:cxn ang="0">
                    <a:pos x="98" y="21"/>
                  </a:cxn>
                  <a:cxn ang="0">
                    <a:pos x="116" y="21"/>
                  </a:cxn>
                  <a:cxn ang="0">
                    <a:pos x="130" y="21"/>
                  </a:cxn>
                  <a:cxn ang="0">
                    <a:pos x="152" y="21"/>
                  </a:cxn>
                  <a:cxn ang="0">
                    <a:pos x="173" y="21"/>
                  </a:cxn>
                  <a:cxn ang="0">
                    <a:pos x="191" y="28"/>
                  </a:cxn>
                  <a:cxn ang="0">
                    <a:pos x="213" y="28"/>
                  </a:cxn>
                  <a:cxn ang="0">
                    <a:pos x="220" y="0"/>
                  </a:cxn>
                  <a:cxn ang="0">
                    <a:pos x="213" y="0"/>
                  </a:cxn>
                  <a:cxn ang="0">
                    <a:pos x="213" y="0"/>
                  </a:cxn>
                  <a:cxn ang="0">
                    <a:pos x="206" y="0"/>
                  </a:cxn>
                  <a:cxn ang="0">
                    <a:pos x="191" y="0"/>
                  </a:cxn>
                  <a:cxn ang="0">
                    <a:pos x="184" y="0"/>
                  </a:cxn>
                  <a:cxn ang="0">
                    <a:pos x="173" y="0"/>
                  </a:cxn>
                  <a:cxn ang="0">
                    <a:pos x="152" y="7"/>
                  </a:cxn>
                  <a:cxn ang="0">
                    <a:pos x="137" y="7"/>
                  </a:cxn>
                  <a:cxn ang="0">
                    <a:pos x="116" y="7"/>
                  </a:cxn>
                  <a:cxn ang="0">
                    <a:pos x="105" y="7"/>
                  </a:cxn>
                  <a:cxn ang="0">
                    <a:pos x="83" y="7"/>
                  </a:cxn>
                  <a:cxn ang="0">
                    <a:pos x="69" y="14"/>
                  </a:cxn>
                  <a:cxn ang="0">
                    <a:pos x="47" y="14"/>
                  </a:cxn>
                  <a:cxn ang="0">
                    <a:pos x="29" y="21"/>
                  </a:cxn>
                  <a:cxn ang="0">
                    <a:pos x="15" y="21"/>
                  </a:cxn>
                  <a:cxn ang="0">
                    <a:pos x="0" y="28"/>
                  </a:cxn>
                  <a:cxn ang="0">
                    <a:pos x="0" y="38"/>
                  </a:cxn>
                </a:cxnLst>
                <a:rect l="0" t="0" r="r" b="b"/>
                <a:pathLst>
                  <a:path w="220" h="38">
                    <a:moveTo>
                      <a:pt x="0" y="38"/>
                    </a:moveTo>
                    <a:lnTo>
                      <a:pt x="0" y="38"/>
                    </a:lnTo>
                    <a:lnTo>
                      <a:pt x="0" y="38"/>
                    </a:lnTo>
                    <a:lnTo>
                      <a:pt x="7" y="38"/>
                    </a:lnTo>
                    <a:lnTo>
                      <a:pt x="15" y="38"/>
                    </a:lnTo>
                    <a:lnTo>
                      <a:pt x="29" y="31"/>
                    </a:lnTo>
                    <a:lnTo>
                      <a:pt x="36" y="31"/>
                    </a:lnTo>
                    <a:lnTo>
                      <a:pt x="47" y="28"/>
                    </a:lnTo>
                    <a:lnTo>
                      <a:pt x="62" y="28"/>
                    </a:lnTo>
                    <a:lnTo>
                      <a:pt x="83" y="28"/>
                    </a:lnTo>
                    <a:lnTo>
                      <a:pt x="98" y="21"/>
                    </a:lnTo>
                    <a:lnTo>
                      <a:pt x="116" y="21"/>
                    </a:lnTo>
                    <a:lnTo>
                      <a:pt x="130" y="21"/>
                    </a:lnTo>
                    <a:lnTo>
                      <a:pt x="152" y="21"/>
                    </a:lnTo>
                    <a:lnTo>
                      <a:pt x="173" y="21"/>
                    </a:lnTo>
                    <a:lnTo>
                      <a:pt x="191" y="28"/>
                    </a:lnTo>
                    <a:lnTo>
                      <a:pt x="213" y="28"/>
                    </a:lnTo>
                    <a:lnTo>
                      <a:pt x="220" y="0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06" y="0"/>
                    </a:lnTo>
                    <a:lnTo>
                      <a:pt x="191" y="0"/>
                    </a:lnTo>
                    <a:lnTo>
                      <a:pt x="184" y="0"/>
                    </a:lnTo>
                    <a:lnTo>
                      <a:pt x="173" y="0"/>
                    </a:lnTo>
                    <a:lnTo>
                      <a:pt x="152" y="7"/>
                    </a:lnTo>
                    <a:lnTo>
                      <a:pt x="137" y="7"/>
                    </a:lnTo>
                    <a:lnTo>
                      <a:pt x="116" y="7"/>
                    </a:lnTo>
                    <a:lnTo>
                      <a:pt x="105" y="7"/>
                    </a:lnTo>
                    <a:lnTo>
                      <a:pt x="83" y="7"/>
                    </a:lnTo>
                    <a:lnTo>
                      <a:pt x="69" y="14"/>
                    </a:lnTo>
                    <a:lnTo>
                      <a:pt x="47" y="14"/>
                    </a:lnTo>
                    <a:lnTo>
                      <a:pt x="29" y="21"/>
                    </a:lnTo>
                    <a:lnTo>
                      <a:pt x="15" y="21"/>
                    </a:lnTo>
                    <a:lnTo>
                      <a:pt x="0" y="2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81" name="Freeform 253"/>
              <p:cNvSpPr>
                <a:spLocks/>
              </p:cNvSpPr>
              <p:nvPr/>
            </p:nvSpPr>
            <p:spPr bwMode="auto">
              <a:xfrm>
                <a:off x="3139" y="3684"/>
                <a:ext cx="371" cy="115"/>
              </a:xfrm>
              <a:custGeom>
                <a:avLst/>
                <a:gdLst/>
                <a:ahLst/>
                <a:cxnLst>
                  <a:cxn ang="0">
                    <a:pos x="158" y="115"/>
                  </a:cxn>
                  <a:cxn ang="0">
                    <a:pos x="158" y="115"/>
                  </a:cxn>
                  <a:cxn ang="0">
                    <a:pos x="158" y="115"/>
                  </a:cxn>
                  <a:cxn ang="0">
                    <a:pos x="165" y="108"/>
                  </a:cxn>
                  <a:cxn ang="0">
                    <a:pos x="165" y="108"/>
                  </a:cxn>
                  <a:cxn ang="0">
                    <a:pos x="173" y="108"/>
                  </a:cxn>
                  <a:cxn ang="0">
                    <a:pos x="176" y="101"/>
                  </a:cxn>
                  <a:cxn ang="0">
                    <a:pos x="183" y="101"/>
                  </a:cxn>
                  <a:cxn ang="0">
                    <a:pos x="191" y="94"/>
                  </a:cxn>
                  <a:cxn ang="0">
                    <a:pos x="198" y="94"/>
                  </a:cxn>
                  <a:cxn ang="0">
                    <a:pos x="205" y="87"/>
                  </a:cxn>
                  <a:cxn ang="0">
                    <a:pos x="212" y="87"/>
                  </a:cxn>
                  <a:cxn ang="0">
                    <a:pos x="219" y="80"/>
                  </a:cxn>
                  <a:cxn ang="0">
                    <a:pos x="227" y="73"/>
                  </a:cxn>
                  <a:cxn ang="0">
                    <a:pos x="234" y="66"/>
                  </a:cxn>
                  <a:cxn ang="0">
                    <a:pos x="234" y="66"/>
                  </a:cxn>
                  <a:cxn ang="0">
                    <a:pos x="241" y="59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371" y="80"/>
                  </a:cxn>
                  <a:cxn ang="0">
                    <a:pos x="356" y="87"/>
                  </a:cxn>
                  <a:cxn ang="0">
                    <a:pos x="252" y="59"/>
                  </a:cxn>
                  <a:cxn ang="0">
                    <a:pos x="252" y="59"/>
                  </a:cxn>
                  <a:cxn ang="0">
                    <a:pos x="252" y="66"/>
                  </a:cxn>
                  <a:cxn ang="0">
                    <a:pos x="245" y="66"/>
                  </a:cxn>
                  <a:cxn ang="0">
                    <a:pos x="245" y="66"/>
                  </a:cxn>
                  <a:cxn ang="0">
                    <a:pos x="245" y="73"/>
                  </a:cxn>
                  <a:cxn ang="0">
                    <a:pos x="241" y="73"/>
                  </a:cxn>
                  <a:cxn ang="0">
                    <a:pos x="241" y="80"/>
                  </a:cxn>
                  <a:cxn ang="0">
                    <a:pos x="234" y="80"/>
                  </a:cxn>
                  <a:cxn ang="0">
                    <a:pos x="227" y="87"/>
                  </a:cxn>
                  <a:cxn ang="0">
                    <a:pos x="219" y="87"/>
                  </a:cxn>
                  <a:cxn ang="0">
                    <a:pos x="212" y="94"/>
                  </a:cxn>
                  <a:cxn ang="0">
                    <a:pos x="205" y="101"/>
                  </a:cxn>
                  <a:cxn ang="0">
                    <a:pos x="191" y="101"/>
                  </a:cxn>
                  <a:cxn ang="0">
                    <a:pos x="183" y="108"/>
                  </a:cxn>
                  <a:cxn ang="0">
                    <a:pos x="173" y="115"/>
                  </a:cxn>
                  <a:cxn ang="0">
                    <a:pos x="165" y="115"/>
                  </a:cxn>
                  <a:cxn ang="0">
                    <a:pos x="158" y="115"/>
                  </a:cxn>
                </a:cxnLst>
                <a:rect l="0" t="0" r="r" b="b"/>
                <a:pathLst>
                  <a:path w="371" h="115">
                    <a:moveTo>
                      <a:pt x="158" y="115"/>
                    </a:moveTo>
                    <a:lnTo>
                      <a:pt x="158" y="115"/>
                    </a:lnTo>
                    <a:lnTo>
                      <a:pt x="158" y="115"/>
                    </a:lnTo>
                    <a:lnTo>
                      <a:pt x="165" y="108"/>
                    </a:lnTo>
                    <a:lnTo>
                      <a:pt x="165" y="108"/>
                    </a:lnTo>
                    <a:lnTo>
                      <a:pt x="173" y="108"/>
                    </a:lnTo>
                    <a:lnTo>
                      <a:pt x="176" y="101"/>
                    </a:lnTo>
                    <a:lnTo>
                      <a:pt x="183" y="101"/>
                    </a:lnTo>
                    <a:lnTo>
                      <a:pt x="191" y="94"/>
                    </a:lnTo>
                    <a:lnTo>
                      <a:pt x="198" y="94"/>
                    </a:lnTo>
                    <a:lnTo>
                      <a:pt x="205" y="87"/>
                    </a:lnTo>
                    <a:lnTo>
                      <a:pt x="212" y="87"/>
                    </a:lnTo>
                    <a:lnTo>
                      <a:pt x="219" y="80"/>
                    </a:lnTo>
                    <a:lnTo>
                      <a:pt x="227" y="73"/>
                    </a:lnTo>
                    <a:lnTo>
                      <a:pt x="234" y="66"/>
                    </a:lnTo>
                    <a:lnTo>
                      <a:pt x="234" y="66"/>
                    </a:lnTo>
                    <a:lnTo>
                      <a:pt x="241" y="59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371" y="80"/>
                    </a:lnTo>
                    <a:lnTo>
                      <a:pt x="356" y="87"/>
                    </a:lnTo>
                    <a:lnTo>
                      <a:pt x="252" y="59"/>
                    </a:lnTo>
                    <a:lnTo>
                      <a:pt x="252" y="59"/>
                    </a:lnTo>
                    <a:lnTo>
                      <a:pt x="252" y="66"/>
                    </a:lnTo>
                    <a:lnTo>
                      <a:pt x="245" y="66"/>
                    </a:lnTo>
                    <a:lnTo>
                      <a:pt x="245" y="66"/>
                    </a:lnTo>
                    <a:lnTo>
                      <a:pt x="245" y="73"/>
                    </a:lnTo>
                    <a:lnTo>
                      <a:pt x="241" y="73"/>
                    </a:lnTo>
                    <a:lnTo>
                      <a:pt x="241" y="80"/>
                    </a:lnTo>
                    <a:lnTo>
                      <a:pt x="234" y="80"/>
                    </a:lnTo>
                    <a:lnTo>
                      <a:pt x="227" y="87"/>
                    </a:lnTo>
                    <a:lnTo>
                      <a:pt x="219" y="87"/>
                    </a:lnTo>
                    <a:lnTo>
                      <a:pt x="212" y="94"/>
                    </a:lnTo>
                    <a:lnTo>
                      <a:pt x="205" y="101"/>
                    </a:lnTo>
                    <a:lnTo>
                      <a:pt x="191" y="101"/>
                    </a:lnTo>
                    <a:lnTo>
                      <a:pt x="183" y="108"/>
                    </a:lnTo>
                    <a:lnTo>
                      <a:pt x="173" y="115"/>
                    </a:lnTo>
                    <a:lnTo>
                      <a:pt x="165" y="115"/>
                    </a:lnTo>
                    <a:lnTo>
                      <a:pt x="158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82" name="Freeform 254"/>
              <p:cNvSpPr>
                <a:spLocks/>
              </p:cNvSpPr>
              <p:nvPr/>
            </p:nvSpPr>
            <p:spPr bwMode="auto">
              <a:xfrm>
                <a:off x="3063" y="3712"/>
                <a:ext cx="378" cy="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1" y="104"/>
                  </a:cxn>
                  <a:cxn ang="0">
                    <a:pos x="378" y="104"/>
                  </a:cxn>
                  <a:cxn ang="0">
                    <a:pos x="14" y="0"/>
                  </a:cxn>
                  <a:cxn ang="0">
                    <a:pos x="0" y="0"/>
                  </a:cxn>
                </a:cxnLst>
                <a:rect l="0" t="0" r="r" b="b"/>
                <a:pathLst>
                  <a:path w="378" h="104">
                    <a:moveTo>
                      <a:pt x="0" y="0"/>
                    </a:moveTo>
                    <a:lnTo>
                      <a:pt x="371" y="104"/>
                    </a:lnTo>
                    <a:lnTo>
                      <a:pt x="378" y="104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83" name="Freeform 255"/>
              <p:cNvSpPr>
                <a:spLocks/>
              </p:cNvSpPr>
              <p:nvPr/>
            </p:nvSpPr>
            <p:spPr bwMode="auto">
              <a:xfrm>
                <a:off x="3124" y="3698"/>
                <a:ext cx="371" cy="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4" y="94"/>
                  </a:cxn>
                  <a:cxn ang="0">
                    <a:pos x="371" y="94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371" h="94">
                    <a:moveTo>
                      <a:pt x="0" y="0"/>
                    </a:moveTo>
                    <a:lnTo>
                      <a:pt x="364" y="94"/>
                    </a:lnTo>
                    <a:lnTo>
                      <a:pt x="371" y="94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384" name="Freeform 256"/>
              <p:cNvSpPr>
                <a:spLocks/>
              </p:cNvSpPr>
              <p:nvPr/>
            </p:nvSpPr>
            <p:spPr bwMode="auto">
              <a:xfrm>
                <a:off x="3099" y="3705"/>
                <a:ext cx="367" cy="1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0" y="101"/>
                  </a:cxn>
                  <a:cxn ang="0">
                    <a:pos x="367" y="101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367" h="101">
                    <a:moveTo>
                      <a:pt x="0" y="0"/>
                    </a:moveTo>
                    <a:lnTo>
                      <a:pt x="360" y="101"/>
                    </a:lnTo>
                    <a:lnTo>
                      <a:pt x="367" y="101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</p:grpSp>
      </p:grpSp>
      <p:sp>
        <p:nvSpPr>
          <p:cNvPr id="259" name="25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36</a:t>
            </a:fld>
            <a:endParaRPr lang="es-E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285728"/>
            <a:ext cx="4164013" cy="5857916"/>
          </a:xfrm>
          <a:ln/>
        </p:spPr>
        <p:txBody>
          <a:bodyPr>
            <a:normAutofit fontScale="92500" lnSpcReduction="10000"/>
          </a:bodyPr>
          <a:lstStyle/>
          <a:p>
            <a:pPr marL="341313" indent="-341313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400" u="sng" dirty="0">
                <a:solidFill>
                  <a:srgbClr val="FF0000"/>
                </a:solidFill>
                <a:latin typeface="Maiandra GD" pitchFamily="34" charset="0"/>
              </a:rPr>
              <a:t>Posible solución</a:t>
            </a:r>
          </a:p>
          <a:p>
            <a:pPr marL="341313" indent="-341313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400" dirty="0">
                <a:latin typeface="Maiandra GD" pitchFamily="34" charset="0"/>
              </a:rPr>
              <a:t>Aumentar ancho de banda del enlace a, por ejemplo, 10 Mbps</a:t>
            </a:r>
          </a:p>
          <a:p>
            <a:pPr marL="341313" indent="-341313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400" u="sng" dirty="0">
                <a:solidFill>
                  <a:srgbClr val="FF0000"/>
                </a:solidFill>
                <a:latin typeface="Maiandra GD" pitchFamily="34" charset="0"/>
              </a:rPr>
              <a:t>Consecuencias</a:t>
            </a:r>
          </a:p>
          <a:p>
            <a:pPr marL="341313" indent="-341313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 dirty="0">
                <a:latin typeface="Maiandra GD" pitchFamily="34" charset="0"/>
              </a:rPr>
              <a:t>Utilización de la LAN = 15%</a:t>
            </a:r>
          </a:p>
          <a:p>
            <a:pPr marL="341313" indent="-341313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 dirty="0">
                <a:latin typeface="Maiandra GD" pitchFamily="34" charset="0"/>
              </a:rPr>
              <a:t>Utilización del enlace de acceso = 15%</a:t>
            </a:r>
          </a:p>
          <a:p>
            <a:pPr marL="341313" indent="-341313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 dirty="0">
                <a:latin typeface="Maiandra GD" pitchFamily="34" charset="0"/>
              </a:rPr>
              <a:t>Retardo Total  = Retardo Internet + retardo de acceso + retardo LAN</a:t>
            </a:r>
          </a:p>
          <a:p>
            <a:pPr marL="341313" indent="-341313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 dirty="0">
                <a:latin typeface="Maiandra GD" pitchFamily="34" charset="0"/>
              </a:rPr>
              <a:t>  =  2 </a:t>
            </a:r>
            <a:r>
              <a:rPr lang="es-ES" sz="2000" dirty="0" err="1">
                <a:latin typeface="Maiandra GD" pitchFamily="34" charset="0"/>
              </a:rPr>
              <a:t>sec</a:t>
            </a:r>
            <a:r>
              <a:rPr lang="es-ES" sz="2000" dirty="0">
                <a:latin typeface="Maiandra GD" pitchFamily="34" charset="0"/>
              </a:rPr>
              <a:t> + </a:t>
            </a:r>
            <a:r>
              <a:rPr lang="es-ES" sz="2000" dirty="0" err="1">
                <a:latin typeface="Maiandra GD" pitchFamily="34" charset="0"/>
              </a:rPr>
              <a:t>msecs</a:t>
            </a:r>
            <a:r>
              <a:rPr lang="es-ES" sz="2000" dirty="0">
                <a:latin typeface="Maiandra GD" pitchFamily="34" charset="0"/>
              </a:rPr>
              <a:t> + </a:t>
            </a:r>
            <a:r>
              <a:rPr lang="es-ES" sz="2000" dirty="0" err="1">
                <a:latin typeface="Maiandra GD" pitchFamily="34" charset="0"/>
              </a:rPr>
              <a:t>msecs</a:t>
            </a:r>
            <a:endParaRPr lang="es-ES" sz="2000" dirty="0">
              <a:latin typeface="Maiandra GD" pitchFamily="34" charset="0"/>
            </a:endParaRPr>
          </a:p>
          <a:p>
            <a:pPr marL="341313" indent="-341313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 dirty="0">
                <a:latin typeface="Maiandra GD" pitchFamily="34" charset="0"/>
              </a:rPr>
              <a:t>A menudo un </a:t>
            </a:r>
            <a:r>
              <a:rPr lang="es-ES" sz="2000" dirty="0" err="1">
                <a:latin typeface="Maiandra GD" pitchFamily="34" charset="0"/>
              </a:rPr>
              <a:t>upgrade</a:t>
            </a:r>
            <a:r>
              <a:rPr lang="es-ES" sz="2000" dirty="0">
                <a:latin typeface="Maiandra GD" pitchFamily="34" charset="0"/>
              </a:rPr>
              <a:t> caro.</a:t>
            </a:r>
            <a:endParaRPr lang="es-ES" sz="2400" dirty="0">
              <a:latin typeface="Maiandra GD" pitchFamily="34" charset="0"/>
            </a:endParaRPr>
          </a:p>
        </p:txBody>
      </p:sp>
      <p:grpSp>
        <p:nvGrpSpPr>
          <p:cNvPr id="258" name="257 Grupo"/>
          <p:cNvGrpSpPr/>
          <p:nvPr/>
        </p:nvGrpSpPr>
        <p:grpSpPr>
          <a:xfrm>
            <a:off x="4870480" y="1405570"/>
            <a:ext cx="3987800" cy="4809512"/>
            <a:chOff x="4692650" y="1155700"/>
            <a:chExt cx="3987800" cy="4809512"/>
          </a:xfrm>
        </p:grpSpPr>
        <p:sp>
          <p:nvSpPr>
            <p:cNvPr id="50232" name="Freeform 56"/>
            <p:cNvSpPr>
              <a:spLocks noChangeArrowheads="1"/>
            </p:cNvSpPr>
            <p:nvPr/>
          </p:nvSpPr>
          <p:spPr bwMode="auto">
            <a:xfrm>
              <a:off x="5162550" y="1689100"/>
              <a:ext cx="2176463" cy="1581150"/>
            </a:xfrm>
            <a:custGeom>
              <a:avLst/>
              <a:gdLst/>
              <a:ahLst/>
              <a:cxnLst>
                <a:cxn ang="0">
                  <a:pos x="76" y="1723"/>
                </a:cxn>
                <a:cxn ang="0">
                  <a:pos x="297" y="200"/>
                </a:cxn>
                <a:cxn ang="0">
                  <a:pos x="1859" y="518"/>
                </a:cxn>
                <a:cxn ang="0">
                  <a:pos x="3422" y="264"/>
                </a:cxn>
                <a:cxn ang="0">
                  <a:pos x="5663" y="1073"/>
                </a:cxn>
                <a:cxn ang="0">
                  <a:pos x="5697" y="3023"/>
                </a:cxn>
                <a:cxn ang="0">
                  <a:pos x="4474" y="4229"/>
                </a:cxn>
                <a:cxn ang="0">
                  <a:pos x="2301" y="4007"/>
                </a:cxn>
                <a:cxn ang="0">
                  <a:pos x="1418" y="3356"/>
                </a:cxn>
                <a:cxn ang="0">
                  <a:pos x="517" y="2817"/>
                </a:cxn>
                <a:cxn ang="0">
                  <a:pos x="76" y="1723"/>
                </a:cxn>
                <a:cxn ang="0">
                  <a:pos x="76" y="1723"/>
                </a:cxn>
              </a:cxnLst>
              <a:rect l="0" t="0" r="r" b="b"/>
              <a:pathLst>
                <a:path w="6044" h="4393">
                  <a:moveTo>
                    <a:pt x="76" y="1723"/>
                  </a:moveTo>
                  <a:cubicBezTo>
                    <a:pt x="39" y="1287"/>
                    <a:pt x="0" y="401"/>
                    <a:pt x="297" y="200"/>
                  </a:cubicBezTo>
                  <a:cubicBezTo>
                    <a:pt x="594" y="0"/>
                    <a:pt x="1338" y="507"/>
                    <a:pt x="1859" y="518"/>
                  </a:cubicBezTo>
                  <a:cubicBezTo>
                    <a:pt x="2380" y="528"/>
                    <a:pt x="2787" y="171"/>
                    <a:pt x="3422" y="264"/>
                  </a:cubicBezTo>
                  <a:cubicBezTo>
                    <a:pt x="4056" y="356"/>
                    <a:pt x="5284" y="613"/>
                    <a:pt x="5663" y="1073"/>
                  </a:cubicBezTo>
                  <a:cubicBezTo>
                    <a:pt x="6043" y="1533"/>
                    <a:pt x="5895" y="2497"/>
                    <a:pt x="5697" y="3023"/>
                  </a:cubicBezTo>
                  <a:cubicBezTo>
                    <a:pt x="5499" y="3549"/>
                    <a:pt x="5041" y="4065"/>
                    <a:pt x="4474" y="4229"/>
                  </a:cubicBezTo>
                  <a:cubicBezTo>
                    <a:pt x="3908" y="4392"/>
                    <a:pt x="2810" y="4152"/>
                    <a:pt x="2301" y="4007"/>
                  </a:cubicBezTo>
                  <a:cubicBezTo>
                    <a:pt x="1791" y="3861"/>
                    <a:pt x="1715" y="3555"/>
                    <a:pt x="1418" y="3356"/>
                  </a:cubicBezTo>
                  <a:cubicBezTo>
                    <a:pt x="1120" y="3158"/>
                    <a:pt x="741" y="3089"/>
                    <a:pt x="517" y="2817"/>
                  </a:cubicBezTo>
                  <a:cubicBezTo>
                    <a:pt x="294" y="2545"/>
                    <a:pt x="70" y="2164"/>
                    <a:pt x="76" y="1723"/>
                  </a:cubicBezTo>
                  <a:lnTo>
                    <a:pt x="76" y="1723"/>
                  </a:lnTo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>
                <a:latin typeface="Maiandra GD" pitchFamily="34" charset="0"/>
              </a:endParaRPr>
            </a:p>
          </p:txBody>
        </p:sp>
        <p:sp>
          <p:nvSpPr>
            <p:cNvPr id="50180" name="AutoShape 4"/>
            <p:cNvSpPr>
              <a:spLocks noChangeArrowheads="1"/>
            </p:cNvSpPr>
            <p:nvPr/>
          </p:nvSpPr>
          <p:spPr bwMode="auto">
            <a:xfrm>
              <a:off x="6875463" y="5372100"/>
              <a:ext cx="1384010" cy="593112"/>
            </a:xfrm>
            <a:prstGeom prst="roundRect">
              <a:avLst>
                <a:gd name="adj" fmla="val 245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FF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800">
                  <a:solidFill>
                    <a:srgbClr val="FF0000"/>
                  </a:solidFill>
                  <a:latin typeface="Maiandra GD" pitchFamily="34" charset="0"/>
                </a:rPr>
                <a:t>Sin cache</a:t>
              </a:r>
              <a:br>
                <a:rPr lang="es-ES" sz="1800">
                  <a:solidFill>
                    <a:srgbClr val="FF0000"/>
                  </a:solidFill>
                  <a:latin typeface="Maiandra GD" pitchFamily="34" charset="0"/>
                </a:rPr>
              </a:br>
              <a:r>
                <a:rPr lang="es-ES" sz="1800">
                  <a:solidFill>
                    <a:srgbClr val="FF0000"/>
                  </a:solidFill>
                  <a:latin typeface="Maiandra GD" pitchFamily="34" charset="0"/>
                </a:rPr>
                <a:t>institucional</a:t>
              </a:r>
            </a:p>
          </p:txBody>
        </p:sp>
        <p:sp>
          <p:nvSpPr>
            <p:cNvPr id="50181" name="Line 5"/>
            <p:cNvSpPr>
              <a:spLocks noChangeShapeType="1"/>
            </p:cNvSpPr>
            <p:nvPr/>
          </p:nvSpPr>
          <p:spPr bwMode="auto">
            <a:xfrm>
              <a:off x="5067300" y="2076450"/>
              <a:ext cx="285750" cy="114300"/>
            </a:xfrm>
            <a:prstGeom prst="line">
              <a:avLst/>
            </a:prstGeom>
            <a:noFill/>
            <a:ln w="28440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s-ES">
                <a:latin typeface="Maiandra GD" pitchFamily="34" charset="0"/>
              </a:endParaRPr>
            </a:p>
          </p:txBody>
        </p:sp>
        <p:grpSp>
          <p:nvGrpSpPr>
            <p:cNvPr id="2" name="Group 6"/>
            <p:cNvGrpSpPr>
              <a:grpSpLocks/>
            </p:cNvGrpSpPr>
            <p:nvPr/>
          </p:nvGrpSpPr>
          <p:grpSpPr bwMode="auto">
            <a:xfrm>
              <a:off x="4878388" y="1698625"/>
              <a:ext cx="182562" cy="541338"/>
              <a:chOff x="3073" y="1070"/>
              <a:chExt cx="115" cy="341"/>
            </a:xfrm>
          </p:grpSpPr>
          <p:sp>
            <p:nvSpPr>
              <p:cNvPr id="50183" name="Freeform 7"/>
              <p:cNvSpPr>
                <a:spLocks noChangeArrowheads="1"/>
              </p:cNvSpPr>
              <p:nvPr/>
            </p:nvSpPr>
            <p:spPr bwMode="auto">
              <a:xfrm>
                <a:off x="3073" y="1333"/>
                <a:ext cx="116" cy="80"/>
              </a:xfrm>
              <a:custGeom>
                <a:avLst/>
                <a:gdLst/>
                <a:ahLst/>
                <a:cxnLst>
                  <a:cxn ang="0">
                    <a:pos x="198" y="0"/>
                  </a:cxn>
                  <a:cxn ang="0">
                    <a:pos x="512" y="0"/>
                  </a:cxn>
                  <a:cxn ang="0">
                    <a:pos x="314" y="350"/>
                  </a:cxn>
                  <a:cxn ang="0">
                    <a:pos x="0" y="350"/>
                  </a:cxn>
                  <a:cxn ang="0">
                    <a:pos x="198" y="0"/>
                  </a:cxn>
                </a:cxnLst>
                <a:rect l="0" t="0" r="r" b="b"/>
                <a:pathLst>
                  <a:path w="513" h="351">
                    <a:moveTo>
                      <a:pt x="198" y="0"/>
                    </a:moveTo>
                    <a:lnTo>
                      <a:pt x="512" y="0"/>
                    </a:lnTo>
                    <a:lnTo>
                      <a:pt x="314" y="350"/>
                    </a:lnTo>
                    <a:lnTo>
                      <a:pt x="0" y="350"/>
                    </a:lnTo>
                    <a:lnTo>
                      <a:pt x="198" y="0"/>
                    </a:lnTo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184" name="AutoShape 8"/>
              <p:cNvSpPr>
                <a:spLocks noChangeArrowheads="1"/>
              </p:cNvSpPr>
              <p:nvPr/>
            </p:nvSpPr>
            <p:spPr bwMode="auto">
              <a:xfrm>
                <a:off x="3132" y="1072"/>
                <a:ext cx="54" cy="263"/>
              </a:xfrm>
              <a:prstGeom prst="roundRect">
                <a:avLst>
                  <a:gd name="adj" fmla="val 1852"/>
                </a:avLst>
              </a:pr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185" name="AutoShape 9"/>
              <p:cNvSpPr>
                <a:spLocks noChangeArrowheads="1"/>
              </p:cNvSpPr>
              <p:nvPr/>
            </p:nvSpPr>
            <p:spPr bwMode="auto">
              <a:xfrm>
                <a:off x="3074" y="1147"/>
                <a:ext cx="74" cy="263"/>
              </a:xfrm>
              <a:prstGeom prst="roundRect">
                <a:avLst>
                  <a:gd name="adj" fmla="val 1347"/>
                </a:avLst>
              </a:prstGeom>
              <a:solidFill>
                <a:srgbClr val="33CC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186" name="Freeform 10"/>
              <p:cNvSpPr>
                <a:spLocks noChangeArrowheads="1"/>
              </p:cNvSpPr>
              <p:nvPr/>
            </p:nvSpPr>
            <p:spPr bwMode="auto">
              <a:xfrm>
                <a:off x="3073" y="1070"/>
                <a:ext cx="116" cy="80"/>
              </a:xfrm>
              <a:custGeom>
                <a:avLst/>
                <a:gdLst/>
                <a:ahLst/>
                <a:cxnLst>
                  <a:cxn ang="0">
                    <a:pos x="198" y="0"/>
                  </a:cxn>
                  <a:cxn ang="0">
                    <a:pos x="512" y="0"/>
                  </a:cxn>
                  <a:cxn ang="0">
                    <a:pos x="314" y="350"/>
                  </a:cxn>
                  <a:cxn ang="0">
                    <a:pos x="0" y="350"/>
                  </a:cxn>
                  <a:cxn ang="0">
                    <a:pos x="198" y="0"/>
                  </a:cxn>
                </a:cxnLst>
                <a:rect l="0" t="0" r="r" b="b"/>
                <a:pathLst>
                  <a:path w="513" h="351">
                    <a:moveTo>
                      <a:pt x="198" y="0"/>
                    </a:moveTo>
                    <a:lnTo>
                      <a:pt x="512" y="0"/>
                    </a:lnTo>
                    <a:lnTo>
                      <a:pt x="314" y="350"/>
                    </a:lnTo>
                    <a:lnTo>
                      <a:pt x="0" y="350"/>
                    </a:lnTo>
                    <a:lnTo>
                      <a:pt x="198" y="0"/>
                    </a:lnTo>
                  </a:path>
                </a:pathLst>
              </a:custGeom>
              <a:solidFill>
                <a:srgbClr val="33CC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187" name="Line 11"/>
              <p:cNvSpPr>
                <a:spLocks noChangeShapeType="1"/>
              </p:cNvSpPr>
              <p:nvPr/>
            </p:nvSpPr>
            <p:spPr bwMode="auto">
              <a:xfrm>
                <a:off x="3189" y="1076"/>
                <a:ext cx="1" cy="25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188" name="Line 12"/>
              <p:cNvSpPr>
                <a:spLocks noChangeShapeType="1"/>
              </p:cNvSpPr>
              <p:nvPr/>
            </p:nvSpPr>
            <p:spPr bwMode="auto">
              <a:xfrm flipH="1">
                <a:off x="3146" y="1333"/>
                <a:ext cx="44" cy="7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189" name="AutoShape 13"/>
              <p:cNvSpPr>
                <a:spLocks noChangeArrowheads="1"/>
              </p:cNvSpPr>
              <p:nvPr/>
            </p:nvSpPr>
            <p:spPr bwMode="auto">
              <a:xfrm>
                <a:off x="3083" y="1181"/>
                <a:ext cx="49" cy="152"/>
              </a:xfrm>
              <a:prstGeom prst="roundRect">
                <a:avLst>
                  <a:gd name="adj" fmla="val 2083"/>
                </a:avLst>
              </a:prstGeom>
              <a:solidFill>
                <a:srgbClr val="3333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190" name="AutoShape 14"/>
              <p:cNvSpPr>
                <a:spLocks noChangeArrowheads="1"/>
              </p:cNvSpPr>
              <p:nvPr/>
            </p:nvSpPr>
            <p:spPr bwMode="auto">
              <a:xfrm>
                <a:off x="3090" y="1227"/>
                <a:ext cx="37" cy="54"/>
              </a:xfrm>
              <a:prstGeom prst="roundRect">
                <a:avLst>
                  <a:gd name="adj" fmla="val 2778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</p:grp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5802313" y="1155700"/>
              <a:ext cx="182562" cy="541338"/>
              <a:chOff x="3655" y="728"/>
              <a:chExt cx="115" cy="341"/>
            </a:xfrm>
          </p:grpSpPr>
          <p:sp>
            <p:nvSpPr>
              <p:cNvPr id="50192" name="Freeform 16"/>
              <p:cNvSpPr>
                <a:spLocks noChangeArrowheads="1"/>
              </p:cNvSpPr>
              <p:nvPr/>
            </p:nvSpPr>
            <p:spPr bwMode="auto">
              <a:xfrm>
                <a:off x="3655" y="991"/>
                <a:ext cx="116" cy="79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511" y="0"/>
                  </a:cxn>
                  <a:cxn ang="0">
                    <a:pos x="314" y="349"/>
                  </a:cxn>
                  <a:cxn ang="0">
                    <a:pos x="0" y="349"/>
                  </a:cxn>
                  <a:cxn ang="0">
                    <a:pos x="197" y="0"/>
                  </a:cxn>
                </a:cxnLst>
                <a:rect l="0" t="0" r="r" b="b"/>
                <a:pathLst>
                  <a:path w="512" h="350">
                    <a:moveTo>
                      <a:pt x="197" y="0"/>
                    </a:moveTo>
                    <a:lnTo>
                      <a:pt x="511" y="0"/>
                    </a:lnTo>
                    <a:lnTo>
                      <a:pt x="314" y="349"/>
                    </a:lnTo>
                    <a:lnTo>
                      <a:pt x="0" y="349"/>
                    </a:lnTo>
                    <a:lnTo>
                      <a:pt x="197" y="0"/>
                    </a:lnTo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193" name="AutoShape 17"/>
              <p:cNvSpPr>
                <a:spLocks noChangeArrowheads="1"/>
              </p:cNvSpPr>
              <p:nvPr/>
            </p:nvSpPr>
            <p:spPr bwMode="auto">
              <a:xfrm>
                <a:off x="3714" y="730"/>
                <a:ext cx="54" cy="263"/>
              </a:xfrm>
              <a:prstGeom prst="roundRect">
                <a:avLst>
                  <a:gd name="adj" fmla="val 1852"/>
                </a:avLst>
              </a:pr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194" name="AutoShape 18"/>
              <p:cNvSpPr>
                <a:spLocks noChangeArrowheads="1"/>
              </p:cNvSpPr>
              <p:nvPr/>
            </p:nvSpPr>
            <p:spPr bwMode="auto">
              <a:xfrm>
                <a:off x="3656" y="805"/>
                <a:ext cx="74" cy="263"/>
              </a:xfrm>
              <a:prstGeom prst="roundRect">
                <a:avLst>
                  <a:gd name="adj" fmla="val 1347"/>
                </a:avLst>
              </a:prstGeom>
              <a:solidFill>
                <a:srgbClr val="33CC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195" name="Freeform 19"/>
              <p:cNvSpPr>
                <a:spLocks noChangeArrowheads="1"/>
              </p:cNvSpPr>
              <p:nvPr/>
            </p:nvSpPr>
            <p:spPr bwMode="auto">
              <a:xfrm>
                <a:off x="3655" y="728"/>
                <a:ext cx="116" cy="79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511" y="0"/>
                  </a:cxn>
                  <a:cxn ang="0">
                    <a:pos x="314" y="349"/>
                  </a:cxn>
                  <a:cxn ang="0">
                    <a:pos x="0" y="349"/>
                  </a:cxn>
                  <a:cxn ang="0">
                    <a:pos x="197" y="0"/>
                  </a:cxn>
                </a:cxnLst>
                <a:rect l="0" t="0" r="r" b="b"/>
                <a:pathLst>
                  <a:path w="512" h="350">
                    <a:moveTo>
                      <a:pt x="197" y="0"/>
                    </a:moveTo>
                    <a:lnTo>
                      <a:pt x="511" y="0"/>
                    </a:lnTo>
                    <a:lnTo>
                      <a:pt x="314" y="349"/>
                    </a:lnTo>
                    <a:lnTo>
                      <a:pt x="0" y="349"/>
                    </a:lnTo>
                    <a:lnTo>
                      <a:pt x="197" y="0"/>
                    </a:lnTo>
                  </a:path>
                </a:pathLst>
              </a:custGeom>
              <a:solidFill>
                <a:srgbClr val="33CC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196" name="Line 20"/>
              <p:cNvSpPr>
                <a:spLocks noChangeShapeType="1"/>
              </p:cNvSpPr>
              <p:nvPr/>
            </p:nvSpPr>
            <p:spPr bwMode="auto">
              <a:xfrm>
                <a:off x="3771" y="733"/>
                <a:ext cx="1" cy="25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197" name="Line 21"/>
              <p:cNvSpPr>
                <a:spLocks noChangeShapeType="1"/>
              </p:cNvSpPr>
              <p:nvPr/>
            </p:nvSpPr>
            <p:spPr bwMode="auto">
              <a:xfrm flipH="1">
                <a:off x="3728" y="991"/>
                <a:ext cx="44" cy="7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198" name="AutoShape 22"/>
              <p:cNvSpPr>
                <a:spLocks noChangeArrowheads="1"/>
              </p:cNvSpPr>
              <p:nvPr/>
            </p:nvSpPr>
            <p:spPr bwMode="auto">
              <a:xfrm>
                <a:off x="3665" y="839"/>
                <a:ext cx="49" cy="152"/>
              </a:xfrm>
              <a:prstGeom prst="roundRect">
                <a:avLst>
                  <a:gd name="adj" fmla="val 2083"/>
                </a:avLst>
              </a:prstGeom>
              <a:solidFill>
                <a:srgbClr val="3333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199" name="AutoShape 23"/>
              <p:cNvSpPr>
                <a:spLocks noChangeArrowheads="1"/>
              </p:cNvSpPr>
              <p:nvPr/>
            </p:nvSpPr>
            <p:spPr bwMode="auto">
              <a:xfrm>
                <a:off x="3672" y="885"/>
                <a:ext cx="37" cy="54"/>
              </a:xfrm>
              <a:prstGeom prst="roundRect">
                <a:avLst>
                  <a:gd name="adj" fmla="val 2778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</p:grp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6478588" y="1184275"/>
              <a:ext cx="182562" cy="541338"/>
              <a:chOff x="4081" y="746"/>
              <a:chExt cx="115" cy="341"/>
            </a:xfrm>
          </p:grpSpPr>
          <p:sp>
            <p:nvSpPr>
              <p:cNvPr id="50201" name="Freeform 25"/>
              <p:cNvSpPr>
                <a:spLocks noChangeArrowheads="1"/>
              </p:cNvSpPr>
              <p:nvPr/>
            </p:nvSpPr>
            <p:spPr bwMode="auto">
              <a:xfrm>
                <a:off x="4081" y="1009"/>
                <a:ext cx="116" cy="79"/>
              </a:xfrm>
              <a:custGeom>
                <a:avLst/>
                <a:gdLst/>
                <a:ahLst/>
                <a:cxnLst>
                  <a:cxn ang="0">
                    <a:pos x="198" y="0"/>
                  </a:cxn>
                  <a:cxn ang="0">
                    <a:pos x="512" y="0"/>
                  </a:cxn>
                  <a:cxn ang="0">
                    <a:pos x="314" y="349"/>
                  </a:cxn>
                  <a:cxn ang="0">
                    <a:pos x="0" y="349"/>
                  </a:cxn>
                  <a:cxn ang="0">
                    <a:pos x="198" y="0"/>
                  </a:cxn>
                </a:cxnLst>
                <a:rect l="0" t="0" r="r" b="b"/>
                <a:pathLst>
                  <a:path w="513" h="350">
                    <a:moveTo>
                      <a:pt x="198" y="0"/>
                    </a:moveTo>
                    <a:lnTo>
                      <a:pt x="512" y="0"/>
                    </a:lnTo>
                    <a:lnTo>
                      <a:pt x="314" y="349"/>
                    </a:lnTo>
                    <a:lnTo>
                      <a:pt x="0" y="349"/>
                    </a:lnTo>
                    <a:lnTo>
                      <a:pt x="198" y="0"/>
                    </a:lnTo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02" name="AutoShape 26"/>
              <p:cNvSpPr>
                <a:spLocks noChangeArrowheads="1"/>
              </p:cNvSpPr>
              <p:nvPr/>
            </p:nvSpPr>
            <p:spPr bwMode="auto">
              <a:xfrm>
                <a:off x="4140" y="748"/>
                <a:ext cx="54" cy="263"/>
              </a:xfrm>
              <a:prstGeom prst="roundRect">
                <a:avLst>
                  <a:gd name="adj" fmla="val 1852"/>
                </a:avLst>
              </a:pr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03" name="AutoShape 27"/>
              <p:cNvSpPr>
                <a:spLocks noChangeArrowheads="1"/>
              </p:cNvSpPr>
              <p:nvPr/>
            </p:nvSpPr>
            <p:spPr bwMode="auto">
              <a:xfrm>
                <a:off x="4082" y="823"/>
                <a:ext cx="74" cy="263"/>
              </a:xfrm>
              <a:prstGeom prst="roundRect">
                <a:avLst>
                  <a:gd name="adj" fmla="val 1347"/>
                </a:avLst>
              </a:prstGeom>
              <a:solidFill>
                <a:srgbClr val="33CC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04" name="Freeform 28"/>
              <p:cNvSpPr>
                <a:spLocks noChangeArrowheads="1"/>
              </p:cNvSpPr>
              <p:nvPr/>
            </p:nvSpPr>
            <p:spPr bwMode="auto">
              <a:xfrm>
                <a:off x="4081" y="746"/>
                <a:ext cx="116" cy="79"/>
              </a:xfrm>
              <a:custGeom>
                <a:avLst/>
                <a:gdLst/>
                <a:ahLst/>
                <a:cxnLst>
                  <a:cxn ang="0">
                    <a:pos x="198" y="0"/>
                  </a:cxn>
                  <a:cxn ang="0">
                    <a:pos x="512" y="0"/>
                  </a:cxn>
                  <a:cxn ang="0">
                    <a:pos x="314" y="349"/>
                  </a:cxn>
                  <a:cxn ang="0">
                    <a:pos x="0" y="349"/>
                  </a:cxn>
                  <a:cxn ang="0">
                    <a:pos x="198" y="0"/>
                  </a:cxn>
                </a:cxnLst>
                <a:rect l="0" t="0" r="r" b="b"/>
                <a:pathLst>
                  <a:path w="513" h="350">
                    <a:moveTo>
                      <a:pt x="198" y="0"/>
                    </a:moveTo>
                    <a:lnTo>
                      <a:pt x="512" y="0"/>
                    </a:lnTo>
                    <a:lnTo>
                      <a:pt x="314" y="349"/>
                    </a:lnTo>
                    <a:lnTo>
                      <a:pt x="0" y="349"/>
                    </a:lnTo>
                    <a:lnTo>
                      <a:pt x="198" y="0"/>
                    </a:lnTo>
                  </a:path>
                </a:pathLst>
              </a:custGeom>
              <a:solidFill>
                <a:srgbClr val="33CC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05" name="Line 29"/>
              <p:cNvSpPr>
                <a:spLocks noChangeShapeType="1"/>
              </p:cNvSpPr>
              <p:nvPr/>
            </p:nvSpPr>
            <p:spPr bwMode="auto">
              <a:xfrm>
                <a:off x="4197" y="752"/>
                <a:ext cx="1" cy="25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06" name="Line 30"/>
              <p:cNvSpPr>
                <a:spLocks noChangeShapeType="1"/>
              </p:cNvSpPr>
              <p:nvPr/>
            </p:nvSpPr>
            <p:spPr bwMode="auto">
              <a:xfrm flipH="1">
                <a:off x="4154" y="1009"/>
                <a:ext cx="44" cy="7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07" name="AutoShape 31"/>
              <p:cNvSpPr>
                <a:spLocks noChangeArrowheads="1"/>
              </p:cNvSpPr>
              <p:nvPr/>
            </p:nvSpPr>
            <p:spPr bwMode="auto">
              <a:xfrm>
                <a:off x="4091" y="857"/>
                <a:ext cx="49" cy="152"/>
              </a:xfrm>
              <a:prstGeom prst="roundRect">
                <a:avLst>
                  <a:gd name="adj" fmla="val 2083"/>
                </a:avLst>
              </a:prstGeom>
              <a:solidFill>
                <a:srgbClr val="3333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08" name="AutoShape 32"/>
              <p:cNvSpPr>
                <a:spLocks noChangeArrowheads="1"/>
              </p:cNvSpPr>
              <p:nvPr/>
            </p:nvSpPr>
            <p:spPr bwMode="auto">
              <a:xfrm>
                <a:off x="4098" y="903"/>
                <a:ext cx="37" cy="54"/>
              </a:xfrm>
              <a:prstGeom prst="roundRect">
                <a:avLst>
                  <a:gd name="adj" fmla="val 2778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</p:grpSp>
        <p:grpSp>
          <p:nvGrpSpPr>
            <p:cNvPr id="5" name="Group 33"/>
            <p:cNvGrpSpPr>
              <a:grpSpLocks/>
            </p:cNvGrpSpPr>
            <p:nvPr/>
          </p:nvGrpSpPr>
          <p:grpSpPr bwMode="auto">
            <a:xfrm>
              <a:off x="7059613" y="1365250"/>
              <a:ext cx="182562" cy="541338"/>
              <a:chOff x="4447" y="860"/>
              <a:chExt cx="115" cy="341"/>
            </a:xfrm>
          </p:grpSpPr>
          <p:sp>
            <p:nvSpPr>
              <p:cNvPr id="50210" name="Freeform 34"/>
              <p:cNvSpPr>
                <a:spLocks noChangeArrowheads="1"/>
              </p:cNvSpPr>
              <p:nvPr/>
            </p:nvSpPr>
            <p:spPr bwMode="auto">
              <a:xfrm>
                <a:off x="4447" y="1123"/>
                <a:ext cx="116" cy="79"/>
              </a:xfrm>
              <a:custGeom>
                <a:avLst/>
                <a:gdLst/>
                <a:ahLst/>
                <a:cxnLst>
                  <a:cxn ang="0">
                    <a:pos x="198" y="0"/>
                  </a:cxn>
                  <a:cxn ang="0">
                    <a:pos x="512" y="0"/>
                  </a:cxn>
                  <a:cxn ang="0">
                    <a:pos x="314" y="349"/>
                  </a:cxn>
                  <a:cxn ang="0">
                    <a:pos x="0" y="349"/>
                  </a:cxn>
                  <a:cxn ang="0">
                    <a:pos x="198" y="0"/>
                  </a:cxn>
                </a:cxnLst>
                <a:rect l="0" t="0" r="r" b="b"/>
                <a:pathLst>
                  <a:path w="513" h="350">
                    <a:moveTo>
                      <a:pt x="198" y="0"/>
                    </a:moveTo>
                    <a:lnTo>
                      <a:pt x="512" y="0"/>
                    </a:lnTo>
                    <a:lnTo>
                      <a:pt x="314" y="349"/>
                    </a:lnTo>
                    <a:lnTo>
                      <a:pt x="0" y="349"/>
                    </a:lnTo>
                    <a:lnTo>
                      <a:pt x="198" y="0"/>
                    </a:lnTo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11" name="AutoShape 35"/>
              <p:cNvSpPr>
                <a:spLocks noChangeArrowheads="1"/>
              </p:cNvSpPr>
              <p:nvPr/>
            </p:nvSpPr>
            <p:spPr bwMode="auto">
              <a:xfrm>
                <a:off x="4506" y="862"/>
                <a:ext cx="54" cy="263"/>
              </a:xfrm>
              <a:prstGeom prst="roundRect">
                <a:avLst>
                  <a:gd name="adj" fmla="val 1852"/>
                </a:avLst>
              </a:pr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12" name="AutoShape 36"/>
              <p:cNvSpPr>
                <a:spLocks noChangeArrowheads="1"/>
              </p:cNvSpPr>
              <p:nvPr/>
            </p:nvSpPr>
            <p:spPr bwMode="auto">
              <a:xfrm>
                <a:off x="4448" y="937"/>
                <a:ext cx="74" cy="263"/>
              </a:xfrm>
              <a:prstGeom prst="roundRect">
                <a:avLst>
                  <a:gd name="adj" fmla="val 1347"/>
                </a:avLst>
              </a:prstGeom>
              <a:solidFill>
                <a:srgbClr val="33CC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13" name="Freeform 37"/>
              <p:cNvSpPr>
                <a:spLocks noChangeArrowheads="1"/>
              </p:cNvSpPr>
              <p:nvPr/>
            </p:nvSpPr>
            <p:spPr bwMode="auto">
              <a:xfrm>
                <a:off x="4447" y="860"/>
                <a:ext cx="116" cy="79"/>
              </a:xfrm>
              <a:custGeom>
                <a:avLst/>
                <a:gdLst/>
                <a:ahLst/>
                <a:cxnLst>
                  <a:cxn ang="0">
                    <a:pos x="198" y="0"/>
                  </a:cxn>
                  <a:cxn ang="0">
                    <a:pos x="512" y="0"/>
                  </a:cxn>
                  <a:cxn ang="0">
                    <a:pos x="314" y="349"/>
                  </a:cxn>
                  <a:cxn ang="0">
                    <a:pos x="0" y="349"/>
                  </a:cxn>
                  <a:cxn ang="0">
                    <a:pos x="198" y="0"/>
                  </a:cxn>
                </a:cxnLst>
                <a:rect l="0" t="0" r="r" b="b"/>
                <a:pathLst>
                  <a:path w="513" h="350">
                    <a:moveTo>
                      <a:pt x="198" y="0"/>
                    </a:moveTo>
                    <a:lnTo>
                      <a:pt x="512" y="0"/>
                    </a:lnTo>
                    <a:lnTo>
                      <a:pt x="314" y="349"/>
                    </a:lnTo>
                    <a:lnTo>
                      <a:pt x="0" y="349"/>
                    </a:lnTo>
                    <a:lnTo>
                      <a:pt x="198" y="0"/>
                    </a:lnTo>
                  </a:path>
                </a:pathLst>
              </a:custGeom>
              <a:solidFill>
                <a:srgbClr val="33CC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14" name="Line 38"/>
              <p:cNvSpPr>
                <a:spLocks noChangeShapeType="1"/>
              </p:cNvSpPr>
              <p:nvPr/>
            </p:nvSpPr>
            <p:spPr bwMode="auto">
              <a:xfrm>
                <a:off x="4563" y="865"/>
                <a:ext cx="1" cy="25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15" name="Line 39"/>
              <p:cNvSpPr>
                <a:spLocks noChangeShapeType="1"/>
              </p:cNvSpPr>
              <p:nvPr/>
            </p:nvSpPr>
            <p:spPr bwMode="auto">
              <a:xfrm flipH="1">
                <a:off x="4520" y="1123"/>
                <a:ext cx="44" cy="7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16" name="AutoShape 40"/>
              <p:cNvSpPr>
                <a:spLocks noChangeArrowheads="1"/>
              </p:cNvSpPr>
              <p:nvPr/>
            </p:nvSpPr>
            <p:spPr bwMode="auto">
              <a:xfrm>
                <a:off x="4457" y="971"/>
                <a:ext cx="49" cy="152"/>
              </a:xfrm>
              <a:prstGeom prst="roundRect">
                <a:avLst>
                  <a:gd name="adj" fmla="val 2083"/>
                </a:avLst>
              </a:prstGeom>
              <a:solidFill>
                <a:srgbClr val="3333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17" name="AutoShape 41"/>
              <p:cNvSpPr>
                <a:spLocks noChangeArrowheads="1"/>
              </p:cNvSpPr>
              <p:nvPr/>
            </p:nvSpPr>
            <p:spPr bwMode="auto">
              <a:xfrm>
                <a:off x="4464" y="1017"/>
                <a:ext cx="37" cy="54"/>
              </a:xfrm>
              <a:prstGeom prst="roundRect">
                <a:avLst>
                  <a:gd name="adj" fmla="val 2778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</p:grpSp>
        <p:grpSp>
          <p:nvGrpSpPr>
            <p:cNvPr id="6" name="Group 42"/>
            <p:cNvGrpSpPr>
              <a:grpSpLocks/>
            </p:cNvGrpSpPr>
            <p:nvPr/>
          </p:nvGrpSpPr>
          <p:grpSpPr bwMode="auto">
            <a:xfrm>
              <a:off x="7373938" y="2155825"/>
              <a:ext cx="182562" cy="541338"/>
              <a:chOff x="4645" y="1358"/>
              <a:chExt cx="115" cy="341"/>
            </a:xfrm>
          </p:grpSpPr>
          <p:sp>
            <p:nvSpPr>
              <p:cNvPr id="50219" name="Freeform 43"/>
              <p:cNvSpPr>
                <a:spLocks noChangeArrowheads="1"/>
              </p:cNvSpPr>
              <p:nvPr/>
            </p:nvSpPr>
            <p:spPr bwMode="auto">
              <a:xfrm>
                <a:off x="4645" y="1621"/>
                <a:ext cx="116" cy="80"/>
              </a:xfrm>
              <a:custGeom>
                <a:avLst/>
                <a:gdLst/>
                <a:ahLst/>
                <a:cxnLst>
                  <a:cxn ang="0">
                    <a:pos x="198" y="0"/>
                  </a:cxn>
                  <a:cxn ang="0">
                    <a:pos x="512" y="0"/>
                  </a:cxn>
                  <a:cxn ang="0">
                    <a:pos x="314" y="350"/>
                  </a:cxn>
                  <a:cxn ang="0">
                    <a:pos x="0" y="350"/>
                  </a:cxn>
                  <a:cxn ang="0">
                    <a:pos x="198" y="0"/>
                  </a:cxn>
                </a:cxnLst>
                <a:rect l="0" t="0" r="r" b="b"/>
                <a:pathLst>
                  <a:path w="513" h="351">
                    <a:moveTo>
                      <a:pt x="198" y="0"/>
                    </a:moveTo>
                    <a:lnTo>
                      <a:pt x="512" y="0"/>
                    </a:lnTo>
                    <a:lnTo>
                      <a:pt x="314" y="350"/>
                    </a:lnTo>
                    <a:lnTo>
                      <a:pt x="0" y="350"/>
                    </a:lnTo>
                    <a:lnTo>
                      <a:pt x="198" y="0"/>
                    </a:lnTo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20" name="AutoShape 44"/>
              <p:cNvSpPr>
                <a:spLocks noChangeArrowheads="1"/>
              </p:cNvSpPr>
              <p:nvPr/>
            </p:nvSpPr>
            <p:spPr bwMode="auto">
              <a:xfrm>
                <a:off x="4704" y="1360"/>
                <a:ext cx="54" cy="263"/>
              </a:xfrm>
              <a:prstGeom prst="roundRect">
                <a:avLst>
                  <a:gd name="adj" fmla="val 1852"/>
                </a:avLst>
              </a:pr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21" name="AutoShape 45"/>
              <p:cNvSpPr>
                <a:spLocks noChangeArrowheads="1"/>
              </p:cNvSpPr>
              <p:nvPr/>
            </p:nvSpPr>
            <p:spPr bwMode="auto">
              <a:xfrm>
                <a:off x="4646" y="1435"/>
                <a:ext cx="74" cy="263"/>
              </a:xfrm>
              <a:prstGeom prst="roundRect">
                <a:avLst>
                  <a:gd name="adj" fmla="val 1347"/>
                </a:avLst>
              </a:prstGeom>
              <a:solidFill>
                <a:srgbClr val="33CC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22" name="Freeform 46"/>
              <p:cNvSpPr>
                <a:spLocks noChangeArrowheads="1"/>
              </p:cNvSpPr>
              <p:nvPr/>
            </p:nvSpPr>
            <p:spPr bwMode="auto">
              <a:xfrm>
                <a:off x="4645" y="1358"/>
                <a:ext cx="116" cy="80"/>
              </a:xfrm>
              <a:custGeom>
                <a:avLst/>
                <a:gdLst/>
                <a:ahLst/>
                <a:cxnLst>
                  <a:cxn ang="0">
                    <a:pos x="198" y="0"/>
                  </a:cxn>
                  <a:cxn ang="0">
                    <a:pos x="512" y="0"/>
                  </a:cxn>
                  <a:cxn ang="0">
                    <a:pos x="314" y="350"/>
                  </a:cxn>
                  <a:cxn ang="0">
                    <a:pos x="0" y="350"/>
                  </a:cxn>
                  <a:cxn ang="0">
                    <a:pos x="198" y="0"/>
                  </a:cxn>
                </a:cxnLst>
                <a:rect l="0" t="0" r="r" b="b"/>
                <a:pathLst>
                  <a:path w="513" h="351">
                    <a:moveTo>
                      <a:pt x="198" y="0"/>
                    </a:moveTo>
                    <a:lnTo>
                      <a:pt x="512" y="0"/>
                    </a:lnTo>
                    <a:lnTo>
                      <a:pt x="314" y="350"/>
                    </a:lnTo>
                    <a:lnTo>
                      <a:pt x="0" y="350"/>
                    </a:lnTo>
                    <a:lnTo>
                      <a:pt x="198" y="0"/>
                    </a:lnTo>
                  </a:path>
                </a:pathLst>
              </a:custGeom>
              <a:solidFill>
                <a:srgbClr val="33CC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23" name="Line 47"/>
              <p:cNvSpPr>
                <a:spLocks noChangeShapeType="1"/>
              </p:cNvSpPr>
              <p:nvPr/>
            </p:nvSpPr>
            <p:spPr bwMode="auto">
              <a:xfrm>
                <a:off x="4761" y="1364"/>
                <a:ext cx="1" cy="25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24" name="Line 48"/>
              <p:cNvSpPr>
                <a:spLocks noChangeShapeType="1"/>
              </p:cNvSpPr>
              <p:nvPr/>
            </p:nvSpPr>
            <p:spPr bwMode="auto">
              <a:xfrm flipH="1">
                <a:off x="4718" y="1621"/>
                <a:ext cx="44" cy="7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25" name="AutoShape 49"/>
              <p:cNvSpPr>
                <a:spLocks noChangeArrowheads="1"/>
              </p:cNvSpPr>
              <p:nvPr/>
            </p:nvSpPr>
            <p:spPr bwMode="auto">
              <a:xfrm>
                <a:off x="4655" y="1469"/>
                <a:ext cx="49" cy="152"/>
              </a:xfrm>
              <a:prstGeom prst="roundRect">
                <a:avLst>
                  <a:gd name="adj" fmla="val 2083"/>
                </a:avLst>
              </a:prstGeom>
              <a:solidFill>
                <a:srgbClr val="3333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26" name="AutoShape 50"/>
              <p:cNvSpPr>
                <a:spLocks noChangeArrowheads="1"/>
              </p:cNvSpPr>
              <p:nvPr/>
            </p:nvSpPr>
            <p:spPr bwMode="auto">
              <a:xfrm>
                <a:off x="4662" y="1515"/>
                <a:ext cx="37" cy="54"/>
              </a:xfrm>
              <a:prstGeom prst="roundRect">
                <a:avLst>
                  <a:gd name="adj" fmla="val 2778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</p:grpSp>
        <p:sp>
          <p:nvSpPr>
            <p:cNvPr id="50227" name="AutoShape 51"/>
            <p:cNvSpPr>
              <a:spLocks noChangeArrowheads="1"/>
            </p:cNvSpPr>
            <p:nvPr/>
          </p:nvSpPr>
          <p:spPr bwMode="auto">
            <a:xfrm>
              <a:off x="7351007" y="1208088"/>
              <a:ext cx="1329443" cy="648512"/>
            </a:xfrm>
            <a:prstGeom prst="roundRect">
              <a:avLst>
                <a:gd name="adj" fmla="val 222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2000">
                  <a:solidFill>
                    <a:schemeClr val="tx1"/>
                  </a:solidFill>
                  <a:latin typeface="Maiandra GD" pitchFamily="34" charset="0"/>
                </a:rPr>
                <a:t>Servidores</a:t>
              </a:r>
              <a:br>
                <a:rPr lang="es-ES" sz="2000">
                  <a:solidFill>
                    <a:schemeClr val="tx1"/>
                  </a:solidFill>
                  <a:latin typeface="Maiandra GD" pitchFamily="34" charset="0"/>
                </a:rPr>
              </a:br>
              <a:r>
                <a:rPr lang="es-ES" sz="2000">
                  <a:solidFill>
                    <a:schemeClr val="tx1"/>
                  </a:solidFill>
                  <a:latin typeface="Maiandra GD" pitchFamily="34" charset="0"/>
                </a:rPr>
                <a:t>web</a:t>
              </a:r>
            </a:p>
          </p:txBody>
        </p:sp>
        <p:sp>
          <p:nvSpPr>
            <p:cNvPr id="50228" name="Line 52"/>
            <p:cNvSpPr>
              <a:spLocks noChangeShapeType="1"/>
            </p:cNvSpPr>
            <p:nvPr/>
          </p:nvSpPr>
          <p:spPr bwMode="auto">
            <a:xfrm>
              <a:off x="5876925" y="1695450"/>
              <a:ext cx="66675" cy="276225"/>
            </a:xfrm>
            <a:prstGeom prst="line">
              <a:avLst/>
            </a:prstGeom>
            <a:noFill/>
            <a:ln w="28440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s-ES">
                <a:latin typeface="Maiandra GD" pitchFamily="34" charset="0"/>
              </a:endParaRPr>
            </a:p>
          </p:txBody>
        </p:sp>
        <p:sp>
          <p:nvSpPr>
            <p:cNvPr id="50229" name="Line 53"/>
            <p:cNvSpPr>
              <a:spLocks noChangeShapeType="1"/>
            </p:cNvSpPr>
            <p:nvPr/>
          </p:nvSpPr>
          <p:spPr bwMode="auto">
            <a:xfrm flipH="1">
              <a:off x="6503988" y="1733550"/>
              <a:ext cx="12700" cy="238125"/>
            </a:xfrm>
            <a:prstGeom prst="line">
              <a:avLst/>
            </a:prstGeom>
            <a:noFill/>
            <a:ln w="28440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s-ES">
                <a:latin typeface="Maiandra GD" pitchFamily="34" charset="0"/>
              </a:endParaRPr>
            </a:p>
          </p:txBody>
        </p:sp>
        <p:sp>
          <p:nvSpPr>
            <p:cNvPr id="50230" name="Line 54"/>
            <p:cNvSpPr>
              <a:spLocks noChangeShapeType="1"/>
            </p:cNvSpPr>
            <p:nvPr/>
          </p:nvSpPr>
          <p:spPr bwMode="auto">
            <a:xfrm flipH="1">
              <a:off x="6961188" y="1895475"/>
              <a:ext cx="136525" cy="209550"/>
            </a:xfrm>
            <a:prstGeom prst="line">
              <a:avLst/>
            </a:prstGeom>
            <a:noFill/>
            <a:ln w="28440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s-ES">
                <a:latin typeface="Maiandra GD" pitchFamily="34" charset="0"/>
              </a:endParaRPr>
            </a:p>
          </p:txBody>
        </p:sp>
        <p:sp>
          <p:nvSpPr>
            <p:cNvPr id="50231" name="Line 55"/>
            <p:cNvSpPr>
              <a:spLocks noChangeShapeType="1"/>
            </p:cNvSpPr>
            <p:nvPr/>
          </p:nvSpPr>
          <p:spPr bwMode="auto">
            <a:xfrm flipH="1">
              <a:off x="7123113" y="2657475"/>
              <a:ext cx="250825" cy="1588"/>
            </a:xfrm>
            <a:prstGeom prst="line">
              <a:avLst/>
            </a:prstGeom>
            <a:noFill/>
            <a:ln w="28440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s-ES">
                <a:latin typeface="Maiandra GD" pitchFamily="34" charset="0"/>
              </a:endParaRPr>
            </a:p>
          </p:txBody>
        </p:sp>
        <p:grpSp>
          <p:nvGrpSpPr>
            <p:cNvPr id="7" name="Group 57"/>
            <p:cNvGrpSpPr>
              <a:grpSpLocks/>
            </p:cNvGrpSpPr>
            <p:nvPr/>
          </p:nvGrpSpPr>
          <p:grpSpPr bwMode="auto">
            <a:xfrm>
              <a:off x="6145213" y="2890838"/>
              <a:ext cx="500062" cy="231775"/>
              <a:chOff x="3871" y="1821"/>
              <a:chExt cx="315" cy="146"/>
            </a:xfrm>
          </p:grpSpPr>
          <p:sp>
            <p:nvSpPr>
              <p:cNvPr id="50234" name="Oval 58"/>
              <p:cNvSpPr>
                <a:spLocks noChangeArrowheads="1"/>
              </p:cNvSpPr>
              <p:nvPr/>
            </p:nvSpPr>
            <p:spPr bwMode="auto">
              <a:xfrm>
                <a:off x="3873" y="1887"/>
                <a:ext cx="314" cy="82"/>
              </a:xfrm>
              <a:prstGeom prst="ellipse">
                <a:avLst/>
              </a:prstGeom>
              <a:solidFill>
                <a:srgbClr val="CCCCFF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35" name="Line 59"/>
              <p:cNvSpPr>
                <a:spLocks noChangeShapeType="1"/>
              </p:cNvSpPr>
              <p:nvPr/>
            </p:nvSpPr>
            <p:spPr bwMode="auto">
              <a:xfrm>
                <a:off x="3873" y="1880"/>
                <a:ext cx="1" cy="5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36" name="Line 60"/>
              <p:cNvSpPr>
                <a:spLocks noChangeShapeType="1"/>
              </p:cNvSpPr>
              <p:nvPr/>
            </p:nvSpPr>
            <p:spPr bwMode="auto">
              <a:xfrm>
                <a:off x="4187" y="1880"/>
                <a:ext cx="1" cy="5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37" name="AutoShape 61"/>
              <p:cNvSpPr>
                <a:spLocks noChangeArrowheads="1"/>
              </p:cNvSpPr>
              <p:nvPr/>
            </p:nvSpPr>
            <p:spPr bwMode="auto">
              <a:xfrm>
                <a:off x="3873" y="1880"/>
                <a:ext cx="311" cy="50"/>
              </a:xfrm>
              <a:prstGeom prst="roundRect">
                <a:avLst>
                  <a:gd name="adj" fmla="val 2000"/>
                </a:avLst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38" name="Oval 62"/>
              <p:cNvSpPr>
                <a:spLocks noChangeArrowheads="1"/>
              </p:cNvSpPr>
              <p:nvPr/>
            </p:nvSpPr>
            <p:spPr bwMode="auto">
              <a:xfrm>
                <a:off x="3871" y="1821"/>
                <a:ext cx="314" cy="95"/>
              </a:xfrm>
              <a:prstGeom prst="ellipse">
                <a:avLst/>
              </a:prstGeom>
              <a:solidFill>
                <a:srgbClr val="CCCCFF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grpSp>
            <p:nvGrpSpPr>
              <p:cNvPr id="8" name="Group 63"/>
              <p:cNvGrpSpPr>
                <a:grpSpLocks/>
              </p:cNvGrpSpPr>
              <p:nvPr/>
            </p:nvGrpSpPr>
            <p:grpSpPr bwMode="auto">
              <a:xfrm>
                <a:off x="3947" y="1842"/>
                <a:ext cx="155" cy="55"/>
                <a:chOff x="3947" y="1842"/>
                <a:chExt cx="155" cy="55"/>
              </a:xfrm>
            </p:grpSpPr>
            <p:sp>
              <p:nvSpPr>
                <p:cNvPr id="50240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3947" y="1841"/>
                  <a:ext cx="55" cy="3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s-ES">
                    <a:latin typeface="Maiandra GD" pitchFamily="34" charset="0"/>
                  </a:endParaRPr>
                </a:p>
              </p:txBody>
            </p:sp>
            <p:sp>
              <p:nvSpPr>
                <p:cNvPr id="50241" name="Line 65"/>
                <p:cNvSpPr>
                  <a:spLocks noChangeShapeType="1"/>
                </p:cNvSpPr>
                <p:nvPr/>
              </p:nvSpPr>
              <p:spPr bwMode="auto">
                <a:xfrm>
                  <a:off x="4053" y="1897"/>
                  <a:ext cx="49" cy="1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s-ES">
                    <a:latin typeface="Maiandra GD" pitchFamily="34" charset="0"/>
                  </a:endParaRPr>
                </a:p>
              </p:txBody>
            </p:sp>
            <p:sp>
              <p:nvSpPr>
                <p:cNvPr id="50242" name="Line 66"/>
                <p:cNvSpPr>
                  <a:spLocks noChangeShapeType="1"/>
                </p:cNvSpPr>
                <p:nvPr/>
              </p:nvSpPr>
              <p:spPr bwMode="auto">
                <a:xfrm>
                  <a:off x="3998" y="1843"/>
                  <a:ext cx="58" cy="54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s-ES">
                    <a:latin typeface="Maiandra GD" pitchFamily="34" charset="0"/>
                  </a:endParaRPr>
                </a:p>
              </p:txBody>
            </p:sp>
          </p:grpSp>
          <p:grpSp>
            <p:nvGrpSpPr>
              <p:cNvPr id="9" name="Group 67"/>
              <p:cNvGrpSpPr>
                <a:grpSpLocks/>
              </p:cNvGrpSpPr>
              <p:nvPr/>
            </p:nvGrpSpPr>
            <p:grpSpPr bwMode="auto">
              <a:xfrm>
                <a:off x="3947" y="1841"/>
                <a:ext cx="155" cy="55"/>
                <a:chOff x="3947" y="1841"/>
                <a:chExt cx="155" cy="55"/>
              </a:xfrm>
            </p:grpSpPr>
            <p:sp>
              <p:nvSpPr>
                <p:cNvPr id="50244" name="Line 68"/>
                <p:cNvSpPr>
                  <a:spLocks noChangeShapeType="1"/>
                </p:cNvSpPr>
                <p:nvPr/>
              </p:nvSpPr>
              <p:spPr bwMode="auto">
                <a:xfrm>
                  <a:off x="3947" y="1895"/>
                  <a:ext cx="55" cy="1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s-ES">
                    <a:latin typeface="Maiandra GD" pitchFamily="34" charset="0"/>
                  </a:endParaRPr>
                </a:p>
              </p:txBody>
            </p:sp>
            <p:sp>
              <p:nvSpPr>
                <p:cNvPr id="50245" name="Line 69"/>
                <p:cNvSpPr>
                  <a:spLocks noChangeShapeType="1"/>
                </p:cNvSpPr>
                <p:nvPr/>
              </p:nvSpPr>
              <p:spPr bwMode="auto">
                <a:xfrm>
                  <a:off x="4053" y="1841"/>
                  <a:ext cx="49" cy="1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s-ES">
                    <a:latin typeface="Maiandra GD" pitchFamily="34" charset="0"/>
                  </a:endParaRPr>
                </a:p>
              </p:txBody>
            </p:sp>
            <p:sp>
              <p:nvSpPr>
                <p:cNvPr id="50246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3998" y="1840"/>
                  <a:ext cx="58" cy="56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s-ES">
                    <a:latin typeface="Maiandra GD" pitchFamily="34" charset="0"/>
                  </a:endParaRPr>
                </a:p>
              </p:txBody>
            </p:sp>
          </p:grpSp>
        </p:grpSp>
        <p:sp>
          <p:nvSpPr>
            <p:cNvPr id="50247" name="AutoShape 71"/>
            <p:cNvSpPr>
              <a:spLocks noChangeArrowheads="1"/>
            </p:cNvSpPr>
            <p:nvPr/>
          </p:nvSpPr>
          <p:spPr bwMode="auto">
            <a:xfrm>
              <a:off x="5597525" y="1998663"/>
              <a:ext cx="944787" cy="537712"/>
            </a:xfrm>
            <a:prstGeom prst="roundRect">
              <a:avLst>
                <a:gd name="adj" fmla="val 27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600">
                  <a:solidFill>
                    <a:schemeClr val="tx1"/>
                  </a:solidFill>
                  <a:latin typeface="Maiandra GD" pitchFamily="34" charset="0"/>
                </a:rPr>
                <a:t> Internet</a:t>
              </a:r>
              <a:br>
                <a:rPr lang="es-ES" sz="1600">
                  <a:solidFill>
                    <a:schemeClr val="tx1"/>
                  </a:solidFill>
                  <a:latin typeface="Maiandra GD" pitchFamily="34" charset="0"/>
                </a:rPr>
              </a:br>
              <a:r>
                <a:rPr lang="es-ES" sz="1600">
                  <a:solidFill>
                    <a:schemeClr val="tx1"/>
                  </a:solidFill>
                  <a:latin typeface="Maiandra GD" pitchFamily="34" charset="0"/>
                </a:rPr>
                <a:t>pública</a:t>
              </a:r>
            </a:p>
          </p:txBody>
        </p:sp>
        <p:sp>
          <p:nvSpPr>
            <p:cNvPr id="50248" name="Freeform 72"/>
            <p:cNvSpPr>
              <a:spLocks noChangeArrowheads="1"/>
            </p:cNvSpPr>
            <p:nvPr/>
          </p:nvSpPr>
          <p:spPr bwMode="auto">
            <a:xfrm>
              <a:off x="4732338" y="4059238"/>
              <a:ext cx="2965450" cy="1390650"/>
            </a:xfrm>
            <a:custGeom>
              <a:avLst/>
              <a:gdLst/>
              <a:ahLst/>
              <a:cxnLst>
                <a:cxn ang="0">
                  <a:pos x="136" y="1442"/>
                </a:cxn>
                <a:cxn ang="0">
                  <a:pos x="454" y="604"/>
                </a:cxn>
                <a:cxn ang="0">
                  <a:pos x="2862" y="74"/>
                </a:cxn>
                <a:cxn ang="0">
                  <a:pos x="5032" y="154"/>
                </a:cxn>
                <a:cxn ang="0">
                  <a:pos x="7775" y="533"/>
                </a:cxn>
                <a:cxn ang="0">
                  <a:pos x="7824" y="3268"/>
                </a:cxn>
                <a:cxn ang="0">
                  <a:pos x="6038" y="3727"/>
                </a:cxn>
                <a:cxn ang="0">
                  <a:pos x="3444" y="3753"/>
                </a:cxn>
                <a:cxn ang="0">
                  <a:pos x="1971" y="3736"/>
                </a:cxn>
                <a:cxn ang="0">
                  <a:pos x="740" y="2981"/>
                </a:cxn>
                <a:cxn ang="0">
                  <a:pos x="136" y="1442"/>
                </a:cxn>
                <a:cxn ang="0">
                  <a:pos x="136" y="1442"/>
                </a:cxn>
              </a:cxnLst>
              <a:rect l="0" t="0" r="r" b="b"/>
              <a:pathLst>
                <a:path w="8239" h="3864">
                  <a:moveTo>
                    <a:pt x="136" y="1442"/>
                  </a:moveTo>
                  <a:cubicBezTo>
                    <a:pt x="88" y="1045"/>
                    <a:pt x="0" y="833"/>
                    <a:pt x="454" y="604"/>
                  </a:cubicBezTo>
                  <a:cubicBezTo>
                    <a:pt x="908" y="374"/>
                    <a:pt x="2099" y="149"/>
                    <a:pt x="2862" y="74"/>
                  </a:cubicBezTo>
                  <a:cubicBezTo>
                    <a:pt x="3625" y="0"/>
                    <a:pt x="4212" y="79"/>
                    <a:pt x="5032" y="154"/>
                  </a:cubicBezTo>
                  <a:cubicBezTo>
                    <a:pt x="5852" y="229"/>
                    <a:pt x="7312" y="13"/>
                    <a:pt x="7775" y="533"/>
                  </a:cubicBezTo>
                  <a:cubicBezTo>
                    <a:pt x="8238" y="1054"/>
                    <a:pt x="8115" y="2739"/>
                    <a:pt x="7824" y="3268"/>
                  </a:cubicBezTo>
                  <a:cubicBezTo>
                    <a:pt x="7533" y="3797"/>
                    <a:pt x="6765" y="3647"/>
                    <a:pt x="6038" y="3727"/>
                  </a:cubicBezTo>
                  <a:cubicBezTo>
                    <a:pt x="5310" y="3806"/>
                    <a:pt x="4123" y="3753"/>
                    <a:pt x="3444" y="3753"/>
                  </a:cubicBezTo>
                  <a:cubicBezTo>
                    <a:pt x="2765" y="3753"/>
                    <a:pt x="2421" y="3863"/>
                    <a:pt x="1971" y="3736"/>
                  </a:cubicBezTo>
                  <a:cubicBezTo>
                    <a:pt x="1521" y="3608"/>
                    <a:pt x="1045" y="3361"/>
                    <a:pt x="740" y="2981"/>
                  </a:cubicBezTo>
                  <a:cubicBezTo>
                    <a:pt x="432" y="2598"/>
                    <a:pt x="127" y="2064"/>
                    <a:pt x="136" y="1442"/>
                  </a:cubicBezTo>
                  <a:lnTo>
                    <a:pt x="136" y="1442"/>
                  </a:lnTo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>
                <a:latin typeface="Maiandra GD" pitchFamily="34" charset="0"/>
              </a:endParaRPr>
            </a:p>
          </p:txBody>
        </p:sp>
        <p:sp>
          <p:nvSpPr>
            <p:cNvPr id="50249" name="Line 73"/>
            <p:cNvSpPr>
              <a:spLocks noChangeShapeType="1"/>
            </p:cNvSpPr>
            <p:nvPr/>
          </p:nvSpPr>
          <p:spPr bwMode="auto">
            <a:xfrm flipV="1">
              <a:off x="5172075" y="4591050"/>
              <a:ext cx="1557338" cy="15875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s-ES">
                <a:latin typeface="Maiandra GD" pitchFamily="34" charset="0"/>
              </a:endParaRPr>
            </a:p>
          </p:txBody>
        </p:sp>
        <p:sp>
          <p:nvSpPr>
            <p:cNvPr id="50250" name="Line 74"/>
            <p:cNvSpPr>
              <a:spLocks noChangeShapeType="1"/>
            </p:cNvSpPr>
            <p:nvPr/>
          </p:nvSpPr>
          <p:spPr bwMode="auto">
            <a:xfrm>
              <a:off x="5181600" y="4605338"/>
              <a:ext cx="1588" cy="195262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s-ES">
                <a:latin typeface="Maiandra GD" pitchFamily="34" charset="0"/>
              </a:endParaRPr>
            </a:p>
          </p:txBody>
        </p:sp>
        <p:sp>
          <p:nvSpPr>
            <p:cNvPr id="50251" name="Line 75"/>
            <p:cNvSpPr>
              <a:spLocks noChangeShapeType="1"/>
            </p:cNvSpPr>
            <p:nvPr/>
          </p:nvSpPr>
          <p:spPr bwMode="auto">
            <a:xfrm>
              <a:off x="5691188" y="4614863"/>
              <a:ext cx="1587" cy="195262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s-ES">
                <a:latin typeface="Maiandra GD" pitchFamily="34" charset="0"/>
              </a:endParaRPr>
            </a:p>
          </p:txBody>
        </p:sp>
        <p:sp>
          <p:nvSpPr>
            <p:cNvPr id="50252" name="Line 76"/>
            <p:cNvSpPr>
              <a:spLocks noChangeShapeType="1"/>
            </p:cNvSpPr>
            <p:nvPr/>
          </p:nvSpPr>
          <p:spPr bwMode="auto">
            <a:xfrm>
              <a:off x="6229350" y="4610100"/>
              <a:ext cx="1588" cy="19526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s-ES">
                <a:latin typeface="Maiandra GD" pitchFamily="34" charset="0"/>
              </a:endParaRPr>
            </a:p>
          </p:txBody>
        </p:sp>
        <p:sp>
          <p:nvSpPr>
            <p:cNvPr id="50253" name="Line 77"/>
            <p:cNvSpPr>
              <a:spLocks noChangeShapeType="1"/>
            </p:cNvSpPr>
            <p:nvPr/>
          </p:nvSpPr>
          <p:spPr bwMode="auto">
            <a:xfrm>
              <a:off x="6729413" y="4610100"/>
              <a:ext cx="1587" cy="223838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s-ES">
                <a:latin typeface="Maiandra GD" pitchFamily="34" charset="0"/>
              </a:endParaRPr>
            </a:p>
          </p:txBody>
        </p:sp>
        <p:grpSp>
          <p:nvGrpSpPr>
            <p:cNvPr id="10" name="Group 78"/>
            <p:cNvGrpSpPr>
              <a:grpSpLocks/>
            </p:cNvGrpSpPr>
            <p:nvPr/>
          </p:nvGrpSpPr>
          <p:grpSpPr bwMode="auto">
            <a:xfrm>
              <a:off x="6145213" y="4181475"/>
              <a:ext cx="500062" cy="231775"/>
              <a:chOff x="3871" y="2634"/>
              <a:chExt cx="315" cy="146"/>
            </a:xfrm>
          </p:grpSpPr>
          <p:sp>
            <p:nvSpPr>
              <p:cNvPr id="50255" name="Oval 79"/>
              <p:cNvSpPr>
                <a:spLocks noChangeArrowheads="1"/>
              </p:cNvSpPr>
              <p:nvPr/>
            </p:nvSpPr>
            <p:spPr bwMode="auto">
              <a:xfrm>
                <a:off x="3873" y="2699"/>
                <a:ext cx="314" cy="82"/>
              </a:xfrm>
              <a:prstGeom prst="ellipse">
                <a:avLst/>
              </a:prstGeom>
              <a:solidFill>
                <a:srgbClr val="CCCCFF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56" name="Line 80"/>
              <p:cNvSpPr>
                <a:spLocks noChangeShapeType="1"/>
              </p:cNvSpPr>
              <p:nvPr/>
            </p:nvSpPr>
            <p:spPr bwMode="auto">
              <a:xfrm>
                <a:off x="3873" y="2693"/>
                <a:ext cx="1" cy="5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57" name="Line 81"/>
              <p:cNvSpPr>
                <a:spLocks noChangeShapeType="1"/>
              </p:cNvSpPr>
              <p:nvPr/>
            </p:nvSpPr>
            <p:spPr bwMode="auto">
              <a:xfrm>
                <a:off x="4187" y="2693"/>
                <a:ext cx="1" cy="5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58" name="AutoShape 82"/>
              <p:cNvSpPr>
                <a:spLocks noChangeArrowheads="1"/>
              </p:cNvSpPr>
              <p:nvPr/>
            </p:nvSpPr>
            <p:spPr bwMode="auto">
              <a:xfrm>
                <a:off x="3873" y="2693"/>
                <a:ext cx="311" cy="50"/>
              </a:xfrm>
              <a:prstGeom prst="roundRect">
                <a:avLst>
                  <a:gd name="adj" fmla="val 2000"/>
                </a:avLst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59" name="Oval 83"/>
              <p:cNvSpPr>
                <a:spLocks noChangeArrowheads="1"/>
              </p:cNvSpPr>
              <p:nvPr/>
            </p:nvSpPr>
            <p:spPr bwMode="auto">
              <a:xfrm>
                <a:off x="3871" y="2634"/>
                <a:ext cx="314" cy="95"/>
              </a:xfrm>
              <a:prstGeom prst="ellipse">
                <a:avLst/>
              </a:prstGeom>
              <a:solidFill>
                <a:srgbClr val="CCCCFF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grpSp>
            <p:nvGrpSpPr>
              <p:cNvPr id="11" name="Group 84"/>
              <p:cNvGrpSpPr>
                <a:grpSpLocks/>
              </p:cNvGrpSpPr>
              <p:nvPr/>
            </p:nvGrpSpPr>
            <p:grpSpPr bwMode="auto">
              <a:xfrm>
                <a:off x="3947" y="2655"/>
                <a:ext cx="155" cy="55"/>
                <a:chOff x="3947" y="2655"/>
                <a:chExt cx="155" cy="55"/>
              </a:xfrm>
            </p:grpSpPr>
            <p:sp>
              <p:nvSpPr>
                <p:cNvPr id="50261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3947" y="2654"/>
                  <a:ext cx="55" cy="3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s-ES">
                    <a:latin typeface="Maiandra GD" pitchFamily="34" charset="0"/>
                  </a:endParaRPr>
                </a:p>
              </p:txBody>
            </p:sp>
            <p:sp>
              <p:nvSpPr>
                <p:cNvPr id="50262" name="Line 86"/>
                <p:cNvSpPr>
                  <a:spLocks noChangeShapeType="1"/>
                </p:cNvSpPr>
                <p:nvPr/>
              </p:nvSpPr>
              <p:spPr bwMode="auto">
                <a:xfrm>
                  <a:off x="4053" y="2710"/>
                  <a:ext cx="49" cy="1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s-ES">
                    <a:latin typeface="Maiandra GD" pitchFamily="34" charset="0"/>
                  </a:endParaRPr>
                </a:p>
              </p:txBody>
            </p:sp>
            <p:sp>
              <p:nvSpPr>
                <p:cNvPr id="50263" name="Line 87"/>
                <p:cNvSpPr>
                  <a:spLocks noChangeShapeType="1"/>
                </p:cNvSpPr>
                <p:nvPr/>
              </p:nvSpPr>
              <p:spPr bwMode="auto">
                <a:xfrm>
                  <a:off x="3998" y="2656"/>
                  <a:ext cx="58" cy="54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s-ES">
                    <a:latin typeface="Maiandra GD" pitchFamily="34" charset="0"/>
                  </a:endParaRPr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3947" y="2654"/>
                <a:ext cx="155" cy="55"/>
                <a:chOff x="3947" y="2654"/>
                <a:chExt cx="155" cy="55"/>
              </a:xfrm>
            </p:grpSpPr>
            <p:sp>
              <p:nvSpPr>
                <p:cNvPr id="50265" name="Line 89"/>
                <p:cNvSpPr>
                  <a:spLocks noChangeShapeType="1"/>
                </p:cNvSpPr>
                <p:nvPr/>
              </p:nvSpPr>
              <p:spPr bwMode="auto">
                <a:xfrm>
                  <a:off x="3947" y="2708"/>
                  <a:ext cx="55" cy="1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s-ES">
                    <a:latin typeface="Maiandra GD" pitchFamily="34" charset="0"/>
                  </a:endParaRPr>
                </a:p>
              </p:txBody>
            </p:sp>
            <p:sp>
              <p:nvSpPr>
                <p:cNvPr id="50266" name="Line 90"/>
                <p:cNvSpPr>
                  <a:spLocks noChangeShapeType="1"/>
                </p:cNvSpPr>
                <p:nvPr/>
              </p:nvSpPr>
              <p:spPr bwMode="auto">
                <a:xfrm>
                  <a:off x="4053" y="2654"/>
                  <a:ext cx="49" cy="1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s-ES">
                    <a:latin typeface="Maiandra GD" pitchFamily="34" charset="0"/>
                  </a:endParaRPr>
                </a:p>
              </p:txBody>
            </p:sp>
            <p:sp>
              <p:nvSpPr>
                <p:cNvPr id="50267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3998" y="2653"/>
                  <a:ext cx="58" cy="56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s-ES">
                    <a:latin typeface="Maiandra GD" pitchFamily="34" charset="0"/>
                  </a:endParaRPr>
                </a:p>
              </p:txBody>
            </p:sp>
          </p:grpSp>
        </p:grpSp>
        <p:sp>
          <p:nvSpPr>
            <p:cNvPr id="50268" name="Line 92"/>
            <p:cNvSpPr>
              <a:spLocks noChangeShapeType="1"/>
            </p:cNvSpPr>
            <p:nvPr/>
          </p:nvSpPr>
          <p:spPr bwMode="auto">
            <a:xfrm>
              <a:off x="6391275" y="3133725"/>
              <a:ext cx="1588" cy="1062038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s-ES">
                <a:latin typeface="Maiandra GD" pitchFamily="34" charset="0"/>
              </a:endParaRPr>
            </a:p>
          </p:txBody>
        </p:sp>
        <p:sp>
          <p:nvSpPr>
            <p:cNvPr id="50269" name="Line 93"/>
            <p:cNvSpPr>
              <a:spLocks noChangeShapeType="1"/>
            </p:cNvSpPr>
            <p:nvPr/>
          </p:nvSpPr>
          <p:spPr bwMode="auto">
            <a:xfrm>
              <a:off x="6396038" y="4419600"/>
              <a:ext cx="1587" cy="166688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s-ES">
                <a:latin typeface="Maiandra GD" pitchFamily="34" charset="0"/>
              </a:endParaRPr>
            </a:p>
          </p:txBody>
        </p:sp>
        <p:sp>
          <p:nvSpPr>
            <p:cNvPr id="50270" name="AutoShape 94"/>
            <p:cNvSpPr>
              <a:spLocks noChangeArrowheads="1"/>
            </p:cNvSpPr>
            <p:nvPr/>
          </p:nvSpPr>
          <p:spPr bwMode="auto">
            <a:xfrm>
              <a:off x="4692650" y="3946525"/>
              <a:ext cx="1249358" cy="537712"/>
            </a:xfrm>
            <a:prstGeom prst="roundRect">
              <a:avLst>
                <a:gd name="adj" fmla="val 27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600">
                  <a:solidFill>
                    <a:schemeClr val="tx1"/>
                  </a:solidFill>
                  <a:latin typeface="Maiandra GD" pitchFamily="34" charset="0"/>
                </a:rPr>
                <a:t>Red </a:t>
              </a:r>
              <a:br>
                <a:rPr lang="es-ES" sz="1600">
                  <a:solidFill>
                    <a:schemeClr val="tx1"/>
                  </a:solidFill>
                  <a:latin typeface="Maiandra GD" pitchFamily="34" charset="0"/>
                </a:rPr>
              </a:br>
              <a:r>
                <a:rPr lang="es-ES" sz="1600">
                  <a:solidFill>
                    <a:schemeClr val="tx1"/>
                  </a:solidFill>
                  <a:latin typeface="Maiandra GD" pitchFamily="34" charset="0"/>
                </a:rPr>
                <a:t>institucional</a:t>
              </a:r>
            </a:p>
          </p:txBody>
        </p:sp>
        <p:sp>
          <p:nvSpPr>
            <p:cNvPr id="50271" name="AutoShape 95"/>
            <p:cNvSpPr>
              <a:spLocks noChangeArrowheads="1"/>
            </p:cNvSpPr>
            <p:nvPr/>
          </p:nvSpPr>
          <p:spPr bwMode="auto">
            <a:xfrm>
              <a:off x="6632575" y="4294188"/>
              <a:ext cx="1406324" cy="316113"/>
            </a:xfrm>
            <a:prstGeom prst="roundRect">
              <a:avLst>
                <a:gd name="adj" fmla="val 46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600">
                  <a:solidFill>
                    <a:schemeClr val="tx1"/>
                  </a:solidFill>
                  <a:latin typeface="Maiandra GD" pitchFamily="34" charset="0"/>
                </a:rPr>
                <a:t>10 Mbps LAN</a:t>
              </a:r>
            </a:p>
          </p:txBody>
        </p:sp>
        <p:sp>
          <p:nvSpPr>
            <p:cNvPr id="50272" name="AutoShape 96"/>
            <p:cNvSpPr>
              <a:spLocks noChangeArrowheads="1"/>
            </p:cNvSpPr>
            <p:nvPr/>
          </p:nvSpPr>
          <p:spPr bwMode="auto">
            <a:xfrm>
              <a:off x="6392863" y="3322638"/>
              <a:ext cx="1610034" cy="562334"/>
            </a:xfrm>
            <a:prstGeom prst="roundRect">
              <a:avLst>
                <a:gd name="adj" fmla="val 27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600" b="1">
                  <a:solidFill>
                    <a:srgbClr val="FF0000"/>
                  </a:solidFill>
                  <a:latin typeface="Maiandra GD" pitchFamily="34" charset="0"/>
                </a:rPr>
                <a:t>10 Mbps</a:t>
              </a:r>
              <a:r>
                <a:rPr lang="es-ES" sz="1600">
                  <a:solidFill>
                    <a:schemeClr val="tx1"/>
                  </a:solidFill>
                  <a:latin typeface="Maiandra GD" pitchFamily="34" charset="0"/>
                </a:rPr>
                <a:t> </a:t>
              </a:r>
            </a:p>
            <a:p>
              <a:pPr algn="ctr"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600">
                  <a:solidFill>
                    <a:schemeClr val="tx1"/>
                  </a:solidFill>
                  <a:latin typeface="Maiandra GD" pitchFamily="34" charset="0"/>
                </a:rPr>
                <a:t>Enlace se acceso</a:t>
              </a:r>
            </a:p>
          </p:txBody>
        </p:sp>
        <p:grpSp>
          <p:nvGrpSpPr>
            <p:cNvPr id="13" name="Group 97"/>
            <p:cNvGrpSpPr>
              <a:grpSpLocks/>
            </p:cNvGrpSpPr>
            <p:nvPr/>
          </p:nvGrpSpPr>
          <p:grpSpPr bwMode="auto">
            <a:xfrm>
              <a:off x="4859338" y="4868863"/>
              <a:ext cx="504825" cy="576262"/>
              <a:chOff x="3016" y="3294"/>
              <a:chExt cx="692" cy="564"/>
            </a:xfrm>
          </p:grpSpPr>
          <p:sp>
            <p:nvSpPr>
              <p:cNvPr id="50274" name="Freeform 98"/>
              <p:cNvSpPr>
                <a:spLocks/>
              </p:cNvSpPr>
              <p:nvPr/>
            </p:nvSpPr>
            <p:spPr bwMode="auto">
              <a:xfrm>
                <a:off x="3016" y="3294"/>
                <a:ext cx="692" cy="564"/>
              </a:xfrm>
              <a:custGeom>
                <a:avLst/>
                <a:gdLst/>
                <a:ahLst/>
                <a:cxnLst>
                  <a:cxn ang="0">
                    <a:pos x="191" y="38"/>
                  </a:cxn>
                  <a:cxn ang="0">
                    <a:pos x="191" y="38"/>
                  </a:cxn>
                  <a:cxn ang="0">
                    <a:pos x="198" y="38"/>
                  </a:cxn>
                  <a:cxn ang="0">
                    <a:pos x="205" y="38"/>
                  </a:cxn>
                  <a:cxn ang="0">
                    <a:pos x="213" y="35"/>
                  </a:cxn>
                  <a:cxn ang="0">
                    <a:pos x="227" y="35"/>
                  </a:cxn>
                  <a:cxn ang="0">
                    <a:pos x="238" y="28"/>
                  </a:cxn>
                  <a:cxn ang="0">
                    <a:pos x="259" y="28"/>
                  </a:cxn>
                  <a:cxn ang="0">
                    <a:pos x="281" y="21"/>
                  </a:cxn>
                  <a:cxn ang="0">
                    <a:pos x="306" y="14"/>
                  </a:cxn>
                  <a:cxn ang="0">
                    <a:pos x="335" y="14"/>
                  </a:cxn>
                  <a:cxn ang="0">
                    <a:pos x="364" y="7"/>
                  </a:cxn>
                  <a:cxn ang="0">
                    <a:pos x="396" y="7"/>
                  </a:cxn>
                  <a:cxn ang="0">
                    <a:pos x="432" y="7"/>
                  </a:cxn>
                  <a:cxn ang="0">
                    <a:pos x="472" y="0"/>
                  </a:cxn>
                  <a:cxn ang="0">
                    <a:pos x="512" y="0"/>
                  </a:cxn>
                  <a:cxn ang="0">
                    <a:pos x="555" y="0"/>
                  </a:cxn>
                  <a:cxn ang="0">
                    <a:pos x="573" y="80"/>
                  </a:cxn>
                  <a:cxn ang="0">
                    <a:pos x="580" y="80"/>
                  </a:cxn>
                  <a:cxn ang="0">
                    <a:pos x="602" y="94"/>
                  </a:cxn>
                  <a:cxn ang="0">
                    <a:pos x="616" y="111"/>
                  </a:cxn>
                  <a:cxn ang="0">
                    <a:pos x="623" y="139"/>
                  </a:cxn>
                  <a:cxn ang="0">
                    <a:pos x="663" y="317"/>
                  </a:cxn>
                  <a:cxn ang="0">
                    <a:pos x="685" y="390"/>
                  </a:cxn>
                  <a:cxn ang="0">
                    <a:pos x="685" y="397"/>
                  </a:cxn>
                  <a:cxn ang="0">
                    <a:pos x="692" y="411"/>
                  </a:cxn>
                  <a:cxn ang="0">
                    <a:pos x="692" y="432"/>
                  </a:cxn>
                  <a:cxn ang="0">
                    <a:pos x="678" y="456"/>
                  </a:cxn>
                  <a:cxn ang="0">
                    <a:pos x="0" y="442"/>
                  </a:cxn>
                  <a:cxn ang="0">
                    <a:pos x="61" y="404"/>
                  </a:cxn>
                  <a:cxn ang="0">
                    <a:pos x="68" y="80"/>
                  </a:cxn>
                  <a:cxn ang="0">
                    <a:pos x="68" y="80"/>
                  </a:cxn>
                  <a:cxn ang="0">
                    <a:pos x="76" y="73"/>
                  </a:cxn>
                  <a:cxn ang="0">
                    <a:pos x="83" y="66"/>
                  </a:cxn>
                  <a:cxn ang="0">
                    <a:pos x="97" y="66"/>
                  </a:cxn>
                  <a:cxn ang="0">
                    <a:pos x="115" y="59"/>
                  </a:cxn>
                  <a:cxn ang="0">
                    <a:pos x="130" y="59"/>
                  </a:cxn>
                  <a:cxn ang="0">
                    <a:pos x="159" y="66"/>
                  </a:cxn>
                  <a:cxn ang="0">
                    <a:pos x="184" y="73"/>
                  </a:cxn>
                </a:cxnLst>
                <a:rect l="0" t="0" r="r" b="b"/>
                <a:pathLst>
                  <a:path w="692" h="564">
                    <a:moveTo>
                      <a:pt x="184" y="73"/>
                    </a:moveTo>
                    <a:lnTo>
                      <a:pt x="191" y="38"/>
                    </a:lnTo>
                    <a:lnTo>
                      <a:pt x="191" y="38"/>
                    </a:lnTo>
                    <a:lnTo>
                      <a:pt x="191" y="38"/>
                    </a:lnTo>
                    <a:lnTo>
                      <a:pt x="198" y="38"/>
                    </a:lnTo>
                    <a:lnTo>
                      <a:pt x="198" y="38"/>
                    </a:lnTo>
                    <a:lnTo>
                      <a:pt x="198" y="38"/>
                    </a:lnTo>
                    <a:lnTo>
                      <a:pt x="205" y="38"/>
                    </a:lnTo>
                    <a:lnTo>
                      <a:pt x="213" y="35"/>
                    </a:lnTo>
                    <a:lnTo>
                      <a:pt x="213" y="35"/>
                    </a:lnTo>
                    <a:lnTo>
                      <a:pt x="220" y="35"/>
                    </a:lnTo>
                    <a:lnTo>
                      <a:pt x="227" y="35"/>
                    </a:lnTo>
                    <a:lnTo>
                      <a:pt x="231" y="28"/>
                    </a:lnTo>
                    <a:lnTo>
                      <a:pt x="238" y="28"/>
                    </a:lnTo>
                    <a:lnTo>
                      <a:pt x="252" y="28"/>
                    </a:lnTo>
                    <a:lnTo>
                      <a:pt x="259" y="28"/>
                    </a:lnTo>
                    <a:lnTo>
                      <a:pt x="274" y="21"/>
                    </a:lnTo>
                    <a:lnTo>
                      <a:pt x="281" y="21"/>
                    </a:lnTo>
                    <a:lnTo>
                      <a:pt x="296" y="21"/>
                    </a:lnTo>
                    <a:lnTo>
                      <a:pt x="306" y="14"/>
                    </a:lnTo>
                    <a:lnTo>
                      <a:pt x="321" y="14"/>
                    </a:lnTo>
                    <a:lnTo>
                      <a:pt x="335" y="14"/>
                    </a:lnTo>
                    <a:lnTo>
                      <a:pt x="350" y="14"/>
                    </a:lnTo>
                    <a:lnTo>
                      <a:pt x="364" y="7"/>
                    </a:lnTo>
                    <a:lnTo>
                      <a:pt x="375" y="7"/>
                    </a:lnTo>
                    <a:lnTo>
                      <a:pt x="396" y="7"/>
                    </a:lnTo>
                    <a:lnTo>
                      <a:pt x="418" y="7"/>
                    </a:lnTo>
                    <a:lnTo>
                      <a:pt x="432" y="7"/>
                    </a:lnTo>
                    <a:lnTo>
                      <a:pt x="450" y="0"/>
                    </a:lnTo>
                    <a:lnTo>
                      <a:pt x="472" y="0"/>
                    </a:lnTo>
                    <a:lnTo>
                      <a:pt x="494" y="0"/>
                    </a:lnTo>
                    <a:lnTo>
                      <a:pt x="512" y="0"/>
                    </a:lnTo>
                    <a:lnTo>
                      <a:pt x="533" y="0"/>
                    </a:lnTo>
                    <a:lnTo>
                      <a:pt x="555" y="0"/>
                    </a:lnTo>
                    <a:lnTo>
                      <a:pt x="580" y="14"/>
                    </a:lnTo>
                    <a:lnTo>
                      <a:pt x="573" y="80"/>
                    </a:lnTo>
                    <a:lnTo>
                      <a:pt x="580" y="80"/>
                    </a:lnTo>
                    <a:lnTo>
                      <a:pt x="580" y="80"/>
                    </a:lnTo>
                    <a:lnTo>
                      <a:pt x="587" y="87"/>
                    </a:lnTo>
                    <a:lnTo>
                      <a:pt x="602" y="94"/>
                    </a:lnTo>
                    <a:lnTo>
                      <a:pt x="609" y="101"/>
                    </a:lnTo>
                    <a:lnTo>
                      <a:pt x="616" y="111"/>
                    </a:lnTo>
                    <a:lnTo>
                      <a:pt x="623" y="125"/>
                    </a:lnTo>
                    <a:lnTo>
                      <a:pt x="623" y="139"/>
                    </a:lnTo>
                    <a:lnTo>
                      <a:pt x="685" y="184"/>
                    </a:lnTo>
                    <a:lnTo>
                      <a:pt x="663" y="317"/>
                    </a:lnTo>
                    <a:lnTo>
                      <a:pt x="573" y="358"/>
                    </a:lnTo>
                    <a:lnTo>
                      <a:pt x="685" y="390"/>
                    </a:lnTo>
                    <a:lnTo>
                      <a:pt x="685" y="390"/>
                    </a:lnTo>
                    <a:lnTo>
                      <a:pt x="685" y="397"/>
                    </a:lnTo>
                    <a:lnTo>
                      <a:pt x="685" y="397"/>
                    </a:lnTo>
                    <a:lnTo>
                      <a:pt x="692" y="411"/>
                    </a:lnTo>
                    <a:lnTo>
                      <a:pt x="692" y="418"/>
                    </a:lnTo>
                    <a:lnTo>
                      <a:pt x="692" y="432"/>
                    </a:lnTo>
                    <a:lnTo>
                      <a:pt x="685" y="442"/>
                    </a:lnTo>
                    <a:lnTo>
                      <a:pt x="678" y="456"/>
                    </a:lnTo>
                    <a:lnTo>
                      <a:pt x="396" y="564"/>
                    </a:lnTo>
                    <a:lnTo>
                      <a:pt x="0" y="442"/>
                    </a:lnTo>
                    <a:lnTo>
                      <a:pt x="7" y="425"/>
                    </a:lnTo>
                    <a:lnTo>
                      <a:pt x="61" y="404"/>
                    </a:lnTo>
                    <a:lnTo>
                      <a:pt x="61" y="80"/>
                    </a:lnTo>
                    <a:lnTo>
                      <a:pt x="68" y="80"/>
                    </a:lnTo>
                    <a:lnTo>
                      <a:pt x="68" y="80"/>
                    </a:lnTo>
                    <a:lnTo>
                      <a:pt x="68" y="80"/>
                    </a:lnTo>
                    <a:lnTo>
                      <a:pt x="68" y="73"/>
                    </a:lnTo>
                    <a:lnTo>
                      <a:pt x="76" y="73"/>
                    </a:lnTo>
                    <a:lnTo>
                      <a:pt x="83" y="73"/>
                    </a:lnTo>
                    <a:lnTo>
                      <a:pt x="83" y="66"/>
                    </a:lnTo>
                    <a:lnTo>
                      <a:pt x="90" y="66"/>
                    </a:lnTo>
                    <a:lnTo>
                      <a:pt x="97" y="66"/>
                    </a:lnTo>
                    <a:lnTo>
                      <a:pt x="108" y="59"/>
                    </a:lnTo>
                    <a:lnTo>
                      <a:pt x="115" y="59"/>
                    </a:lnTo>
                    <a:lnTo>
                      <a:pt x="123" y="59"/>
                    </a:lnTo>
                    <a:lnTo>
                      <a:pt x="130" y="59"/>
                    </a:lnTo>
                    <a:lnTo>
                      <a:pt x="144" y="59"/>
                    </a:lnTo>
                    <a:lnTo>
                      <a:pt x="159" y="66"/>
                    </a:lnTo>
                    <a:lnTo>
                      <a:pt x="166" y="66"/>
                    </a:lnTo>
                    <a:lnTo>
                      <a:pt x="184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75" name="Freeform 99"/>
              <p:cNvSpPr>
                <a:spLocks/>
              </p:cNvSpPr>
              <p:nvPr/>
            </p:nvSpPr>
            <p:spPr bwMode="auto">
              <a:xfrm>
                <a:off x="3254" y="3339"/>
                <a:ext cx="220" cy="240"/>
              </a:xfrm>
              <a:custGeom>
                <a:avLst/>
                <a:gdLst/>
                <a:ahLst/>
                <a:cxnLst>
                  <a:cxn ang="0">
                    <a:pos x="220" y="7"/>
                  </a:cxn>
                  <a:cxn ang="0">
                    <a:pos x="220" y="7"/>
                  </a:cxn>
                  <a:cxn ang="0">
                    <a:pos x="212" y="7"/>
                  </a:cxn>
                  <a:cxn ang="0">
                    <a:pos x="205" y="7"/>
                  </a:cxn>
                  <a:cxn ang="0">
                    <a:pos x="198" y="0"/>
                  </a:cxn>
                  <a:cxn ang="0">
                    <a:pos x="194" y="0"/>
                  </a:cxn>
                  <a:cxn ang="0">
                    <a:pos x="180" y="0"/>
                  </a:cxn>
                  <a:cxn ang="0">
                    <a:pos x="166" y="0"/>
                  </a:cxn>
                  <a:cxn ang="0">
                    <a:pos x="151" y="0"/>
                  </a:cxn>
                  <a:cxn ang="0">
                    <a:pos x="137" y="0"/>
                  </a:cxn>
                  <a:cxn ang="0">
                    <a:pos x="126" y="0"/>
                  </a:cxn>
                  <a:cxn ang="0">
                    <a:pos x="104" y="0"/>
                  </a:cxn>
                  <a:cxn ang="0">
                    <a:pos x="90" y="0"/>
                  </a:cxn>
                  <a:cxn ang="0">
                    <a:pos x="68" y="7"/>
                  </a:cxn>
                  <a:cxn ang="0">
                    <a:pos x="50" y="14"/>
                  </a:cxn>
                  <a:cxn ang="0">
                    <a:pos x="36" y="21"/>
                  </a:cxn>
                  <a:cxn ang="0">
                    <a:pos x="14" y="28"/>
                  </a:cxn>
                  <a:cxn ang="0">
                    <a:pos x="14" y="35"/>
                  </a:cxn>
                  <a:cxn ang="0">
                    <a:pos x="7" y="49"/>
                  </a:cxn>
                  <a:cxn ang="0">
                    <a:pos x="0" y="66"/>
                  </a:cxn>
                  <a:cxn ang="0">
                    <a:pos x="0" y="94"/>
                  </a:cxn>
                  <a:cxn ang="0">
                    <a:pos x="0" y="126"/>
                  </a:cxn>
                  <a:cxn ang="0">
                    <a:pos x="0" y="160"/>
                  </a:cxn>
                  <a:cxn ang="0">
                    <a:pos x="7" y="199"/>
                  </a:cxn>
                  <a:cxn ang="0">
                    <a:pos x="14" y="240"/>
                  </a:cxn>
                  <a:cxn ang="0">
                    <a:pos x="14" y="240"/>
                  </a:cxn>
                  <a:cxn ang="0">
                    <a:pos x="21" y="233"/>
                  </a:cxn>
                  <a:cxn ang="0">
                    <a:pos x="29" y="233"/>
                  </a:cxn>
                  <a:cxn ang="0">
                    <a:pos x="36" y="233"/>
                  </a:cxn>
                  <a:cxn ang="0">
                    <a:pos x="43" y="233"/>
                  </a:cxn>
                  <a:cxn ang="0">
                    <a:pos x="50" y="233"/>
                  </a:cxn>
                  <a:cxn ang="0">
                    <a:pos x="61" y="233"/>
                  </a:cxn>
                  <a:cxn ang="0">
                    <a:pos x="76" y="233"/>
                  </a:cxn>
                  <a:cxn ang="0">
                    <a:pos x="90" y="233"/>
                  </a:cxn>
                  <a:cxn ang="0">
                    <a:pos x="104" y="233"/>
                  </a:cxn>
                  <a:cxn ang="0">
                    <a:pos x="126" y="233"/>
                  </a:cxn>
                  <a:cxn ang="0">
                    <a:pos x="137" y="233"/>
                  </a:cxn>
                  <a:cxn ang="0">
                    <a:pos x="158" y="233"/>
                  </a:cxn>
                  <a:cxn ang="0">
                    <a:pos x="180" y="240"/>
                  </a:cxn>
                  <a:cxn ang="0">
                    <a:pos x="198" y="240"/>
                  </a:cxn>
                  <a:cxn ang="0">
                    <a:pos x="220" y="240"/>
                  </a:cxn>
                  <a:cxn ang="0">
                    <a:pos x="220" y="233"/>
                  </a:cxn>
                  <a:cxn ang="0">
                    <a:pos x="220" y="213"/>
                  </a:cxn>
                  <a:cxn ang="0">
                    <a:pos x="212" y="188"/>
                  </a:cxn>
                  <a:cxn ang="0">
                    <a:pos x="212" y="153"/>
                  </a:cxn>
                  <a:cxn ang="0">
                    <a:pos x="212" y="115"/>
                  </a:cxn>
                  <a:cxn ang="0">
                    <a:pos x="212" y="73"/>
                  </a:cxn>
                  <a:cxn ang="0">
                    <a:pos x="212" y="42"/>
                  </a:cxn>
                  <a:cxn ang="0">
                    <a:pos x="220" y="7"/>
                  </a:cxn>
                </a:cxnLst>
                <a:rect l="0" t="0" r="r" b="b"/>
                <a:pathLst>
                  <a:path w="220" h="240">
                    <a:moveTo>
                      <a:pt x="220" y="7"/>
                    </a:moveTo>
                    <a:lnTo>
                      <a:pt x="220" y="7"/>
                    </a:lnTo>
                    <a:lnTo>
                      <a:pt x="212" y="7"/>
                    </a:lnTo>
                    <a:lnTo>
                      <a:pt x="205" y="7"/>
                    </a:lnTo>
                    <a:lnTo>
                      <a:pt x="198" y="0"/>
                    </a:lnTo>
                    <a:lnTo>
                      <a:pt x="194" y="0"/>
                    </a:lnTo>
                    <a:lnTo>
                      <a:pt x="180" y="0"/>
                    </a:lnTo>
                    <a:lnTo>
                      <a:pt x="166" y="0"/>
                    </a:lnTo>
                    <a:lnTo>
                      <a:pt x="151" y="0"/>
                    </a:lnTo>
                    <a:lnTo>
                      <a:pt x="137" y="0"/>
                    </a:lnTo>
                    <a:lnTo>
                      <a:pt x="126" y="0"/>
                    </a:lnTo>
                    <a:lnTo>
                      <a:pt x="104" y="0"/>
                    </a:lnTo>
                    <a:lnTo>
                      <a:pt x="90" y="0"/>
                    </a:lnTo>
                    <a:lnTo>
                      <a:pt x="68" y="7"/>
                    </a:lnTo>
                    <a:lnTo>
                      <a:pt x="50" y="14"/>
                    </a:lnTo>
                    <a:lnTo>
                      <a:pt x="36" y="21"/>
                    </a:lnTo>
                    <a:lnTo>
                      <a:pt x="14" y="28"/>
                    </a:lnTo>
                    <a:lnTo>
                      <a:pt x="14" y="35"/>
                    </a:lnTo>
                    <a:lnTo>
                      <a:pt x="7" y="49"/>
                    </a:lnTo>
                    <a:lnTo>
                      <a:pt x="0" y="66"/>
                    </a:lnTo>
                    <a:lnTo>
                      <a:pt x="0" y="94"/>
                    </a:lnTo>
                    <a:lnTo>
                      <a:pt x="0" y="126"/>
                    </a:lnTo>
                    <a:lnTo>
                      <a:pt x="0" y="160"/>
                    </a:lnTo>
                    <a:lnTo>
                      <a:pt x="7" y="199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21" y="233"/>
                    </a:lnTo>
                    <a:lnTo>
                      <a:pt x="29" y="233"/>
                    </a:lnTo>
                    <a:lnTo>
                      <a:pt x="36" y="233"/>
                    </a:lnTo>
                    <a:lnTo>
                      <a:pt x="43" y="233"/>
                    </a:lnTo>
                    <a:lnTo>
                      <a:pt x="50" y="233"/>
                    </a:lnTo>
                    <a:lnTo>
                      <a:pt x="61" y="233"/>
                    </a:lnTo>
                    <a:lnTo>
                      <a:pt x="76" y="233"/>
                    </a:lnTo>
                    <a:lnTo>
                      <a:pt x="90" y="233"/>
                    </a:lnTo>
                    <a:lnTo>
                      <a:pt x="104" y="233"/>
                    </a:lnTo>
                    <a:lnTo>
                      <a:pt x="126" y="233"/>
                    </a:lnTo>
                    <a:lnTo>
                      <a:pt x="137" y="233"/>
                    </a:lnTo>
                    <a:lnTo>
                      <a:pt x="158" y="233"/>
                    </a:lnTo>
                    <a:lnTo>
                      <a:pt x="180" y="240"/>
                    </a:lnTo>
                    <a:lnTo>
                      <a:pt x="198" y="240"/>
                    </a:lnTo>
                    <a:lnTo>
                      <a:pt x="220" y="240"/>
                    </a:lnTo>
                    <a:lnTo>
                      <a:pt x="220" y="233"/>
                    </a:lnTo>
                    <a:lnTo>
                      <a:pt x="220" y="213"/>
                    </a:lnTo>
                    <a:lnTo>
                      <a:pt x="212" y="188"/>
                    </a:lnTo>
                    <a:lnTo>
                      <a:pt x="212" y="153"/>
                    </a:lnTo>
                    <a:lnTo>
                      <a:pt x="212" y="115"/>
                    </a:lnTo>
                    <a:lnTo>
                      <a:pt x="212" y="73"/>
                    </a:lnTo>
                    <a:lnTo>
                      <a:pt x="212" y="42"/>
                    </a:lnTo>
                    <a:lnTo>
                      <a:pt x="220" y="7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76" name="Freeform 100"/>
              <p:cNvSpPr>
                <a:spLocks/>
              </p:cNvSpPr>
              <p:nvPr/>
            </p:nvSpPr>
            <p:spPr bwMode="auto">
              <a:xfrm>
                <a:off x="3275" y="3405"/>
                <a:ext cx="372" cy="241"/>
              </a:xfrm>
              <a:custGeom>
                <a:avLst/>
                <a:gdLst/>
                <a:ahLst/>
                <a:cxnLst>
                  <a:cxn ang="0">
                    <a:pos x="8" y="181"/>
                  </a:cxn>
                  <a:cxn ang="0">
                    <a:pos x="0" y="213"/>
                  </a:cxn>
                  <a:cxn ang="0">
                    <a:pos x="238" y="241"/>
                  </a:cxn>
                  <a:cxn ang="0">
                    <a:pos x="238" y="241"/>
                  </a:cxn>
                  <a:cxn ang="0">
                    <a:pos x="246" y="241"/>
                  </a:cxn>
                  <a:cxn ang="0">
                    <a:pos x="253" y="234"/>
                  </a:cxn>
                  <a:cxn ang="0">
                    <a:pos x="267" y="227"/>
                  </a:cxn>
                  <a:cxn ang="0">
                    <a:pos x="274" y="220"/>
                  </a:cxn>
                  <a:cxn ang="0">
                    <a:pos x="289" y="213"/>
                  </a:cxn>
                  <a:cxn ang="0">
                    <a:pos x="303" y="199"/>
                  </a:cxn>
                  <a:cxn ang="0">
                    <a:pos x="314" y="195"/>
                  </a:cxn>
                  <a:cxn ang="0">
                    <a:pos x="328" y="174"/>
                  </a:cxn>
                  <a:cxn ang="0">
                    <a:pos x="343" y="160"/>
                  </a:cxn>
                  <a:cxn ang="0">
                    <a:pos x="350" y="147"/>
                  </a:cxn>
                  <a:cxn ang="0">
                    <a:pos x="357" y="129"/>
                  </a:cxn>
                  <a:cxn ang="0">
                    <a:pos x="364" y="108"/>
                  </a:cxn>
                  <a:cxn ang="0">
                    <a:pos x="372" y="80"/>
                  </a:cxn>
                  <a:cxn ang="0">
                    <a:pos x="372" y="60"/>
                  </a:cxn>
                  <a:cxn ang="0">
                    <a:pos x="364" y="35"/>
                  </a:cxn>
                  <a:cxn ang="0">
                    <a:pos x="364" y="35"/>
                  </a:cxn>
                  <a:cxn ang="0">
                    <a:pos x="364" y="28"/>
                  </a:cxn>
                  <a:cxn ang="0">
                    <a:pos x="357" y="28"/>
                  </a:cxn>
                  <a:cxn ang="0">
                    <a:pos x="350" y="21"/>
                  </a:cxn>
                  <a:cxn ang="0">
                    <a:pos x="343" y="14"/>
                  </a:cxn>
                  <a:cxn ang="0">
                    <a:pos x="336" y="7"/>
                  </a:cxn>
                  <a:cxn ang="0">
                    <a:pos x="328" y="0"/>
                  </a:cxn>
                  <a:cxn ang="0">
                    <a:pos x="314" y="0"/>
                  </a:cxn>
                  <a:cxn ang="0">
                    <a:pos x="314" y="0"/>
                  </a:cxn>
                  <a:cxn ang="0">
                    <a:pos x="321" y="14"/>
                  </a:cxn>
                  <a:cxn ang="0">
                    <a:pos x="328" y="28"/>
                  </a:cxn>
                  <a:cxn ang="0">
                    <a:pos x="328" y="56"/>
                  </a:cxn>
                  <a:cxn ang="0">
                    <a:pos x="328" y="80"/>
                  </a:cxn>
                  <a:cxn ang="0">
                    <a:pos x="328" y="108"/>
                  </a:cxn>
                  <a:cxn ang="0">
                    <a:pos x="321" y="140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296" y="174"/>
                  </a:cxn>
                  <a:cxn ang="0">
                    <a:pos x="296" y="181"/>
                  </a:cxn>
                  <a:cxn ang="0">
                    <a:pos x="289" y="181"/>
                  </a:cxn>
                  <a:cxn ang="0">
                    <a:pos x="282" y="188"/>
                  </a:cxn>
                  <a:cxn ang="0">
                    <a:pos x="274" y="188"/>
                  </a:cxn>
                  <a:cxn ang="0">
                    <a:pos x="267" y="188"/>
                  </a:cxn>
                  <a:cxn ang="0">
                    <a:pos x="260" y="195"/>
                  </a:cxn>
                  <a:cxn ang="0">
                    <a:pos x="253" y="195"/>
                  </a:cxn>
                  <a:cxn ang="0">
                    <a:pos x="238" y="195"/>
                  </a:cxn>
                  <a:cxn ang="0">
                    <a:pos x="235" y="195"/>
                  </a:cxn>
                  <a:cxn ang="0">
                    <a:pos x="220" y="195"/>
                  </a:cxn>
                  <a:cxn ang="0">
                    <a:pos x="206" y="195"/>
                  </a:cxn>
                  <a:cxn ang="0">
                    <a:pos x="191" y="195"/>
                  </a:cxn>
                  <a:cxn ang="0">
                    <a:pos x="191" y="227"/>
                  </a:cxn>
                  <a:cxn ang="0">
                    <a:pos x="8" y="206"/>
                  </a:cxn>
                  <a:cxn ang="0">
                    <a:pos x="8" y="181"/>
                  </a:cxn>
                </a:cxnLst>
                <a:rect l="0" t="0" r="r" b="b"/>
                <a:pathLst>
                  <a:path w="372" h="241">
                    <a:moveTo>
                      <a:pt x="8" y="181"/>
                    </a:moveTo>
                    <a:lnTo>
                      <a:pt x="0" y="213"/>
                    </a:lnTo>
                    <a:lnTo>
                      <a:pt x="238" y="241"/>
                    </a:lnTo>
                    <a:lnTo>
                      <a:pt x="238" y="241"/>
                    </a:lnTo>
                    <a:lnTo>
                      <a:pt x="246" y="241"/>
                    </a:lnTo>
                    <a:lnTo>
                      <a:pt x="253" y="234"/>
                    </a:lnTo>
                    <a:lnTo>
                      <a:pt x="267" y="227"/>
                    </a:lnTo>
                    <a:lnTo>
                      <a:pt x="274" y="220"/>
                    </a:lnTo>
                    <a:lnTo>
                      <a:pt x="289" y="213"/>
                    </a:lnTo>
                    <a:lnTo>
                      <a:pt x="303" y="199"/>
                    </a:lnTo>
                    <a:lnTo>
                      <a:pt x="314" y="195"/>
                    </a:lnTo>
                    <a:lnTo>
                      <a:pt x="328" y="174"/>
                    </a:lnTo>
                    <a:lnTo>
                      <a:pt x="343" y="160"/>
                    </a:lnTo>
                    <a:lnTo>
                      <a:pt x="350" y="147"/>
                    </a:lnTo>
                    <a:lnTo>
                      <a:pt x="357" y="129"/>
                    </a:lnTo>
                    <a:lnTo>
                      <a:pt x="364" y="108"/>
                    </a:lnTo>
                    <a:lnTo>
                      <a:pt x="372" y="80"/>
                    </a:lnTo>
                    <a:lnTo>
                      <a:pt x="372" y="60"/>
                    </a:lnTo>
                    <a:lnTo>
                      <a:pt x="364" y="35"/>
                    </a:lnTo>
                    <a:lnTo>
                      <a:pt x="364" y="35"/>
                    </a:lnTo>
                    <a:lnTo>
                      <a:pt x="364" y="28"/>
                    </a:lnTo>
                    <a:lnTo>
                      <a:pt x="357" y="28"/>
                    </a:lnTo>
                    <a:lnTo>
                      <a:pt x="350" y="21"/>
                    </a:lnTo>
                    <a:lnTo>
                      <a:pt x="343" y="14"/>
                    </a:lnTo>
                    <a:lnTo>
                      <a:pt x="336" y="7"/>
                    </a:lnTo>
                    <a:lnTo>
                      <a:pt x="328" y="0"/>
                    </a:lnTo>
                    <a:lnTo>
                      <a:pt x="314" y="0"/>
                    </a:lnTo>
                    <a:lnTo>
                      <a:pt x="314" y="0"/>
                    </a:lnTo>
                    <a:lnTo>
                      <a:pt x="321" y="14"/>
                    </a:lnTo>
                    <a:lnTo>
                      <a:pt x="328" y="28"/>
                    </a:lnTo>
                    <a:lnTo>
                      <a:pt x="328" y="56"/>
                    </a:lnTo>
                    <a:lnTo>
                      <a:pt x="328" y="80"/>
                    </a:lnTo>
                    <a:lnTo>
                      <a:pt x="328" y="108"/>
                    </a:lnTo>
                    <a:lnTo>
                      <a:pt x="321" y="140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296" y="174"/>
                    </a:lnTo>
                    <a:lnTo>
                      <a:pt x="296" y="181"/>
                    </a:lnTo>
                    <a:lnTo>
                      <a:pt x="289" y="181"/>
                    </a:lnTo>
                    <a:lnTo>
                      <a:pt x="282" y="188"/>
                    </a:lnTo>
                    <a:lnTo>
                      <a:pt x="274" y="188"/>
                    </a:lnTo>
                    <a:lnTo>
                      <a:pt x="267" y="188"/>
                    </a:lnTo>
                    <a:lnTo>
                      <a:pt x="260" y="195"/>
                    </a:lnTo>
                    <a:lnTo>
                      <a:pt x="253" y="195"/>
                    </a:lnTo>
                    <a:lnTo>
                      <a:pt x="238" y="195"/>
                    </a:lnTo>
                    <a:lnTo>
                      <a:pt x="235" y="195"/>
                    </a:lnTo>
                    <a:lnTo>
                      <a:pt x="220" y="195"/>
                    </a:lnTo>
                    <a:lnTo>
                      <a:pt x="206" y="195"/>
                    </a:lnTo>
                    <a:lnTo>
                      <a:pt x="191" y="195"/>
                    </a:lnTo>
                    <a:lnTo>
                      <a:pt x="191" y="227"/>
                    </a:lnTo>
                    <a:lnTo>
                      <a:pt x="8" y="206"/>
                    </a:lnTo>
                    <a:lnTo>
                      <a:pt x="8" y="181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77" name="Freeform 101"/>
              <p:cNvSpPr>
                <a:spLocks/>
              </p:cNvSpPr>
              <p:nvPr/>
            </p:nvSpPr>
            <p:spPr bwMode="auto">
              <a:xfrm>
                <a:off x="3229" y="3646"/>
                <a:ext cx="274" cy="80"/>
              </a:xfrm>
              <a:custGeom>
                <a:avLst/>
                <a:gdLst/>
                <a:ahLst/>
                <a:cxnLst>
                  <a:cxn ang="0">
                    <a:pos x="274" y="24"/>
                  </a:cxn>
                  <a:cxn ang="0">
                    <a:pos x="7" y="0"/>
                  </a:cxn>
                  <a:cxn ang="0">
                    <a:pos x="0" y="24"/>
                  </a:cxn>
                  <a:cxn ang="0">
                    <a:pos x="266" y="80"/>
                  </a:cxn>
                  <a:cxn ang="0">
                    <a:pos x="274" y="24"/>
                  </a:cxn>
                </a:cxnLst>
                <a:rect l="0" t="0" r="r" b="b"/>
                <a:pathLst>
                  <a:path w="274" h="80">
                    <a:moveTo>
                      <a:pt x="274" y="24"/>
                    </a:moveTo>
                    <a:lnTo>
                      <a:pt x="7" y="0"/>
                    </a:lnTo>
                    <a:lnTo>
                      <a:pt x="0" y="24"/>
                    </a:lnTo>
                    <a:lnTo>
                      <a:pt x="266" y="80"/>
                    </a:lnTo>
                    <a:lnTo>
                      <a:pt x="27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78" name="Freeform 102"/>
              <p:cNvSpPr>
                <a:spLocks/>
              </p:cNvSpPr>
              <p:nvPr/>
            </p:nvSpPr>
            <p:spPr bwMode="auto">
              <a:xfrm>
                <a:off x="3366" y="3670"/>
                <a:ext cx="115" cy="35"/>
              </a:xfrm>
              <a:custGeom>
                <a:avLst/>
                <a:gdLst/>
                <a:ahLst/>
                <a:cxnLst>
                  <a:cxn ang="0">
                    <a:pos x="115" y="14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108" y="35"/>
                  </a:cxn>
                  <a:cxn ang="0">
                    <a:pos x="115" y="14"/>
                  </a:cxn>
                </a:cxnLst>
                <a:rect l="0" t="0" r="r" b="b"/>
                <a:pathLst>
                  <a:path w="115" h="35">
                    <a:moveTo>
                      <a:pt x="115" y="14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108" y="35"/>
                    </a:lnTo>
                    <a:lnTo>
                      <a:pt x="115" y="14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79" name="Freeform 103"/>
              <p:cNvSpPr>
                <a:spLocks/>
              </p:cNvSpPr>
              <p:nvPr/>
            </p:nvSpPr>
            <p:spPr bwMode="auto">
              <a:xfrm>
                <a:off x="3247" y="3652"/>
                <a:ext cx="75" cy="25"/>
              </a:xfrm>
              <a:custGeom>
                <a:avLst/>
                <a:gdLst/>
                <a:ahLst/>
                <a:cxnLst>
                  <a:cxn ang="0">
                    <a:pos x="75" y="14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75" y="25"/>
                  </a:cxn>
                  <a:cxn ang="0">
                    <a:pos x="75" y="14"/>
                  </a:cxn>
                </a:cxnLst>
                <a:rect l="0" t="0" r="r" b="b"/>
                <a:pathLst>
                  <a:path w="75" h="25">
                    <a:moveTo>
                      <a:pt x="75" y="14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75" y="25"/>
                    </a:lnTo>
                    <a:lnTo>
                      <a:pt x="75" y="14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80" name="Freeform 104"/>
              <p:cNvSpPr>
                <a:spLocks/>
              </p:cNvSpPr>
              <p:nvPr/>
            </p:nvSpPr>
            <p:spPr bwMode="auto">
              <a:xfrm>
                <a:off x="3056" y="3677"/>
                <a:ext cx="454" cy="146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0" y="49"/>
                  </a:cxn>
                  <a:cxn ang="0">
                    <a:pos x="0" y="42"/>
                  </a:cxn>
                  <a:cxn ang="0">
                    <a:pos x="7" y="42"/>
                  </a:cxn>
                  <a:cxn ang="0">
                    <a:pos x="14" y="42"/>
                  </a:cxn>
                  <a:cxn ang="0">
                    <a:pos x="21" y="42"/>
                  </a:cxn>
                  <a:cxn ang="0">
                    <a:pos x="28" y="42"/>
                  </a:cxn>
                  <a:cxn ang="0">
                    <a:pos x="36" y="35"/>
                  </a:cxn>
                  <a:cxn ang="0">
                    <a:pos x="50" y="35"/>
                  </a:cxn>
                  <a:cxn ang="0">
                    <a:pos x="57" y="35"/>
                  </a:cxn>
                  <a:cxn ang="0">
                    <a:pos x="68" y="28"/>
                  </a:cxn>
                  <a:cxn ang="0">
                    <a:pos x="75" y="28"/>
                  </a:cxn>
                  <a:cxn ang="0">
                    <a:pos x="83" y="21"/>
                  </a:cxn>
                  <a:cxn ang="0">
                    <a:pos x="97" y="14"/>
                  </a:cxn>
                  <a:cxn ang="0">
                    <a:pos x="104" y="14"/>
                  </a:cxn>
                  <a:cxn ang="0">
                    <a:pos x="111" y="7"/>
                  </a:cxn>
                  <a:cxn ang="0">
                    <a:pos x="119" y="0"/>
                  </a:cxn>
                  <a:cxn ang="0">
                    <a:pos x="454" y="73"/>
                  </a:cxn>
                  <a:cxn ang="0">
                    <a:pos x="454" y="73"/>
                  </a:cxn>
                  <a:cxn ang="0">
                    <a:pos x="454" y="80"/>
                  </a:cxn>
                  <a:cxn ang="0">
                    <a:pos x="447" y="80"/>
                  </a:cxn>
                  <a:cxn ang="0">
                    <a:pos x="447" y="80"/>
                  </a:cxn>
                  <a:cxn ang="0">
                    <a:pos x="439" y="87"/>
                  </a:cxn>
                  <a:cxn ang="0">
                    <a:pos x="432" y="94"/>
                  </a:cxn>
                  <a:cxn ang="0">
                    <a:pos x="425" y="101"/>
                  </a:cxn>
                  <a:cxn ang="0">
                    <a:pos x="418" y="108"/>
                  </a:cxn>
                  <a:cxn ang="0">
                    <a:pos x="410" y="115"/>
                  </a:cxn>
                  <a:cxn ang="0">
                    <a:pos x="403" y="115"/>
                  </a:cxn>
                  <a:cxn ang="0">
                    <a:pos x="392" y="122"/>
                  </a:cxn>
                  <a:cxn ang="0">
                    <a:pos x="385" y="129"/>
                  </a:cxn>
                  <a:cxn ang="0">
                    <a:pos x="378" y="132"/>
                  </a:cxn>
                  <a:cxn ang="0">
                    <a:pos x="371" y="139"/>
                  </a:cxn>
                  <a:cxn ang="0">
                    <a:pos x="356" y="139"/>
                  </a:cxn>
                  <a:cxn ang="0">
                    <a:pos x="349" y="146"/>
                  </a:cxn>
                  <a:cxn ang="0">
                    <a:pos x="0" y="49"/>
                  </a:cxn>
                </a:cxnLst>
                <a:rect l="0" t="0" r="r" b="b"/>
                <a:pathLst>
                  <a:path w="454" h="146">
                    <a:moveTo>
                      <a:pt x="0" y="49"/>
                    </a:moveTo>
                    <a:lnTo>
                      <a:pt x="0" y="49"/>
                    </a:lnTo>
                    <a:lnTo>
                      <a:pt x="0" y="42"/>
                    </a:lnTo>
                    <a:lnTo>
                      <a:pt x="7" y="42"/>
                    </a:lnTo>
                    <a:lnTo>
                      <a:pt x="14" y="42"/>
                    </a:lnTo>
                    <a:lnTo>
                      <a:pt x="21" y="42"/>
                    </a:lnTo>
                    <a:lnTo>
                      <a:pt x="28" y="42"/>
                    </a:lnTo>
                    <a:lnTo>
                      <a:pt x="36" y="35"/>
                    </a:lnTo>
                    <a:lnTo>
                      <a:pt x="50" y="35"/>
                    </a:lnTo>
                    <a:lnTo>
                      <a:pt x="57" y="35"/>
                    </a:lnTo>
                    <a:lnTo>
                      <a:pt x="68" y="28"/>
                    </a:lnTo>
                    <a:lnTo>
                      <a:pt x="75" y="28"/>
                    </a:lnTo>
                    <a:lnTo>
                      <a:pt x="83" y="21"/>
                    </a:lnTo>
                    <a:lnTo>
                      <a:pt x="97" y="14"/>
                    </a:lnTo>
                    <a:lnTo>
                      <a:pt x="104" y="14"/>
                    </a:lnTo>
                    <a:lnTo>
                      <a:pt x="111" y="7"/>
                    </a:lnTo>
                    <a:lnTo>
                      <a:pt x="119" y="0"/>
                    </a:lnTo>
                    <a:lnTo>
                      <a:pt x="454" y="73"/>
                    </a:lnTo>
                    <a:lnTo>
                      <a:pt x="454" y="73"/>
                    </a:lnTo>
                    <a:lnTo>
                      <a:pt x="454" y="80"/>
                    </a:lnTo>
                    <a:lnTo>
                      <a:pt x="447" y="80"/>
                    </a:lnTo>
                    <a:lnTo>
                      <a:pt x="447" y="80"/>
                    </a:lnTo>
                    <a:lnTo>
                      <a:pt x="439" y="87"/>
                    </a:lnTo>
                    <a:lnTo>
                      <a:pt x="432" y="94"/>
                    </a:lnTo>
                    <a:lnTo>
                      <a:pt x="425" y="101"/>
                    </a:lnTo>
                    <a:lnTo>
                      <a:pt x="418" y="108"/>
                    </a:lnTo>
                    <a:lnTo>
                      <a:pt x="410" y="115"/>
                    </a:lnTo>
                    <a:lnTo>
                      <a:pt x="403" y="115"/>
                    </a:lnTo>
                    <a:lnTo>
                      <a:pt x="392" y="122"/>
                    </a:lnTo>
                    <a:lnTo>
                      <a:pt x="385" y="129"/>
                    </a:lnTo>
                    <a:lnTo>
                      <a:pt x="378" y="132"/>
                    </a:lnTo>
                    <a:lnTo>
                      <a:pt x="371" y="139"/>
                    </a:lnTo>
                    <a:lnTo>
                      <a:pt x="356" y="139"/>
                    </a:lnTo>
                    <a:lnTo>
                      <a:pt x="349" y="1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81" name="Freeform 105"/>
              <p:cNvSpPr>
                <a:spLocks/>
              </p:cNvSpPr>
              <p:nvPr/>
            </p:nvSpPr>
            <p:spPr bwMode="auto">
              <a:xfrm>
                <a:off x="3510" y="3666"/>
                <a:ext cx="155" cy="67"/>
              </a:xfrm>
              <a:custGeom>
                <a:avLst/>
                <a:gdLst/>
                <a:ahLst/>
                <a:cxnLst>
                  <a:cxn ang="0">
                    <a:pos x="11" y="67"/>
                  </a:cxn>
                  <a:cxn ang="0">
                    <a:pos x="155" y="25"/>
                  </a:cxn>
                  <a:cxn ang="0">
                    <a:pos x="68" y="0"/>
                  </a:cxn>
                  <a:cxn ang="0">
                    <a:pos x="0" y="4"/>
                  </a:cxn>
                  <a:cxn ang="0">
                    <a:pos x="0" y="67"/>
                  </a:cxn>
                  <a:cxn ang="0">
                    <a:pos x="11" y="67"/>
                  </a:cxn>
                </a:cxnLst>
                <a:rect l="0" t="0" r="r" b="b"/>
                <a:pathLst>
                  <a:path w="155" h="67">
                    <a:moveTo>
                      <a:pt x="11" y="67"/>
                    </a:moveTo>
                    <a:lnTo>
                      <a:pt x="155" y="25"/>
                    </a:lnTo>
                    <a:lnTo>
                      <a:pt x="68" y="0"/>
                    </a:lnTo>
                    <a:lnTo>
                      <a:pt x="0" y="4"/>
                    </a:lnTo>
                    <a:lnTo>
                      <a:pt x="0" y="67"/>
                    </a:lnTo>
                    <a:lnTo>
                      <a:pt x="11" y="67"/>
                    </a:lnTo>
                    <a:close/>
                  </a:path>
                </a:pathLst>
              </a:custGeom>
              <a:solidFill>
                <a:srgbClr val="001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82" name="Freeform 106"/>
              <p:cNvSpPr>
                <a:spLocks/>
              </p:cNvSpPr>
              <p:nvPr/>
            </p:nvSpPr>
            <p:spPr bwMode="auto">
              <a:xfrm>
                <a:off x="3092" y="3367"/>
                <a:ext cx="83" cy="331"/>
              </a:xfrm>
              <a:custGeom>
                <a:avLst/>
                <a:gdLst/>
                <a:ahLst/>
                <a:cxnLst>
                  <a:cxn ang="0">
                    <a:pos x="83" y="7"/>
                  </a:cxn>
                  <a:cxn ang="0">
                    <a:pos x="83" y="7"/>
                  </a:cxn>
                  <a:cxn ang="0">
                    <a:pos x="83" y="7"/>
                  </a:cxn>
                  <a:cxn ang="0">
                    <a:pos x="83" y="7"/>
                  </a:cxn>
                  <a:cxn ang="0">
                    <a:pos x="75" y="7"/>
                  </a:cxn>
                  <a:cxn ang="0">
                    <a:pos x="75" y="0"/>
                  </a:cxn>
                  <a:cxn ang="0">
                    <a:pos x="68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4" y="7"/>
                  </a:cxn>
                  <a:cxn ang="0">
                    <a:pos x="7" y="7"/>
                  </a:cxn>
                  <a:cxn ang="0">
                    <a:pos x="0" y="14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7" y="331"/>
                  </a:cxn>
                  <a:cxn ang="0">
                    <a:pos x="7" y="331"/>
                  </a:cxn>
                  <a:cxn ang="0">
                    <a:pos x="14" y="324"/>
                  </a:cxn>
                  <a:cxn ang="0">
                    <a:pos x="21" y="324"/>
                  </a:cxn>
                  <a:cxn ang="0">
                    <a:pos x="25" y="324"/>
                  </a:cxn>
                  <a:cxn ang="0">
                    <a:pos x="32" y="324"/>
                  </a:cxn>
                  <a:cxn ang="0">
                    <a:pos x="39" y="317"/>
                  </a:cxn>
                  <a:cxn ang="0">
                    <a:pos x="47" y="317"/>
                  </a:cxn>
                  <a:cxn ang="0">
                    <a:pos x="54" y="317"/>
                  </a:cxn>
                  <a:cxn ang="0">
                    <a:pos x="61" y="310"/>
                  </a:cxn>
                  <a:cxn ang="0">
                    <a:pos x="68" y="303"/>
                  </a:cxn>
                  <a:cxn ang="0">
                    <a:pos x="75" y="303"/>
                  </a:cxn>
                  <a:cxn ang="0">
                    <a:pos x="83" y="299"/>
                  </a:cxn>
                  <a:cxn ang="0">
                    <a:pos x="83" y="7"/>
                  </a:cxn>
                </a:cxnLst>
                <a:rect l="0" t="0" r="r" b="b"/>
                <a:pathLst>
                  <a:path w="83" h="331">
                    <a:moveTo>
                      <a:pt x="83" y="7"/>
                    </a:moveTo>
                    <a:lnTo>
                      <a:pt x="83" y="7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75" y="7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0" y="14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7" y="331"/>
                    </a:lnTo>
                    <a:lnTo>
                      <a:pt x="7" y="331"/>
                    </a:lnTo>
                    <a:lnTo>
                      <a:pt x="14" y="324"/>
                    </a:lnTo>
                    <a:lnTo>
                      <a:pt x="21" y="324"/>
                    </a:lnTo>
                    <a:lnTo>
                      <a:pt x="25" y="324"/>
                    </a:lnTo>
                    <a:lnTo>
                      <a:pt x="32" y="324"/>
                    </a:lnTo>
                    <a:lnTo>
                      <a:pt x="39" y="317"/>
                    </a:lnTo>
                    <a:lnTo>
                      <a:pt x="47" y="317"/>
                    </a:lnTo>
                    <a:lnTo>
                      <a:pt x="54" y="317"/>
                    </a:lnTo>
                    <a:lnTo>
                      <a:pt x="61" y="310"/>
                    </a:lnTo>
                    <a:lnTo>
                      <a:pt x="68" y="303"/>
                    </a:lnTo>
                    <a:lnTo>
                      <a:pt x="75" y="303"/>
                    </a:lnTo>
                    <a:lnTo>
                      <a:pt x="83" y="299"/>
                    </a:lnTo>
                    <a:lnTo>
                      <a:pt x="83" y="7"/>
                    </a:lnTo>
                    <a:close/>
                  </a:path>
                </a:pathLst>
              </a:custGeom>
              <a:solidFill>
                <a:srgbClr val="7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83" name="Freeform 107"/>
              <p:cNvSpPr>
                <a:spLocks/>
              </p:cNvSpPr>
              <p:nvPr/>
            </p:nvSpPr>
            <p:spPr bwMode="auto">
              <a:xfrm>
                <a:off x="3092" y="3367"/>
                <a:ext cx="75" cy="279"/>
              </a:xfrm>
              <a:custGeom>
                <a:avLst/>
                <a:gdLst/>
                <a:ahLst/>
                <a:cxnLst>
                  <a:cxn ang="0">
                    <a:pos x="75" y="7"/>
                  </a:cxn>
                  <a:cxn ang="0">
                    <a:pos x="75" y="7"/>
                  </a:cxn>
                  <a:cxn ang="0">
                    <a:pos x="75" y="7"/>
                  </a:cxn>
                  <a:cxn ang="0">
                    <a:pos x="68" y="7"/>
                  </a:cxn>
                  <a:cxn ang="0">
                    <a:pos x="68" y="7"/>
                  </a:cxn>
                  <a:cxn ang="0">
                    <a:pos x="61" y="7"/>
                  </a:cxn>
                  <a:cxn ang="0">
                    <a:pos x="61" y="7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1" y="7"/>
                  </a:cxn>
                  <a:cxn ang="0">
                    <a:pos x="14" y="7"/>
                  </a:cxn>
                  <a:cxn ang="0">
                    <a:pos x="7" y="14"/>
                  </a:cxn>
                  <a:cxn ang="0">
                    <a:pos x="0" y="14"/>
                  </a:cxn>
                  <a:cxn ang="0">
                    <a:pos x="0" y="279"/>
                  </a:cxn>
                  <a:cxn ang="0">
                    <a:pos x="0" y="279"/>
                  </a:cxn>
                  <a:cxn ang="0">
                    <a:pos x="0" y="279"/>
                  </a:cxn>
                  <a:cxn ang="0">
                    <a:pos x="7" y="279"/>
                  </a:cxn>
                  <a:cxn ang="0">
                    <a:pos x="7" y="279"/>
                  </a:cxn>
                  <a:cxn ang="0">
                    <a:pos x="14" y="279"/>
                  </a:cxn>
                  <a:cxn ang="0">
                    <a:pos x="14" y="279"/>
                  </a:cxn>
                  <a:cxn ang="0">
                    <a:pos x="21" y="279"/>
                  </a:cxn>
                  <a:cxn ang="0">
                    <a:pos x="25" y="279"/>
                  </a:cxn>
                  <a:cxn ang="0">
                    <a:pos x="25" y="272"/>
                  </a:cxn>
                  <a:cxn ang="0">
                    <a:pos x="32" y="272"/>
                  </a:cxn>
                  <a:cxn ang="0">
                    <a:pos x="39" y="272"/>
                  </a:cxn>
                  <a:cxn ang="0">
                    <a:pos x="47" y="265"/>
                  </a:cxn>
                  <a:cxn ang="0">
                    <a:pos x="54" y="265"/>
                  </a:cxn>
                  <a:cxn ang="0">
                    <a:pos x="61" y="258"/>
                  </a:cxn>
                  <a:cxn ang="0">
                    <a:pos x="68" y="258"/>
                  </a:cxn>
                  <a:cxn ang="0">
                    <a:pos x="75" y="251"/>
                  </a:cxn>
                  <a:cxn ang="0">
                    <a:pos x="75" y="7"/>
                  </a:cxn>
                </a:cxnLst>
                <a:rect l="0" t="0" r="r" b="b"/>
                <a:pathLst>
                  <a:path w="75" h="279">
                    <a:moveTo>
                      <a:pt x="75" y="7"/>
                    </a:moveTo>
                    <a:lnTo>
                      <a:pt x="75" y="7"/>
                    </a:lnTo>
                    <a:lnTo>
                      <a:pt x="75" y="7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61" y="7"/>
                    </a:lnTo>
                    <a:lnTo>
                      <a:pt x="61" y="7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1" y="7"/>
                    </a:lnTo>
                    <a:lnTo>
                      <a:pt x="14" y="7"/>
                    </a:lnTo>
                    <a:lnTo>
                      <a:pt x="7" y="14"/>
                    </a:lnTo>
                    <a:lnTo>
                      <a:pt x="0" y="14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7" y="279"/>
                    </a:lnTo>
                    <a:lnTo>
                      <a:pt x="7" y="279"/>
                    </a:lnTo>
                    <a:lnTo>
                      <a:pt x="14" y="279"/>
                    </a:lnTo>
                    <a:lnTo>
                      <a:pt x="14" y="279"/>
                    </a:lnTo>
                    <a:lnTo>
                      <a:pt x="21" y="279"/>
                    </a:lnTo>
                    <a:lnTo>
                      <a:pt x="25" y="279"/>
                    </a:lnTo>
                    <a:lnTo>
                      <a:pt x="25" y="272"/>
                    </a:lnTo>
                    <a:lnTo>
                      <a:pt x="32" y="272"/>
                    </a:lnTo>
                    <a:lnTo>
                      <a:pt x="39" y="272"/>
                    </a:lnTo>
                    <a:lnTo>
                      <a:pt x="47" y="265"/>
                    </a:lnTo>
                    <a:lnTo>
                      <a:pt x="54" y="265"/>
                    </a:lnTo>
                    <a:lnTo>
                      <a:pt x="61" y="258"/>
                    </a:lnTo>
                    <a:lnTo>
                      <a:pt x="68" y="258"/>
                    </a:lnTo>
                    <a:lnTo>
                      <a:pt x="75" y="251"/>
                    </a:lnTo>
                    <a:lnTo>
                      <a:pt x="75" y="7"/>
                    </a:lnTo>
                    <a:close/>
                  </a:path>
                </a:pathLst>
              </a:custGeom>
              <a:solidFill>
                <a:srgbClr val="93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84" name="Freeform 108"/>
              <p:cNvSpPr>
                <a:spLocks/>
              </p:cNvSpPr>
              <p:nvPr/>
            </p:nvSpPr>
            <p:spPr bwMode="auto">
              <a:xfrm>
                <a:off x="3092" y="3374"/>
                <a:ext cx="61" cy="226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4" y="0"/>
                  </a:cxn>
                  <a:cxn ang="0">
                    <a:pos x="7" y="7"/>
                  </a:cxn>
                  <a:cxn ang="0">
                    <a:pos x="0" y="7"/>
                  </a:cxn>
                  <a:cxn ang="0">
                    <a:pos x="0" y="226"/>
                  </a:cxn>
                  <a:cxn ang="0">
                    <a:pos x="0" y="226"/>
                  </a:cxn>
                  <a:cxn ang="0">
                    <a:pos x="7" y="226"/>
                  </a:cxn>
                  <a:cxn ang="0">
                    <a:pos x="7" y="226"/>
                  </a:cxn>
                  <a:cxn ang="0">
                    <a:pos x="7" y="226"/>
                  </a:cxn>
                  <a:cxn ang="0">
                    <a:pos x="14" y="226"/>
                  </a:cxn>
                  <a:cxn ang="0">
                    <a:pos x="14" y="226"/>
                  </a:cxn>
                  <a:cxn ang="0">
                    <a:pos x="21" y="226"/>
                  </a:cxn>
                  <a:cxn ang="0">
                    <a:pos x="21" y="219"/>
                  </a:cxn>
                  <a:cxn ang="0">
                    <a:pos x="25" y="219"/>
                  </a:cxn>
                  <a:cxn ang="0">
                    <a:pos x="32" y="219"/>
                  </a:cxn>
                  <a:cxn ang="0">
                    <a:pos x="32" y="219"/>
                  </a:cxn>
                  <a:cxn ang="0">
                    <a:pos x="39" y="212"/>
                  </a:cxn>
                  <a:cxn ang="0">
                    <a:pos x="47" y="212"/>
                  </a:cxn>
                  <a:cxn ang="0">
                    <a:pos x="54" y="212"/>
                  </a:cxn>
                  <a:cxn ang="0">
                    <a:pos x="61" y="205"/>
                  </a:cxn>
                  <a:cxn ang="0">
                    <a:pos x="61" y="205"/>
                  </a:cxn>
                  <a:cxn ang="0">
                    <a:pos x="61" y="0"/>
                  </a:cxn>
                </a:cxnLst>
                <a:rect l="0" t="0" r="r" b="b"/>
                <a:pathLst>
                  <a:path w="61" h="226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226"/>
                    </a:lnTo>
                    <a:lnTo>
                      <a:pt x="0" y="226"/>
                    </a:lnTo>
                    <a:lnTo>
                      <a:pt x="7" y="226"/>
                    </a:lnTo>
                    <a:lnTo>
                      <a:pt x="7" y="226"/>
                    </a:lnTo>
                    <a:lnTo>
                      <a:pt x="7" y="226"/>
                    </a:lnTo>
                    <a:lnTo>
                      <a:pt x="14" y="226"/>
                    </a:lnTo>
                    <a:lnTo>
                      <a:pt x="14" y="226"/>
                    </a:lnTo>
                    <a:lnTo>
                      <a:pt x="21" y="226"/>
                    </a:lnTo>
                    <a:lnTo>
                      <a:pt x="21" y="219"/>
                    </a:lnTo>
                    <a:lnTo>
                      <a:pt x="25" y="219"/>
                    </a:lnTo>
                    <a:lnTo>
                      <a:pt x="32" y="219"/>
                    </a:lnTo>
                    <a:lnTo>
                      <a:pt x="32" y="219"/>
                    </a:lnTo>
                    <a:lnTo>
                      <a:pt x="39" y="212"/>
                    </a:lnTo>
                    <a:lnTo>
                      <a:pt x="47" y="212"/>
                    </a:lnTo>
                    <a:lnTo>
                      <a:pt x="54" y="212"/>
                    </a:lnTo>
                    <a:lnTo>
                      <a:pt x="61" y="205"/>
                    </a:lnTo>
                    <a:lnTo>
                      <a:pt x="61" y="205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A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85" name="Freeform 109"/>
              <p:cNvSpPr>
                <a:spLocks/>
              </p:cNvSpPr>
              <p:nvPr/>
            </p:nvSpPr>
            <p:spPr bwMode="auto">
              <a:xfrm>
                <a:off x="3099" y="3374"/>
                <a:ext cx="47" cy="178"/>
              </a:xfrm>
              <a:custGeom>
                <a:avLst/>
                <a:gdLst/>
                <a:ahLst/>
                <a:cxnLst>
                  <a:cxn ang="0">
                    <a:pos x="47" y="7"/>
                  </a:cxn>
                  <a:cxn ang="0">
                    <a:pos x="47" y="7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7" y="7"/>
                  </a:cxn>
                  <a:cxn ang="0">
                    <a:pos x="0" y="7"/>
                  </a:cxn>
                  <a:cxn ang="0">
                    <a:pos x="0" y="178"/>
                  </a:cxn>
                  <a:cxn ang="0">
                    <a:pos x="0" y="178"/>
                  </a:cxn>
                  <a:cxn ang="0">
                    <a:pos x="0" y="171"/>
                  </a:cxn>
                  <a:cxn ang="0">
                    <a:pos x="7" y="171"/>
                  </a:cxn>
                  <a:cxn ang="0">
                    <a:pos x="14" y="171"/>
                  </a:cxn>
                  <a:cxn ang="0">
                    <a:pos x="18" y="171"/>
                  </a:cxn>
                  <a:cxn ang="0">
                    <a:pos x="25" y="164"/>
                  </a:cxn>
                  <a:cxn ang="0">
                    <a:pos x="40" y="164"/>
                  </a:cxn>
                  <a:cxn ang="0">
                    <a:pos x="47" y="160"/>
                  </a:cxn>
                  <a:cxn ang="0">
                    <a:pos x="47" y="7"/>
                  </a:cxn>
                </a:cxnLst>
                <a:rect l="0" t="0" r="r" b="b"/>
                <a:pathLst>
                  <a:path w="47" h="178">
                    <a:moveTo>
                      <a:pt x="47" y="7"/>
                    </a:moveTo>
                    <a:lnTo>
                      <a:pt x="47" y="7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0" y="171"/>
                    </a:lnTo>
                    <a:lnTo>
                      <a:pt x="7" y="171"/>
                    </a:lnTo>
                    <a:lnTo>
                      <a:pt x="14" y="171"/>
                    </a:lnTo>
                    <a:lnTo>
                      <a:pt x="18" y="171"/>
                    </a:lnTo>
                    <a:lnTo>
                      <a:pt x="25" y="164"/>
                    </a:lnTo>
                    <a:lnTo>
                      <a:pt x="40" y="164"/>
                    </a:lnTo>
                    <a:lnTo>
                      <a:pt x="47" y="160"/>
                    </a:lnTo>
                    <a:lnTo>
                      <a:pt x="47" y="7"/>
                    </a:lnTo>
                    <a:close/>
                  </a:path>
                </a:pathLst>
              </a:custGeom>
              <a:solidFill>
                <a:srgbClr val="BC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86" name="Freeform 110"/>
              <p:cNvSpPr>
                <a:spLocks/>
              </p:cNvSpPr>
              <p:nvPr/>
            </p:nvSpPr>
            <p:spPr bwMode="auto">
              <a:xfrm>
                <a:off x="3099" y="3374"/>
                <a:ext cx="40" cy="125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2" y="7"/>
                  </a:cxn>
                  <a:cxn ang="0">
                    <a:pos x="32" y="7"/>
                  </a:cxn>
                  <a:cxn ang="0">
                    <a:pos x="32" y="7"/>
                  </a:cxn>
                  <a:cxn ang="0">
                    <a:pos x="25" y="0"/>
                  </a:cxn>
                  <a:cxn ang="0">
                    <a:pos x="18" y="0"/>
                  </a:cxn>
                  <a:cxn ang="0">
                    <a:pos x="14" y="7"/>
                  </a:cxn>
                  <a:cxn ang="0">
                    <a:pos x="7" y="7"/>
                  </a:cxn>
                  <a:cxn ang="0">
                    <a:pos x="0" y="14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7" y="125"/>
                  </a:cxn>
                  <a:cxn ang="0">
                    <a:pos x="7" y="125"/>
                  </a:cxn>
                  <a:cxn ang="0">
                    <a:pos x="14" y="125"/>
                  </a:cxn>
                  <a:cxn ang="0">
                    <a:pos x="18" y="125"/>
                  </a:cxn>
                  <a:cxn ang="0">
                    <a:pos x="25" y="118"/>
                  </a:cxn>
                  <a:cxn ang="0">
                    <a:pos x="32" y="118"/>
                  </a:cxn>
                  <a:cxn ang="0">
                    <a:pos x="40" y="111"/>
                  </a:cxn>
                  <a:cxn ang="0">
                    <a:pos x="40" y="7"/>
                  </a:cxn>
                </a:cxnLst>
                <a:rect l="0" t="0" r="r" b="b"/>
                <a:pathLst>
                  <a:path w="40" h="125">
                    <a:moveTo>
                      <a:pt x="40" y="7"/>
                    </a:move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0" y="14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7" y="125"/>
                    </a:lnTo>
                    <a:lnTo>
                      <a:pt x="7" y="125"/>
                    </a:lnTo>
                    <a:lnTo>
                      <a:pt x="14" y="125"/>
                    </a:lnTo>
                    <a:lnTo>
                      <a:pt x="18" y="125"/>
                    </a:lnTo>
                    <a:lnTo>
                      <a:pt x="25" y="118"/>
                    </a:lnTo>
                    <a:lnTo>
                      <a:pt x="32" y="118"/>
                    </a:lnTo>
                    <a:lnTo>
                      <a:pt x="40" y="111"/>
                    </a:lnTo>
                    <a:lnTo>
                      <a:pt x="40" y="7"/>
                    </a:lnTo>
                    <a:close/>
                  </a:path>
                </a:pathLst>
              </a:custGeom>
              <a:solidFill>
                <a:srgbClr val="D1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87" name="Freeform 111"/>
              <p:cNvSpPr>
                <a:spLocks/>
              </p:cNvSpPr>
              <p:nvPr/>
            </p:nvSpPr>
            <p:spPr bwMode="auto">
              <a:xfrm>
                <a:off x="3099" y="3381"/>
                <a:ext cx="25" cy="73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0" y="7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7" y="73"/>
                  </a:cxn>
                  <a:cxn ang="0">
                    <a:pos x="7" y="73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18" y="66"/>
                  </a:cxn>
                  <a:cxn ang="0">
                    <a:pos x="25" y="66"/>
                  </a:cxn>
                  <a:cxn ang="0">
                    <a:pos x="25" y="59"/>
                  </a:cxn>
                  <a:cxn ang="0">
                    <a:pos x="25" y="0"/>
                  </a:cxn>
                </a:cxnLst>
                <a:rect l="0" t="0" r="r" b="b"/>
                <a:pathLst>
                  <a:path w="25" h="73">
                    <a:moveTo>
                      <a:pt x="25" y="0"/>
                    </a:moveTo>
                    <a:lnTo>
                      <a:pt x="25" y="0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8" y="66"/>
                    </a:lnTo>
                    <a:lnTo>
                      <a:pt x="25" y="66"/>
                    </a:lnTo>
                    <a:lnTo>
                      <a:pt x="25" y="5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E5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88" name="Freeform 112"/>
              <p:cNvSpPr>
                <a:spLocks/>
              </p:cNvSpPr>
              <p:nvPr/>
            </p:nvSpPr>
            <p:spPr bwMode="auto">
              <a:xfrm>
                <a:off x="3412" y="3586"/>
                <a:ext cx="36" cy="32"/>
              </a:xfrm>
              <a:custGeom>
                <a:avLst/>
                <a:gdLst/>
                <a:ahLst/>
                <a:cxnLst>
                  <a:cxn ang="0">
                    <a:pos x="22" y="32"/>
                  </a:cxn>
                  <a:cxn ang="0">
                    <a:pos x="22" y="32"/>
                  </a:cxn>
                  <a:cxn ang="0">
                    <a:pos x="29" y="32"/>
                  </a:cxn>
                  <a:cxn ang="0">
                    <a:pos x="29" y="32"/>
                  </a:cxn>
                  <a:cxn ang="0">
                    <a:pos x="29" y="32"/>
                  </a:cxn>
                  <a:cxn ang="0">
                    <a:pos x="36" y="25"/>
                  </a:cxn>
                  <a:cxn ang="0">
                    <a:pos x="36" y="25"/>
                  </a:cxn>
                  <a:cxn ang="0">
                    <a:pos x="36" y="18"/>
                  </a:cxn>
                  <a:cxn ang="0">
                    <a:pos x="36" y="18"/>
                  </a:cxn>
                  <a:cxn ang="0">
                    <a:pos x="36" y="14"/>
                  </a:cxn>
                  <a:cxn ang="0">
                    <a:pos x="36" y="14"/>
                  </a:cxn>
                  <a:cxn ang="0">
                    <a:pos x="36" y="7"/>
                  </a:cxn>
                  <a:cxn ang="0">
                    <a:pos x="29" y="7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15" y="32"/>
                  </a:cxn>
                  <a:cxn ang="0">
                    <a:pos x="22" y="32"/>
                  </a:cxn>
                </a:cxnLst>
                <a:rect l="0" t="0" r="r" b="b"/>
                <a:pathLst>
                  <a:path w="36" h="32">
                    <a:moveTo>
                      <a:pt x="22" y="32"/>
                    </a:moveTo>
                    <a:lnTo>
                      <a:pt x="22" y="32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7"/>
                    </a:lnTo>
                    <a:lnTo>
                      <a:pt x="29" y="7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5" y="32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89" name="Freeform 113"/>
              <p:cNvSpPr>
                <a:spLocks/>
              </p:cNvSpPr>
              <p:nvPr/>
            </p:nvSpPr>
            <p:spPr bwMode="auto">
              <a:xfrm>
                <a:off x="3297" y="3586"/>
                <a:ext cx="18" cy="18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15" y="18"/>
                  </a:cxn>
                  <a:cxn ang="0">
                    <a:pos x="15" y="14"/>
                  </a:cxn>
                  <a:cxn ang="0">
                    <a:pos x="18" y="14"/>
                  </a:cxn>
                  <a:cxn ang="0">
                    <a:pos x="18" y="7"/>
                  </a:cxn>
                  <a:cxn ang="0">
                    <a:pos x="18" y="7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7" y="18"/>
                  </a:cxn>
                  <a:cxn ang="0">
                    <a:pos x="7" y="18"/>
                  </a:cxn>
                </a:cxnLst>
                <a:rect l="0" t="0" r="r" b="b"/>
                <a:pathLst>
                  <a:path w="18" h="18">
                    <a:moveTo>
                      <a:pt x="7" y="18"/>
                    </a:moveTo>
                    <a:lnTo>
                      <a:pt x="15" y="18"/>
                    </a:lnTo>
                    <a:lnTo>
                      <a:pt x="15" y="14"/>
                    </a:lnTo>
                    <a:lnTo>
                      <a:pt x="18" y="14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7" y="18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90" name="Freeform 114"/>
              <p:cNvSpPr>
                <a:spLocks/>
              </p:cNvSpPr>
              <p:nvPr/>
            </p:nvSpPr>
            <p:spPr bwMode="auto">
              <a:xfrm>
                <a:off x="3330" y="3586"/>
                <a:ext cx="14" cy="18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14" y="18"/>
                  </a:cxn>
                  <a:cxn ang="0">
                    <a:pos x="14" y="14"/>
                  </a:cxn>
                  <a:cxn ang="0">
                    <a:pos x="14" y="14"/>
                  </a:cxn>
                  <a:cxn ang="0">
                    <a:pos x="14" y="7"/>
                  </a:cxn>
                  <a:cxn ang="0">
                    <a:pos x="14" y="7"/>
                  </a:cxn>
                  <a:cxn ang="0">
                    <a:pos x="14" y="7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7" y="18"/>
                  </a:cxn>
                </a:cxnLst>
                <a:rect l="0" t="0" r="r" b="b"/>
                <a:pathLst>
                  <a:path w="14" h="18">
                    <a:moveTo>
                      <a:pt x="7" y="18"/>
                    </a:moveTo>
                    <a:lnTo>
                      <a:pt x="14" y="18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91" name="Freeform 115"/>
              <p:cNvSpPr>
                <a:spLocks/>
              </p:cNvSpPr>
              <p:nvPr/>
            </p:nvSpPr>
            <p:spPr bwMode="auto">
              <a:xfrm>
                <a:off x="3200" y="3332"/>
                <a:ext cx="54" cy="254"/>
              </a:xfrm>
              <a:custGeom>
                <a:avLst/>
                <a:gdLst/>
                <a:ahLst/>
                <a:cxnLst>
                  <a:cxn ang="0">
                    <a:pos x="21" y="7"/>
                  </a:cxn>
                  <a:cxn ang="0">
                    <a:pos x="14" y="14"/>
                  </a:cxn>
                  <a:cxn ang="0">
                    <a:pos x="14" y="28"/>
                  </a:cxn>
                  <a:cxn ang="0">
                    <a:pos x="7" y="49"/>
                  </a:cxn>
                  <a:cxn ang="0">
                    <a:pos x="0" y="80"/>
                  </a:cxn>
                  <a:cxn ang="0">
                    <a:pos x="0" y="115"/>
                  </a:cxn>
                  <a:cxn ang="0">
                    <a:pos x="0" y="160"/>
                  </a:cxn>
                  <a:cxn ang="0">
                    <a:pos x="7" y="202"/>
                  </a:cxn>
                  <a:cxn ang="0">
                    <a:pos x="14" y="254"/>
                  </a:cxn>
                  <a:cxn ang="0">
                    <a:pos x="54" y="254"/>
                  </a:cxn>
                  <a:cxn ang="0">
                    <a:pos x="47" y="247"/>
                  </a:cxn>
                  <a:cxn ang="0">
                    <a:pos x="47" y="227"/>
                  </a:cxn>
                  <a:cxn ang="0">
                    <a:pos x="43" y="195"/>
                  </a:cxn>
                  <a:cxn ang="0">
                    <a:pos x="43" y="160"/>
                  </a:cxn>
                  <a:cxn ang="0">
                    <a:pos x="36" y="122"/>
                  </a:cxn>
                  <a:cxn ang="0">
                    <a:pos x="36" y="73"/>
                  </a:cxn>
                  <a:cxn ang="0">
                    <a:pos x="43" y="42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3" y="7"/>
                  </a:cxn>
                  <a:cxn ang="0">
                    <a:pos x="29" y="7"/>
                  </a:cxn>
                  <a:cxn ang="0">
                    <a:pos x="21" y="7"/>
                  </a:cxn>
                </a:cxnLst>
                <a:rect l="0" t="0" r="r" b="b"/>
                <a:pathLst>
                  <a:path w="54" h="254">
                    <a:moveTo>
                      <a:pt x="21" y="7"/>
                    </a:moveTo>
                    <a:lnTo>
                      <a:pt x="14" y="14"/>
                    </a:lnTo>
                    <a:lnTo>
                      <a:pt x="14" y="28"/>
                    </a:lnTo>
                    <a:lnTo>
                      <a:pt x="7" y="49"/>
                    </a:lnTo>
                    <a:lnTo>
                      <a:pt x="0" y="80"/>
                    </a:lnTo>
                    <a:lnTo>
                      <a:pt x="0" y="115"/>
                    </a:lnTo>
                    <a:lnTo>
                      <a:pt x="0" y="160"/>
                    </a:lnTo>
                    <a:lnTo>
                      <a:pt x="7" y="202"/>
                    </a:lnTo>
                    <a:lnTo>
                      <a:pt x="14" y="254"/>
                    </a:lnTo>
                    <a:lnTo>
                      <a:pt x="54" y="254"/>
                    </a:lnTo>
                    <a:lnTo>
                      <a:pt x="47" y="247"/>
                    </a:lnTo>
                    <a:lnTo>
                      <a:pt x="47" y="227"/>
                    </a:lnTo>
                    <a:lnTo>
                      <a:pt x="43" y="195"/>
                    </a:lnTo>
                    <a:lnTo>
                      <a:pt x="43" y="160"/>
                    </a:lnTo>
                    <a:lnTo>
                      <a:pt x="36" y="122"/>
                    </a:lnTo>
                    <a:lnTo>
                      <a:pt x="36" y="73"/>
                    </a:lnTo>
                    <a:lnTo>
                      <a:pt x="43" y="42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3" y="7"/>
                    </a:lnTo>
                    <a:lnTo>
                      <a:pt x="29" y="7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92" name="Freeform 116"/>
              <p:cNvSpPr>
                <a:spLocks/>
              </p:cNvSpPr>
              <p:nvPr/>
            </p:nvSpPr>
            <p:spPr bwMode="auto">
              <a:xfrm>
                <a:off x="3474" y="3308"/>
                <a:ext cx="75" cy="278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75" y="0"/>
                  </a:cxn>
                  <a:cxn ang="0">
                    <a:pos x="68" y="7"/>
                  </a:cxn>
                  <a:cxn ang="0">
                    <a:pos x="61" y="24"/>
                  </a:cxn>
                  <a:cxn ang="0">
                    <a:pos x="54" y="45"/>
                  </a:cxn>
                  <a:cxn ang="0">
                    <a:pos x="47" y="80"/>
                  </a:cxn>
                  <a:cxn ang="0">
                    <a:pos x="47" y="132"/>
                  </a:cxn>
                  <a:cxn ang="0">
                    <a:pos x="47" y="191"/>
                  </a:cxn>
                  <a:cxn ang="0">
                    <a:pos x="54" y="278"/>
                  </a:cxn>
                  <a:cxn ang="0">
                    <a:pos x="14" y="278"/>
                  </a:cxn>
                  <a:cxn ang="0">
                    <a:pos x="14" y="264"/>
                  </a:cxn>
                  <a:cxn ang="0">
                    <a:pos x="14" y="244"/>
                  </a:cxn>
                  <a:cxn ang="0">
                    <a:pos x="7" y="212"/>
                  </a:cxn>
                  <a:cxn ang="0">
                    <a:pos x="7" y="170"/>
                  </a:cxn>
                  <a:cxn ang="0">
                    <a:pos x="0" y="125"/>
                  </a:cxn>
                  <a:cxn ang="0">
                    <a:pos x="7" y="80"/>
                  </a:cxn>
                  <a:cxn ang="0">
                    <a:pos x="14" y="31"/>
                  </a:cxn>
                  <a:cxn ang="0">
                    <a:pos x="29" y="0"/>
                  </a:cxn>
                  <a:cxn ang="0">
                    <a:pos x="75" y="0"/>
                  </a:cxn>
                </a:cxnLst>
                <a:rect l="0" t="0" r="r" b="b"/>
                <a:pathLst>
                  <a:path w="75" h="278">
                    <a:moveTo>
                      <a:pt x="75" y="0"/>
                    </a:moveTo>
                    <a:lnTo>
                      <a:pt x="75" y="0"/>
                    </a:lnTo>
                    <a:lnTo>
                      <a:pt x="68" y="7"/>
                    </a:lnTo>
                    <a:lnTo>
                      <a:pt x="61" y="24"/>
                    </a:lnTo>
                    <a:lnTo>
                      <a:pt x="54" y="45"/>
                    </a:lnTo>
                    <a:lnTo>
                      <a:pt x="47" y="80"/>
                    </a:lnTo>
                    <a:lnTo>
                      <a:pt x="47" y="132"/>
                    </a:lnTo>
                    <a:lnTo>
                      <a:pt x="47" y="191"/>
                    </a:lnTo>
                    <a:lnTo>
                      <a:pt x="54" y="278"/>
                    </a:lnTo>
                    <a:lnTo>
                      <a:pt x="14" y="278"/>
                    </a:lnTo>
                    <a:lnTo>
                      <a:pt x="14" y="264"/>
                    </a:lnTo>
                    <a:lnTo>
                      <a:pt x="14" y="244"/>
                    </a:lnTo>
                    <a:lnTo>
                      <a:pt x="7" y="212"/>
                    </a:lnTo>
                    <a:lnTo>
                      <a:pt x="7" y="170"/>
                    </a:lnTo>
                    <a:lnTo>
                      <a:pt x="0" y="125"/>
                    </a:lnTo>
                    <a:lnTo>
                      <a:pt x="7" y="80"/>
                    </a:lnTo>
                    <a:lnTo>
                      <a:pt x="14" y="31"/>
                    </a:lnTo>
                    <a:lnTo>
                      <a:pt x="29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93" name="Freeform 117"/>
              <p:cNvSpPr>
                <a:spLocks/>
              </p:cNvSpPr>
              <p:nvPr/>
            </p:nvSpPr>
            <p:spPr bwMode="auto">
              <a:xfrm>
                <a:off x="3200" y="3353"/>
                <a:ext cx="47" cy="212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4" y="7"/>
                  </a:cxn>
                  <a:cxn ang="0">
                    <a:pos x="14" y="21"/>
                  </a:cxn>
                  <a:cxn ang="0">
                    <a:pos x="7" y="42"/>
                  </a:cxn>
                  <a:cxn ang="0">
                    <a:pos x="7" y="66"/>
                  </a:cxn>
                  <a:cxn ang="0">
                    <a:pos x="0" y="94"/>
                  </a:cxn>
                  <a:cxn ang="0">
                    <a:pos x="0" y="132"/>
                  </a:cxn>
                  <a:cxn ang="0">
                    <a:pos x="7" y="174"/>
                  </a:cxn>
                  <a:cxn ang="0">
                    <a:pos x="14" y="212"/>
                  </a:cxn>
                  <a:cxn ang="0">
                    <a:pos x="47" y="212"/>
                  </a:cxn>
                  <a:cxn ang="0">
                    <a:pos x="47" y="206"/>
                  </a:cxn>
                  <a:cxn ang="0">
                    <a:pos x="43" y="192"/>
                  </a:cxn>
                  <a:cxn ang="0">
                    <a:pos x="43" y="167"/>
                  </a:cxn>
                  <a:cxn ang="0">
                    <a:pos x="36" y="132"/>
                  </a:cxn>
                  <a:cxn ang="0">
                    <a:pos x="36" y="101"/>
                  </a:cxn>
                  <a:cxn ang="0">
                    <a:pos x="36" y="59"/>
                  </a:cxn>
                  <a:cxn ang="0">
                    <a:pos x="43" y="28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3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1" y="0"/>
                  </a:cxn>
                </a:cxnLst>
                <a:rect l="0" t="0" r="r" b="b"/>
                <a:pathLst>
                  <a:path w="47" h="212">
                    <a:moveTo>
                      <a:pt x="21" y="0"/>
                    </a:moveTo>
                    <a:lnTo>
                      <a:pt x="14" y="7"/>
                    </a:lnTo>
                    <a:lnTo>
                      <a:pt x="14" y="21"/>
                    </a:lnTo>
                    <a:lnTo>
                      <a:pt x="7" y="42"/>
                    </a:lnTo>
                    <a:lnTo>
                      <a:pt x="7" y="66"/>
                    </a:lnTo>
                    <a:lnTo>
                      <a:pt x="0" y="94"/>
                    </a:lnTo>
                    <a:lnTo>
                      <a:pt x="0" y="132"/>
                    </a:lnTo>
                    <a:lnTo>
                      <a:pt x="7" y="174"/>
                    </a:lnTo>
                    <a:lnTo>
                      <a:pt x="14" y="212"/>
                    </a:lnTo>
                    <a:lnTo>
                      <a:pt x="47" y="212"/>
                    </a:lnTo>
                    <a:lnTo>
                      <a:pt x="47" y="206"/>
                    </a:lnTo>
                    <a:lnTo>
                      <a:pt x="43" y="192"/>
                    </a:lnTo>
                    <a:lnTo>
                      <a:pt x="43" y="167"/>
                    </a:lnTo>
                    <a:lnTo>
                      <a:pt x="36" y="132"/>
                    </a:lnTo>
                    <a:lnTo>
                      <a:pt x="36" y="101"/>
                    </a:lnTo>
                    <a:lnTo>
                      <a:pt x="36" y="59"/>
                    </a:lnTo>
                    <a:lnTo>
                      <a:pt x="43" y="28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59B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94" name="Freeform 118"/>
              <p:cNvSpPr>
                <a:spLocks/>
              </p:cNvSpPr>
              <p:nvPr/>
            </p:nvSpPr>
            <p:spPr bwMode="auto">
              <a:xfrm>
                <a:off x="3207" y="3367"/>
                <a:ext cx="36" cy="18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7"/>
                  </a:cxn>
                  <a:cxn ang="0">
                    <a:pos x="7" y="21"/>
                  </a:cxn>
                  <a:cxn ang="0">
                    <a:pos x="0" y="31"/>
                  </a:cxn>
                  <a:cxn ang="0">
                    <a:pos x="0" y="52"/>
                  </a:cxn>
                  <a:cxn ang="0">
                    <a:pos x="0" y="80"/>
                  </a:cxn>
                  <a:cxn ang="0">
                    <a:pos x="0" y="111"/>
                  </a:cxn>
                  <a:cxn ang="0">
                    <a:pos x="0" y="146"/>
                  </a:cxn>
                  <a:cxn ang="0">
                    <a:pos x="7" y="185"/>
                  </a:cxn>
                  <a:cxn ang="0">
                    <a:pos x="36" y="185"/>
                  </a:cxn>
                  <a:cxn ang="0">
                    <a:pos x="36" y="178"/>
                  </a:cxn>
                  <a:cxn ang="0">
                    <a:pos x="36" y="167"/>
                  </a:cxn>
                  <a:cxn ang="0">
                    <a:pos x="29" y="139"/>
                  </a:cxn>
                  <a:cxn ang="0">
                    <a:pos x="29" y="111"/>
                  </a:cxn>
                  <a:cxn ang="0">
                    <a:pos x="29" y="87"/>
                  </a:cxn>
                  <a:cxn ang="0">
                    <a:pos x="29" y="52"/>
                  </a:cxn>
                  <a:cxn ang="0">
                    <a:pos x="29" y="28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7" y="0"/>
                  </a:cxn>
                </a:cxnLst>
                <a:rect l="0" t="0" r="r" b="b"/>
                <a:pathLst>
                  <a:path w="36" h="185">
                    <a:moveTo>
                      <a:pt x="7" y="0"/>
                    </a:moveTo>
                    <a:lnTo>
                      <a:pt x="7" y="7"/>
                    </a:lnTo>
                    <a:lnTo>
                      <a:pt x="7" y="21"/>
                    </a:lnTo>
                    <a:lnTo>
                      <a:pt x="0" y="31"/>
                    </a:lnTo>
                    <a:lnTo>
                      <a:pt x="0" y="52"/>
                    </a:lnTo>
                    <a:lnTo>
                      <a:pt x="0" y="80"/>
                    </a:lnTo>
                    <a:lnTo>
                      <a:pt x="0" y="111"/>
                    </a:lnTo>
                    <a:lnTo>
                      <a:pt x="0" y="146"/>
                    </a:lnTo>
                    <a:lnTo>
                      <a:pt x="7" y="185"/>
                    </a:lnTo>
                    <a:lnTo>
                      <a:pt x="36" y="185"/>
                    </a:lnTo>
                    <a:lnTo>
                      <a:pt x="36" y="178"/>
                    </a:lnTo>
                    <a:lnTo>
                      <a:pt x="36" y="167"/>
                    </a:lnTo>
                    <a:lnTo>
                      <a:pt x="29" y="139"/>
                    </a:lnTo>
                    <a:lnTo>
                      <a:pt x="29" y="111"/>
                    </a:lnTo>
                    <a:lnTo>
                      <a:pt x="29" y="87"/>
                    </a:lnTo>
                    <a:lnTo>
                      <a:pt x="29" y="52"/>
                    </a:lnTo>
                    <a:lnTo>
                      <a:pt x="29" y="2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2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95" name="Freeform 119"/>
              <p:cNvSpPr>
                <a:spLocks/>
              </p:cNvSpPr>
              <p:nvPr/>
            </p:nvSpPr>
            <p:spPr bwMode="auto">
              <a:xfrm>
                <a:off x="3207" y="3381"/>
                <a:ext cx="36" cy="153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0" y="24"/>
                  </a:cxn>
                  <a:cxn ang="0">
                    <a:pos x="0" y="45"/>
                  </a:cxn>
                  <a:cxn ang="0">
                    <a:pos x="0" y="66"/>
                  </a:cxn>
                  <a:cxn ang="0">
                    <a:pos x="0" y="91"/>
                  </a:cxn>
                  <a:cxn ang="0">
                    <a:pos x="0" y="125"/>
                  </a:cxn>
                  <a:cxn ang="0">
                    <a:pos x="7" y="153"/>
                  </a:cxn>
                  <a:cxn ang="0">
                    <a:pos x="36" y="153"/>
                  </a:cxn>
                  <a:cxn ang="0">
                    <a:pos x="29" y="146"/>
                  </a:cxn>
                  <a:cxn ang="0">
                    <a:pos x="29" y="132"/>
                  </a:cxn>
                  <a:cxn ang="0">
                    <a:pos x="29" y="118"/>
                  </a:cxn>
                  <a:cxn ang="0">
                    <a:pos x="22" y="91"/>
                  </a:cxn>
                  <a:cxn ang="0">
                    <a:pos x="22" y="73"/>
                  </a:cxn>
                  <a:cxn ang="0">
                    <a:pos x="22" y="45"/>
                  </a:cxn>
                  <a:cxn ang="0">
                    <a:pos x="29" y="17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7" y="7"/>
                  </a:cxn>
                </a:cxnLst>
                <a:rect l="0" t="0" r="r" b="b"/>
                <a:pathLst>
                  <a:path w="36" h="153">
                    <a:moveTo>
                      <a:pt x="7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0" y="24"/>
                    </a:lnTo>
                    <a:lnTo>
                      <a:pt x="0" y="45"/>
                    </a:lnTo>
                    <a:lnTo>
                      <a:pt x="0" y="66"/>
                    </a:lnTo>
                    <a:lnTo>
                      <a:pt x="0" y="91"/>
                    </a:lnTo>
                    <a:lnTo>
                      <a:pt x="0" y="125"/>
                    </a:lnTo>
                    <a:lnTo>
                      <a:pt x="7" y="153"/>
                    </a:lnTo>
                    <a:lnTo>
                      <a:pt x="36" y="153"/>
                    </a:lnTo>
                    <a:lnTo>
                      <a:pt x="29" y="146"/>
                    </a:lnTo>
                    <a:lnTo>
                      <a:pt x="29" y="132"/>
                    </a:lnTo>
                    <a:lnTo>
                      <a:pt x="29" y="118"/>
                    </a:lnTo>
                    <a:lnTo>
                      <a:pt x="22" y="91"/>
                    </a:lnTo>
                    <a:lnTo>
                      <a:pt x="22" y="73"/>
                    </a:lnTo>
                    <a:lnTo>
                      <a:pt x="22" y="45"/>
                    </a:lnTo>
                    <a:lnTo>
                      <a:pt x="29" y="17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8CD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96" name="Freeform 120"/>
              <p:cNvSpPr>
                <a:spLocks/>
              </p:cNvSpPr>
              <p:nvPr/>
            </p:nvSpPr>
            <p:spPr bwMode="auto">
              <a:xfrm>
                <a:off x="3207" y="3395"/>
                <a:ext cx="29" cy="125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3"/>
                  </a:cxn>
                  <a:cxn ang="0">
                    <a:pos x="7" y="10"/>
                  </a:cxn>
                  <a:cxn ang="0">
                    <a:pos x="7" y="24"/>
                  </a:cxn>
                  <a:cxn ang="0">
                    <a:pos x="0" y="38"/>
                  </a:cxn>
                  <a:cxn ang="0">
                    <a:pos x="0" y="52"/>
                  </a:cxn>
                  <a:cxn ang="0">
                    <a:pos x="0" y="77"/>
                  </a:cxn>
                  <a:cxn ang="0">
                    <a:pos x="0" y="97"/>
                  </a:cxn>
                  <a:cxn ang="0">
                    <a:pos x="7" y="125"/>
                  </a:cxn>
                  <a:cxn ang="0">
                    <a:pos x="29" y="118"/>
                  </a:cxn>
                  <a:cxn ang="0">
                    <a:pos x="29" y="118"/>
                  </a:cxn>
                  <a:cxn ang="0">
                    <a:pos x="22" y="104"/>
                  </a:cxn>
                  <a:cxn ang="0">
                    <a:pos x="22" y="90"/>
                  </a:cxn>
                  <a:cxn ang="0">
                    <a:pos x="22" y="77"/>
                  </a:cxn>
                  <a:cxn ang="0">
                    <a:pos x="22" y="59"/>
                  </a:cxn>
                  <a:cxn ang="0">
                    <a:pos x="22" y="38"/>
                  </a:cxn>
                  <a:cxn ang="0">
                    <a:pos x="22" y="17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7" y="3"/>
                  </a:cxn>
                </a:cxnLst>
                <a:rect l="0" t="0" r="r" b="b"/>
                <a:pathLst>
                  <a:path w="29" h="125">
                    <a:moveTo>
                      <a:pt x="7" y="3"/>
                    </a:moveTo>
                    <a:lnTo>
                      <a:pt x="7" y="3"/>
                    </a:lnTo>
                    <a:lnTo>
                      <a:pt x="7" y="10"/>
                    </a:lnTo>
                    <a:lnTo>
                      <a:pt x="7" y="24"/>
                    </a:lnTo>
                    <a:lnTo>
                      <a:pt x="0" y="38"/>
                    </a:lnTo>
                    <a:lnTo>
                      <a:pt x="0" y="52"/>
                    </a:lnTo>
                    <a:lnTo>
                      <a:pt x="0" y="77"/>
                    </a:lnTo>
                    <a:lnTo>
                      <a:pt x="0" y="97"/>
                    </a:lnTo>
                    <a:lnTo>
                      <a:pt x="7" y="125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22" y="104"/>
                    </a:lnTo>
                    <a:lnTo>
                      <a:pt x="22" y="90"/>
                    </a:lnTo>
                    <a:lnTo>
                      <a:pt x="22" y="77"/>
                    </a:lnTo>
                    <a:lnTo>
                      <a:pt x="22" y="59"/>
                    </a:lnTo>
                    <a:lnTo>
                      <a:pt x="22" y="38"/>
                    </a:lnTo>
                    <a:lnTo>
                      <a:pt x="22" y="17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A5E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97" name="Freeform 121"/>
              <p:cNvSpPr>
                <a:spLocks/>
              </p:cNvSpPr>
              <p:nvPr/>
            </p:nvSpPr>
            <p:spPr bwMode="auto">
              <a:xfrm>
                <a:off x="3207" y="3412"/>
                <a:ext cx="22" cy="8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7" y="28"/>
                  </a:cxn>
                  <a:cxn ang="0">
                    <a:pos x="0" y="42"/>
                  </a:cxn>
                  <a:cxn ang="0">
                    <a:pos x="0" y="53"/>
                  </a:cxn>
                  <a:cxn ang="0">
                    <a:pos x="7" y="66"/>
                  </a:cxn>
                  <a:cxn ang="0">
                    <a:pos x="7" y="87"/>
                  </a:cxn>
                  <a:cxn ang="0">
                    <a:pos x="22" y="87"/>
                  </a:cxn>
                  <a:cxn ang="0">
                    <a:pos x="22" y="87"/>
                  </a:cxn>
                  <a:cxn ang="0">
                    <a:pos x="22" y="73"/>
                  </a:cxn>
                  <a:cxn ang="0">
                    <a:pos x="22" y="66"/>
                  </a:cxn>
                  <a:cxn ang="0">
                    <a:pos x="14" y="53"/>
                  </a:cxn>
                  <a:cxn ang="0">
                    <a:pos x="14" y="42"/>
                  </a:cxn>
                  <a:cxn ang="0">
                    <a:pos x="14" y="21"/>
                  </a:cxn>
                  <a:cxn ang="0">
                    <a:pos x="22" y="7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7" y="0"/>
                  </a:cxn>
                </a:cxnLst>
                <a:rect l="0" t="0" r="r" b="b"/>
                <a:pathLst>
                  <a:path w="22" h="87">
                    <a:moveTo>
                      <a:pt x="7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28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7" y="66"/>
                    </a:lnTo>
                    <a:lnTo>
                      <a:pt x="7" y="87"/>
                    </a:lnTo>
                    <a:lnTo>
                      <a:pt x="22" y="87"/>
                    </a:lnTo>
                    <a:lnTo>
                      <a:pt x="22" y="87"/>
                    </a:lnTo>
                    <a:lnTo>
                      <a:pt x="22" y="73"/>
                    </a:lnTo>
                    <a:lnTo>
                      <a:pt x="22" y="66"/>
                    </a:lnTo>
                    <a:lnTo>
                      <a:pt x="14" y="53"/>
                    </a:lnTo>
                    <a:lnTo>
                      <a:pt x="14" y="42"/>
                    </a:lnTo>
                    <a:lnTo>
                      <a:pt x="14" y="21"/>
                    </a:lnTo>
                    <a:lnTo>
                      <a:pt x="22" y="7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98" name="Freeform 122"/>
              <p:cNvSpPr>
                <a:spLocks/>
              </p:cNvSpPr>
              <p:nvPr/>
            </p:nvSpPr>
            <p:spPr bwMode="auto">
              <a:xfrm>
                <a:off x="3481" y="3322"/>
                <a:ext cx="61" cy="243"/>
              </a:xfrm>
              <a:custGeom>
                <a:avLst/>
                <a:gdLst/>
                <a:ahLst/>
                <a:cxnLst>
                  <a:cxn ang="0">
                    <a:pos x="61" y="7"/>
                  </a:cxn>
                  <a:cxn ang="0">
                    <a:pos x="61" y="7"/>
                  </a:cxn>
                  <a:cxn ang="0">
                    <a:pos x="54" y="10"/>
                  </a:cxn>
                  <a:cxn ang="0">
                    <a:pos x="47" y="24"/>
                  </a:cxn>
                  <a:cxn ang="0">
                    <a:pos x="47" y="45"/>
                  </a:cxn>
                  <a:cxn ang="0">
                    <a:pos x="40" y="73"/>
                  </a:cxn>
                  <a:cxn ang="0">
                    <a:pos x="40" y="118"/>
                  </a:cxn>
                  <a:cxn ang="0">
                    <a:pos x="40" y="170"/>
                  </a:cxn>
                  <a:cxn ang="0">
                    <a:pos x="47" y="243"/>
                  </a:cxn>
                  <a:cxn ang="0">
                    <a:pos x="7" y="243"/>
                  </a:cxn>
                  <a:cxn ang="0">
                    <a:pos x="7" y="237"/>
                  </a:cxn>
                  <a:cxn ang="0">
                    <a:pos x="7" y="216"/>
                  </a:cxn>
                  <a:cxn ang="0">
                    <a:pos x="0" y="184"/>
                  </a:cxn>
                  <a:cxn ang="0">
                    <a:pos x="0" y="150"/>
                  </a:cxn>
                  <a:cxn ang="0">
                    <a:pos x="0" y="111"/>
                  </a:cxn>
                  <a:cxn ang="0">
                    <a:pos x="0" y="73"/>
                  </a:cxn>
                  <a:cxn ang="0">
                    <a:pos x="7" y="31"/>
                  </a:cxn>
                  <a:cxn ang="0">
                    <a:pos x="22" y="0"/>
                  </a:cxn>
                  <a:cxn ang="0">
                    <a:pos x="61" y="7"/>
                  </a:cxn>
                </a:cxnLst>
                <a:rect l="0" t="0" r="r" b="b"/>
                <a:pathLst>
                  <a:path w="61" h="243">
                    <a:moveTo>
                      <a:pt x="61" y="7"/>
                    </a:moveTo>
                    <a:lnTo>
                      <a:pt x="61" y="7"/>
                    </a:lnTo>
                    <a:lnTo>
                      <a:pt x="54" y="10"/>
                    </a:lnTo>
                    <a:lnTo>
                      <a:pt x="47" y="24"/>
                    </a:lnTo>
                    <a:lnTo>
                      <a:pt x="47" y="45"/>
                    </a:lnTo>
                    <a:lnTo>
                      <a:pt x="40" y="73"/>
                    </a:lnTo>
                    <a:lnTo>
                      <a:pt x="40" y="118"/>
                    </a:lnTo>
                    <a:lnTo>
                      <a:pt x="40" y="170"/>
                    </a:lnTo>
                    <a:lnTo>
                      <a:pt x="47" y="243"/>
                    </a:lnTo>
                    <a:lnTo>
                      <a:pt x="7" y="243"/>
                    </a:lnTo>
                    <a:lnTo>
                      <a:pt x="7" y="237"/>
                    </a:lnTo>
                    <a:lnTo>
                      <a:pt x="7" y="216"/>
                    </a:lnTo>
                    <a:lnTo>
                      <a:pt x="0" y="184"/>
                    </a:lnTo>
                    <a:lnTo>
                      <a:pt x="0" y="150"/>
                    </a:lnTo>
                    <a:lnTo>
                      <a:pt x="0" y="111"/>
                    </a:lnTo>
                    <a:lnTo>
                      <a:pt x="0" y="73"/>
                    </a:lnTo>
                    <a:lnTo>
                      <a:pt x="7" y="31"/>
                    </a:lnTo>
                    <a:lnTo>
                      <a:pt x="22" y="0"/>
                    </a:lnTo>
                    <a:lnTo>
                      <a:pt x="61" y="7"/>
                    </a:lnTo>
                    <a:close/>
                  </a:path>
                </a:pathLst>
              </a:custGeom>
              <a:solidFill>
                <a:srgbClr val="59B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299" name="Freeform 123"/>
              <p:cNvSpPr>
                <a:spLocks/>
              </p:cNvSpPr>
              <p:nvPr/>
            </p:nvSpPr>
            <p:spPr bwMode="auto">
              <a:xfrm>
                <a:off x="3481" y="3339"/>
                <a:ext cx="54" cy="206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0"/>
                  </a:cxn>
                  <a:cxn ang="0">
                    <a:pos x="47" y="7"/>
                  </a:cxn>
                  <a:cxn ang="0">
                    <a:pos x="47" y="21"/>
                  </a:cxn>
                  <a:cxn ang="0">
                    <a:pos x="40" y="35"/>
                  </a:cxn>
                  <a:cxn ang="0">
                    <a:pos x="32" y="59"/>
                  </a:cxn>
                  <a:cxn ang="0">
                    <a:pos x="32" y="101"/>
                  </a:cxn>
                  <a:cxn ang="0">
                    <a:pos x="32" y="146"/>
                  </a:cxn>
                  <a:cxn ang="0">
                    <a:pos x="40" y="206"/>
                  </a:cxn>
                  <a:cxn ang="0">
                    <a:pos x="14" y="206"/>
                  </a:cxn>
                  <a:cxn ang="0">
                    <a:pos x="7" y="199"/>
                  </a:cxn>
                  <a:cxn ang="0">
                    <a:pos x="7" y="188"/>
                  </a:cxn>
                  <a:cxn ang="0">
                    <a:pos x="7" y="160"/>
                  </a:cxn>
                  <a:cxn ang="0">
                    <a:pos x="0" y="126"/>
                  </a:cxn>
                  <a:cxn ang="0">
                    <a:pos x="0" y="94"/>
                  </a:cxn>
                  <a:cxn ang="0">
                    <a:pos x="0" y="59"/>
                  </a:cxn>
                  <a:cxn ang="0">
                    <a:pos x="7" y="28"/>
                  </a:cxn>
                  <a:cxn ang="0">
                    <a:pos x="22" y="0"/>
                  </a:cxn>
                  <a:cxn ang="0">
                    <a:pos x="54" y="0"/>
                  </a:cxn>
                </a:cxnLst>
                <a:rect l="0" t="0" r="r" b="b"/>
                <a:pathLst>
                  <a:path w="54" h="206">
                    <a:moveTo>
                      <a:pt x="54" y="0"/>
                    </a:moveTo>
                    <a:lnTo>
                      <a:pt x="54" y="0"/>
                    </a:lnTo>
                    <a:lnTo>
                      <a:pt x="47" y="7"/>
                    </a:lnTo>
                    <a:lnTo>
                      <a:pt x="47" y="21"/>
                    </a:lnTo>
                    <a:lnTo>
                      <a:pt x="40" y="35"/>
                    </a:lnTo>
                    <a:lnTo>
                      <a:pt x="32" y="59"/>
                    </a:lnTo>
                    <a:lnTo>
                      <a:pt x="32" y="101"/>
                    </a:lnTo>
                    <a:lnTo>
                      <a:pt x="32" y="146"/>
                    </a:lnTo>
                    <a:lnTo>
                      <a:pt x="40" y="206"/>
                    </a:lnTo>
                    <a:lnTo>
                      <a:pt x="14" y="206"/>
                    </a:lnTo>
                    <a:lnTo>
                      <a:pt x="7" y="199"/>
                    </a:lnTo>
                    <a:lnTo>
                      <a:pt x="7" y="188"/>
                    </a:lnTo>
                    <a:lnTo>
                      <a:pt x="7" y="160"/>
                    </a:lnTo>
                    <a:lnTo>
                      <a:pt x="0" y="126"/>
                    </a:lnTo>
                    <a:lnTo>
                      <a:pt x="0" y="94"/>
                    </a:lnTo>
                    <a:lnTo>
                      <a:pt x="0" y="59"/>
                    </a:lnTo>
                    <a:lnTo>
                      <a:pt x="7" y="28"/>
                    </a:lnTo>
                    <a:lnTo>
                      <a:pt x="22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72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00" name="Freeform 124"/>
              <p:cNvSpPr>
                <a:spLocks/>
              </p:cNvSpPr>
              <p:nvPr/>
            </p:nvSpPr>
            <p:spPr bwMode="auto">
              <a:xfrm>
                <a:off x="3481" y="3353"/>
                <a:ext cx="47" cy="174"/>
              </a:xfrm>
              <a:custGeom>
                <a:avLst/>
                <a:gdLst/>
                <a:ahLst/>
                <a:cxnLst>
                  <a:cxn ang="0">
                    <a:pos x="47" y="7"/>
                  </a:cxn>
                  <a:cxn ang="0">
                    <a:pos x="47" y="7"/>
                  </a:cxn>
                  <a:cxn ang="0">
                    <a:pos x="40" y="7"/>
                  </a:cxn>
                  <a:cxn ang="0">
                    <a:pos x="40" y="21"/>
                  </a:cxn>
                  <a:cxn ang="0">
                    <a:pos x="32" y="35"/>
                  </a:cxn>
                  <a:cxn ang="0">
                    <a:pos x="32" y="52"/>
                  </a:cxn>
                  <a:cxn ang="0">
                    <a:pos x="32" y="87"/>
                  </a:cxn>
                  <a:cxn ang="0">
                    <a:pos x="32" y="125"/>
                  </a:cxn>
                  <a:cxn ang="0">
                    <a:pos x="32" y="174"/>
                  </a:cxn>
                  <a:cxn ang="0">
                    <a:pos x="14" y="174"/>
                  </a:cxn>
                  <a:cxn ang="0">
                    <a:pos x="14" y="167"/>
                  </a:cxn>
                  <a:cxn ang="0">
                    <a:pos x="7" y="153"/>
                  </a:cxn>
                  <a:cxn ang="0">
                    <a:pos x="7" y="132"/>
                  </a:cxn>
                  <a:cxn ang="0">
                    <a:pos x="0" y="108"/>
                  </a:cxn>
                  <a:cxn ang="0">
                    <a:pos x="0" y="80"/>
                  </a:cxn>
                  <a:cxn ang="0">
                    <a:pos x="7" y="52"/>
                  </a:cxn>
                  <a:cxn ang="0">
                    <a:pos x="7" y="28"/>
                  </a:cxn>
                  <a:cxn ang="0">
                    <a:pos x="22" y="0"/>
                  </a:cxn>
                  <a:cxn ang="0">
                    <a:pos x="47" y="7"/>
                  </a:cxn>
                </a:cxnLst>
                <a:rect l="0" t="0" r="r" b="b"/>
                <a:pathLst>
                  <a:path w="47" h="174">
                    <a:moveTo>
                      <a:pt x="47" y="7"/>
                    </a:moveTo>
                    <a:lnTo>
                      <a:pt x="47" y="7"/>
                    </a:lnTo>
                    <a:lnTo>
                      <a:pt x="40" y="7"/>
                    </a:lnTo>
                    <a:lnTo>
                      <a:pt x="40" y="21"/>
                    </a:lnTo>
                    <a:lnTo>
                      <a:pt x="32" y="35"/>
                    </a:lnTo>
                    <a:lnTo>
                      <a:pt x="32" y="52"/>
                    </a:lnTo>
                    <a:lnTo>
                      <a:pt x="32" y="87"/>
                    </a:lnTo>
                    <a:lnTo>
                      <a:pt x="32" y="125"/>
                    </a:lnTo>
                    <a:lnTo>
                      <a:pt x="32" y="174"/>
                    </a:lnTo>
                    <a:lnTo>
                      <a:pt x="14" y="174"/>
                    </a:lnTo>
                    <a:lnTo>
                      <a:pt x="14" y="167"/>
                    </a:lnTo>
                    <a:lnTo>
                      <a:pt x="7" y="153"/>
                    </a:lnTo>
                    <a:lnTo>
                      <a:pt x="7" y="132"/>
                    </a:lnTo>
                    <a:lnTo>
                      <a:pt x="0" y="108"/>
                    </a:lnTo>
                    <a:lnTo>
                      <a:pt x="0" y="80"/>
                    </a:lnTo>
                    <a:lnTo>
                      <a:pt x="7" y="52"/>
                    </a:lnTo>
                    <a:lnTo>
                      <a:pt x="7" y="28"/>
                    </a:lnTo>
                    <a:lnTo>
                      <a:pt x="22" y="0"/>
                    </a:lnTo>
                    <a:lnTo>
                      <a:pt x="47" y="7"/>
                    </a:lnTo>
                    <a:close/>
                  </a:path>
                </a:pathLst>
              </a:custGeom>
              <a:solidFill>
                <a:srgbClr val="8CD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01" name="Freeform 125"/>
              <p:cNvSpPr>
                <a:spLocks/>
              </p:cNvSpPr>
              <p:nvPr/>
            </p:nvSpPr>
            <p:spPr bwMode="auto">
              <a:xfrm>
                <a:off x="3488" y="3374"/>
                <a:ext cx="33" cy="132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0"/>
                  </a:cxn>
                  <a:cxn ang="0">
                    <a:pos x="25" y="7"/>
                  </a:cxn>
                  <a:cxn ang="0">
                    <a:pos x="25" y="14"/>
                  </a:cxn>
                  <a:cxn ang="0">
                    <a:pos x="25" y="24"/>
                  </a:cxn>
                  <a:cxn ang="0">
                    <a:pos x="22" y="38"/>
                  </a:cxn>
                  <a:cxn ang="0">
                    <a:pos x="22" y="66"/>
                  </a:cxn>
                  <a:cxn ang="0">
                    <a:pos x="22" y="91"/>
                  </a:cxn>
                  <a:cxn ang="0">
                    <a:pos x="25" y="132"/>
                  </a:cxn>
                  <a:cxn ang="0">
                    <a:pos x="7" y="132"/>
                  </a:cxn>
                  <a:cxn ang="0">
                    <a:pos x="7" y="132"/>
                  </a:cxn>
                  <a:cxn ang="0">
                    <a:pos x="0" y="118"/>
                  </a:cxn>
                  <a:cxn ang="0">
                    <a:pos x="0" y="104"/>
                  </a:cxn>
                  <a:cxn ang="0">
                    <a:pos x="0" y="87"/>
                  </a:cxn>
                  <a:cxn ang="0">
                    <a:pos x="0" y="59"/>
                  </a:cxn>
                  <a:cxn ang="0">
                    <a:pos x="0" y="38"/>
                  </a:cxn>
                  <a:cxn ang="0">
                    <a:pos x="7" y="21"/>
                  </a:cxn>
                  <a:cxn ang="0">
                    <a:pos x="7" y="0"/>
                  </a:cxn>
                  <a:cxn ang="0">
                    <a:pos x="33" y="0"/>
                  </a:cxn>
                </a:cxnLst>
                <a:rect l="0" t="0" r="r" b="b"/>
                <a:pathLst>
                  <a:path w="33" h="132">
                    <a:moveTo>
                      <a:pt x="33" y="0"/>
                    </a:moveTo>
                    <a:lnTo>
                      <a:pt x="33" y="0"/>
                    </a:lnTo>
                    <a:lnTo>
                      <a:pt x="25" y="7"/>
                    </a:lnTo>
                    <a:lnTo>
                      <a:pt x="25" y="14"/>
                    </a:lnTo>
                    <a:lnTo>
                      <a:pt x="25" y="24"/>
                    </a:lnTo>
                    <a:lnTo>
                      <a:pt x="22" y="38"/>
                    </a:lnTo>
                    <a:lnTo>
                      <a:pt x="22" y="66"/>
                    </a:lnTo>
                    <a:lnTo>
                      <a:pt x="22" y="91"/>
                    </a:lnTo>
                    <a:lnTo>
                      <a:pt x="25" y="132"/>
                    </a:lnTo>
                    <a:lnTo>
                      <a:pt x="7" y="132"/>
                    </a:lnTo>
                    <a:lnTo>
                      <a:pt x="7" y="132"/>
                    </a:lnTo>
                    <a:lnTo>
                      <a:pt x="0" y="118"/>
                    </a:lnTo>
                    <a:lnTo>
                      <a:pt x="0" y="104"/>
                    </a:lnTo>
                    <a:lnTo>
                      <a:pt x="0" y="87"/>
                    </a:lnTo>
                    <a:lnTo>
                      <a:pt x="0" y="59"/>
                    </a:lnTo>
                    <a:lnTo>
                      <a:pt x="0" y="38"/>
                    </a:lnTo>
                    <a:lnTo>
                      <a:pt x="7" y="21"/>
                    </a:lnTo>
                    <a:lnTo>
                      <a:pt x="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A5E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02" name="Freeform 126"/>
              <p:cNvSpPr>
                <a:spLocks/>
              </p:cNvSpPr>
              <p:nvPr/>
            </p:nvSpPr>
            <p:spPr bwMode="auto">
              <a:xfrm>
                <a:off x="3488" y="3388"/>
                <a:ext cx="25" cy="104"/>
              </a:xfrm>
              <a:custGeom>
                <a:avLst/>
                <a:gdLst/>
                <a:ahLst/>
                <a:cxnLst>
                  <a:cxn ang="0">
                    <a:pos x="25" y="7"/>
                  </a:cxn>
                  <a:cxn ang="0">
                    <a:pos x="25" y="7"/>
                  </a:cxn>
                  <a:cxn ang="0">
                    <a:pos x="25" y="7"/>
                  </a:cxn>
                  <a:cxn ang="0">
                    <a:pos x="22" y="10"/>
                  </a:cxn>
                  <a:cxn ang="0">
                    <a:pos x="22" y="17"/>
                  </a:cxn>
                  <a:cxn ang="0">
                    <a:pos x="22" y="31"/>
                  </a:cxn>
                  <a:cxn ang="0">
                    <a:pos x="22" y="52"/>
                  </a:cxn>
                  <a:cxn ang="0">
                    <a:pos x="22" y="73"/>
                  </a:cxn>
                  <a:cxn ang="0">
                    <a:pos x="22" y="104"/>
                  </a:cxn>
                  <a:cxn ang="0">
                    <a:pos x="7" y="104"/>
                  </a:cxn>
                  <a:cxn ang="0">
                    <a:pos x="7" y="97"/>
                  </a:cxn>
                  <a:cxn ang="0">
                    <a:pos x="7" y="90"/>
                  </a:cxn>
                  <a:cxn ang="0">
                    <a:pos x="0" y="77"/>
                  </a:cxn>
                  <a:cxn ang="0">
                    <a:pos x="0" y="66"/>
                  </a:cxn>
                  <a:cxn ang="0">
                    <a:pos x="0" y="45"/>
                  </a:cxn>
                  <a:cxn ang="0">
                    <a:pos x="0" y="31"/>
                  </a:cxn>
                  <a:cxn ang="0">
                    <a:pos x="7" y="17"/>
                  </a:cxn>
                  <a:cxn ang="0">
                    <a:pos x="7" y="0"/>
                  </a:cxn>
                  <a:cxn ang="0">
                    <a:pos x="25" y="7"/>
                  </a:cxn>
                </a:cxnLst>
                <a:rect l="0" t="0" r="r" b="b"/>
                <a:pathLst>
                  <a:path w="25" h="104">
                    <a:moveTo>
                      <a:pt x="25" y="7"/>
                    </a:moveTo>
                    <a:lnTo>
                      <a:pt x="25" y="7"/>
                    </a:lnTo>
                    <a:lnTo>
                      <a:pt x="25" y="7"/>
                    </a:lnTo>
                    <a:lnTo>
                      <a:pt x="22" y="10"/>
                    </a:lnTo>
                    <a:lnTo>
                      <a:pt x="22" y="17"/>
                    </a:lnTo>
                    <a:lnTo>
                      <a:pt x="22" y="31"/>
                    </a:lnTo>
                    <a:lnTo>
                      <a:pt x="22" y="52"/>
                    </a:lnTo>
                    <a:lnTo>
                      <a:pt x="22" y="73"/>
                    </a:lnTo>
                    <a:lnTo>
                      <a:pt x="22" y="104"/>
                    </a:lnTo>
                    <a:lnTo>
                      <a:pt x="7" y="104"/>
                    </a:lnTo>
                    <a:lnTo>
                      <a:pt x="7" y="97"/>
                    </a:lnTo>
                    <a:lnTo>
                      <a:pt x="7" y="90"/>
                    </a:lnTo>
                    <a:lnTo>
                      <a:pt x="0" y="77"/>
                    </a:lnTo>
                    <a:lnTo>
                      <a:pt x="0" y="66"/>
                    </a:lnTo>
                    <a:lnTo>
                      <a:pt x="0" y="45"/>
                    </a:lnTo>
                    <a:lnTo>
                      <a:pt x="0" y="31"/>
                    </a:lnTo>
                    <a:lnTo>
                      <a:pt x="7" y="17"/>
                    </a:lnTo>
                    <a:lnTo>
                      <a:pt x="7" y="0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B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03" name="Rectangle 127"/>
              <p:cNvSpPr>
                <a:spLocks noChangeArrowheads="1"/>
              </p:cNvSpPr>
              <p:nvPr/>
            </p:nvSpPr>
            <p:spPr bwMode="auto">
              <a:xfrm>
                <a:off x="3146" y="3367"/>
                <a:ext cx="7" cy="3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04" name="Freeform 128"/>
              <p:cNvSpPr>
                <a:spLocks/>
              </p:cNvSpPr>
              <p:nvPr/>
            </p:nvSpPr>
            <p:spPr bwMode="auto">
              <a:xfrm>
                <a:off x="3261" y="3360"/>
                <a:ext cx="130" cy="146"/>
              </a:xfrm>
              <a:custGeom>
                <a:avLst/>
                <a:gdLst/>
                <a:ahLst/>
                <a:cxnLst>
                  <a:cxn ang="0">
                    <a:pos x="14" y="14"/>
                  </a:cxn>
                  <a:cxn ang="0">
                    <a:pos x="14" y="21"/>
                  </a:cxn>
                  <a:cxn ang="0">
                    <a:pos x="7" y="28"/>
                  </a:cxn>
                  <a:cxn ang="0">
                    <a:pos x="7" y="38"/>
                  </a:cxn>
                  <a:cxn ang="0">
                    <a:pos x="0" y="52"/>
                  </a:cxn>
                  <a:cxn ang="0">
                    <a:pos x="0" y="73"/>
                  </a:cxn>
                  <a:cxn ang="0">
                    <a:pos x="0" y="101"/>
                  </a:cxn>
                  <a:cxn ang="0">
                    <a:pos x="0" y="118"/>
                  </a:cxn>
                  <a:cxn ang="0">
                    <a:pos x="7" y="146"/>
                  </a:cxn>
                  <a:cxn ang="0">
                    <a:pos x="7" y="146"/>
                  </a:cxn>
                  <a:cxn ang="0">
                    <a:pos x="7" y="139"/>
                  </a:cxn>
                  <a:cxn ang="0">
                    <a:pos x="7" y="139"/>
                  </a:cxn>
                  <a:cxn ang="0">
                    <a:pos x="7" y="132"/>
                  </a:cxn>
                  <a:cxn ang="0">
                    <a:pos x="7" y="118"/>
                  </a:cxn>
                  <a:cxn ang="0">
                    <a:pos x="7" y="112"/>
                  </a:cxn>
                  <a:cxn ang="0">
                    <a:pos x="14" y="105"/>
                  </a:cxn>
                  <a:cxn ang="0">
                    <a:pos x="14" y="94"/>
                  </a:cxn>
                  <a:cxn ang="0">
                    <a:pos x="14" y="87"/>
                  </a:cxn>
                  <a:cxn ang="0">
                    <a:pos x="22" y="73"/>
                  </a:cxn>
                  <a:cxn ang="0">
                    <a:pos x="29" y="66"/>
                  </a:cxn>
                  <a:cxn ang="0">
                    <a:pos x="36" y="52"/>
                  </a:cxn>
                  <a:cxn ang="0">
                    <a:pos x="43" y="45"/>
                  </a:cxn>
                  <a:cxn ang="0">
                    <a:pos x="51" y="38"/>
                  </a:cxn>
                  <a:cxn ang="0">
                    <a:pos x="61" y="38"/>
                  </a:cxn>
                  <a:cxn ang="0">
                    <a:pos x="69" y="35"/>
                  </a:cxn>
                  <a:cxn ang="0">
                    <a:pos x="76" y="35"/>
                  </a:cxn>
                  <a:cxn ang="0">
                    <a:pos x="76" y="35"/>
                  </a:cxn>
                  <a:cxn ang="0">
                    <a:pos x="76" y="35"/>
                  </a:cxn>
                  <a:cxn ang="0">
                    <a:pos x="83" y="28"/>
                  </a:cxn>
                  <a:cxn ang="0">
                    <a:pos x="90" y="28"/>
                  </a:cxn>
                  <a:cxn ang="0">
                    <a:pos x="105" y="21"/>
                  </a:cxn>
                  <a:cxn ang="0">
                    <a:pos x="119" y="14"/>
                  </a:cxn>
                  <a:cxn ang="0">
                    <a:pos x="130" y="7"/>
                  </a:cxn>
                  <a:cxn ang="0">
                    <a:pos x="130" y="7"/>
                  </a:cxn>
                  <a:cxn ang="0">
                    <a:pos x="123" y="7"/>
                  </a:cxn>
                  <a:cxn ang="0">
                    <a:pos x="123" y="7"/>
                  </a:cxn>
                  <a:cxn ang="0">
                    <a:pos x="119" y="7"/>
                  </a:cxn>
                  <a:cxn ang="0">
                    <a:pos x="112" y="0"/>
                  </a:cxn>
                  <a:cxn ang="0">
                    <a:pos x="105" y="0"/>
                  </a:cxn>
                  <a:cxn ang="0">
                    <a:pos x="97" y="0"/>
                  </a:cxn>
                  <a:cxn ang="0">
                    <a:pos x="90" y="0"/>
                  </a:cxn>
                  <a:cxn ang="0">
                    <a:pos x="83" y="0"/>
                  </a:cxn>
                  <a:cxn ang="0">
                    <a:pos x="69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43" y="7"/>
                  </a:cxn>
                  <a:cxn ang="0">
                    <a:pos x="36" y="7"/>
                  </a:cxn>
                  <a:cxn ang="0">
                    <a:pos x="22" y="7"/>
                  </a:cxn>
                  <a:cxn ang="0">
                    <a:pos x="14" y="14"/>
                  </a:cxn>
                </a:cxnLst>
                <a:rect l="0" t="0" r="r" b="b"/>
                <a:pathLst>
                  <a:path w="130" h="146">
                    <a:moveTo>
                      <a:pt x="14" y="14"/>
                    </a:moveTo>
                    <a:lnTo>
                      <a:pt x="14" y="21"/>
                    </a:lnTo>
                    <a:lnTo>
                      <a:pt x="7" y="28"/>
                    </a:lnTo>
                    <a:lnTo>
                      <a:pt x="7" y="38"/>
                    </a:lnTo>
                    <a:lnTo>
                      <a:pt x="0" y="52"/>
                    </a:lnTo>
                    <a:lnTo>
                      <a:pt x="0" y="73"/>
                    </a:lnTo>
                    <a:lnTo>
                      <a:pt x="0" y="101"/>
                    </a:lnTo>
                    <a:lnTo>
                      <a:pt x="0" y="118"/>
                    </a:lnTo>
                    <a:lnTo>
                      <a:pt x="7" y="146"/>
                    </a:lnTo>
                    <a:lnTo>
                      <a:pt x="7" y="146"/>
                    </a:lnTo>
                    <a:lnTo>
                      <a:pt x="7" y="139"/>
                    </a:lnTo>
                    <a:lnTo>
                      <a:pt x="7" y="139"/>
                    </a:lnTo>
                    <a:lnTo>
                      <a:pt x="7" y="132"/>
                    </a:lnTo>
                    <a:lnTo>
                      <a:pt x="7" y="118"/>
                    </a:lnTo>
                    <a:lnTo>
                      <a:pt x="7" y="112"/>
                    </a:lnTo>
                    <a:lnTo>
                      <a:pt x="14" y="105"/>
                    </a:lnTo>
                    <a:lnTo>
                      <a:pt x="14" y="94"/>
                    </a:lnTo>
                    <a:lnTo>
                      <a:pt x="14" y="87"/>
                    </a:lnTo>
                    <a:lnTo>
                      <a:pt x="22" y="73"/>
                    </a:lnTo>
                    <a:lnTo>
                      <a:pt x="29" y="66"/>
                    </a:lnTo>
                    <a:lnTo>
                      <a:pt x="36" y="52"/>
                    </a:lnTo>
                    <a:lnTo>
                      <a:pt x="43" y="45"/>
                    </a:lnTo>
                    <a:lnTo>
                      <a:pt x="51" y="38"/>
                    </a:lnTo>
                    <a:lnTo>
                      <a:pt x="61" y="38"/>
                    </a:lnTo>
                    <a:lnTo>
                      <a:pt x="69" y="35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83" y="28"/>
                    </a:lnTo>
                    <a:lnTo>
                      <a:pt x="90" y="28"/>
                    </a:lnTo>
                    <a:lnTo>
                      <a:pt x="105" y="21"/>
                    </a:lnTo>
                    <a:lnTo>
                      <a:pt x="119" y="14"/>
                    </a:lnTo>
                    <a:lnTo>
                      <a:pt x="130" y="7"/>
                    </a:lnTo>
                    <a:lnTo>
                      <a:pt x="130" y="7"/>
                    </a:lnTo>
                    <a:lnTo>
                      <a:pt x="123" y="7"/>
                    </a:lnTo>
                    <a:lnTo>
                      <a:pt x="123" y="7"/>
                    </a:lnTo>
                    <a:lnTo>
                      <a:pt x="119" y="7"/>
                    </a:lnTo>
                    <a:lnTo>
                      <a:pt x="112" y="0"/>
                    </a:lnTo>
                    <a:lnTo>
                      <a:pt x="105" y="0"/>
                    </a:lnTo>
                    <a:lnTo>
                      <a:pt x="97" y="0"/>
                    </a:lnTo>
                    <a:lnTo>
                      <a:pt x="90" y="0"/>
                    </a:lnTo>
                    <a:lnTo>
                      <a:pt x="83" y="0"/>
                    </a:lnTo>
                    <a:lnTo>
                      <a:pt x="69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3" y="7"/>
                    </a:lnTo>
                    <a:lnTo>
                      <a:pt x="36" y="7"/>
                    </a:lnTo>
                    <a:lnTo>
                      <a:pt x="22" y="7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05" name="Freeform 129"/>
              <p:cNvSpPr>
                <a:spLocks/>
              </p:cNvSpPr>
              <p:nvPr/>
            </p:nvSpPr>
            <p:spPr bwMode="auto">
              <a:xfrm>
                <a:off x="3084" y="3465"/>
                <a:ext cx="101" cy="34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15" y="7"/>
                  </a:cxn>
                  <a:cxn ang="0">
                    <a:pos x="22" y="7"/>
                  </a:cxn>
                  <a:cxn ang="0">
                    <a:pos x="29" y="7"/>
                  </a:cxn>
                  <a:cxn ang="0">
                    <a:pos x="33" y="7"/>
                  </a:cxn>
                  <a:cxn ang="0">
                    <a:pos x="40" y="0"/>
                  </a:cxn>
                  <a:cxn ang="0">
                    <a:pos x="47" y="0"/>
                  </a:cxn>
                  <a:cxn ang="0">
                    <a:pos x="62" y="7"/>
                  </a:cxn>
                  <a:cxn ang="0">
                    <a:pos x="76" y="7"/>
                  </a:cxn>
                  <a:cxn ang="0">
                    <a:pos x="91" y="7"/>
                  </a:cxn>
                  <a:cxn ang="0">
                    <a:pos x="101" y="13"/>
                  </a:cxn>
                  <a:cxn ang="0">
                    <a:pos x="101" y="20"/>
                  </a:cxn>
                  <a:cxn ang="0">
                    <a:pos x="101" y="20"/>
                  </a:cxn>
                  <a:cxn ang="0">
                    <a:pos x="101" y="20"/>
                  </a:cxn>
                  <a:cxn ang="0">
                    <a:pos x="98" y="13"/>
                  </a:cxn>
                  <a:cxn ang="0">
                    <a:pos x="91" y="13"/>
                  </a:cxn>
                  <a:cxn ang="0">
                    <a:pos x="83" y="13"/>
                  </a:cxn>
                  <a:cxn ang="0">
                    <a:pos x="76" y="13"/>
                  </a:cxn>
                  <a:cxn ang="0">
                    <a:pos x="69" y="13"/>
                  </a:cxn>
                  <a:cxn ang="0">
                    <a:pos x="62" y="13"/>
                  </a:cxn>
                  <a:cxn ang="0">
                    <a:pos x="55" y="7"/>
                  </a:cxn>
                  <a:cxn ang="0">
                    <a:pos x="40" y="7"/>
                  </a:cxn>
                  <a:cxn ang="0">
                    <a:pos x="33" y="13"/>
                  </a:cxn>
                  <a:cxn ang="0">
                    <a:pos x="29" y="13"/>
                  </a:cxn>
                  <a:cxn ang="0">
                    <a:pos x="22" y="13"/>
                  </a:cxn>
                  <a:cxn ang="0">
                    <a:pos x="15" y="20"/>
                  </a:cxn>
                  <a:cxn ang="0">
                    <a:pos x="8" y="27"/>
                  </a:cxn>
                  <a:cxn ang="0">
                    <a:pos x="0" y="34"/>
                  </a:cxn>
                  <a:cxn ang="0">
                    <a:pos x="0" y="20"/>
                  </a:cxn>
                </a:cxnLst>
                <a:rect l="0" t="0" r="r" b="b"/>
                <a:pathLst>
                  <a:path w="101" h="34">
                    <a:moveTo>
                      <a:pt x="0" y="20"/>
                    </a:move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9" y="7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62" y="7"/>
                    </a:lnTo>
                    <a:lnTo>
                      <a:pt x="76" y="7"/>
                    </a:lnTo>
                    <a:lnTo>
                      <a:pt x="91" y="7"/>
                    </a:lnTo>
                    <a:lnTo>
                      <a:pt x="101" y="13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98" y="13"/>
                    </a:lnTo>
                    <a:lnTo>
                      <a:pt x="91" y="13"/>
                    </a:lnTo>
                    <a:lnTo>
                      <a:pt x="83" y="13"/>
                    </a:lnTo>
                    <a:lnTo>
                      <a:pt x="76" y="13"/>
                    </a:lnTo>
                    <a:lnTo>
                      <a:pt x="69" y="13"/>
                    </a:lnTo>
                    <a:lnTo>
                      <a:pt x="62" y="13"/>
                    </a:lnTo>
                    <a:lnTo>
                      <a:pt x="55" y="7"/>
                    </a:lnTo>
                    <a:lnTo>
                      <a:pt x="40" y="7"/>
                    </a:lnTo>
                    <a:lnTo>
                      <a:pt x="33" y="13"/>
                    </a:lnTo>
                    <a:lnTo>
                      <a:pt x="29" y="13"/>
                    </a:lnTo>
                    <a:lnTo>
                      <a:pt x="22" y="13"/>
                    </a:lnTo>
                    <a:lnTo>
                      <a:pt x="15" y="20"/>
                    </a:lnTo>
                    <a:lnTo>
                      <a:pt x="8" y="27"/>
                    </a:lnTo>
                    <a:lnTo>
                      <a:pt x="0" y="3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06" name="Freeform 130"/>
              <p:cNvSpPr>
                <a:spLocks/>
              </p:cNvSpPr>
              <p:nvPr/>
            </p:nvSpPr>
            <p:spPr bwMode="auto">
              <a:xfrm>
                <a:off x="3084" y="3405"/>
                <a:ext cx="101" cy="28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3" y="0"/>
                  </a:cxn>
                  <a:cxn ang="0">
                    <a:pos x="40" y="0"/>
                  </a:cxn>
                  <a:cxn ang="0">
                    <a:pos x="47" y="0"/>
                  </a:cxn>
                  <a:cxn ang="0">
                    <a:pos x="62" y="0"/>
                  </a:cxn>
                  <a:cxn ang="0">
                    <a:pos x="76" y="0"/>
                  </a:cxn>
                  <a:cxn ang="0">
                    <a:pos x="91" y="0"/>
                  </a:cxn>
                  <a:cxn ang="0">
                    <a:pos x="101" y="7"/>
                  </a:cxn>
                  <a:cxn ang="0">
                    <a:pos x="101" y="14"/>
                  </a:cxn>
                  <a:cxn ang="0">
                    <a:pos x="101" y="14"/>
                  </a:cxn>
                  <a:cxn ang="0">
                    <a:pos x="101" y="14"/>
                  </a:cxn>
                  <a:cxn ang="0">
                    <a:pos x="98" y="14"/>
                  </a:cxn>
                  <a:cxn ang="0">
                    <a:pos x="91" y="7"/>
                  </a:cxn>
                  <a:cxn ang="0">
                    <a:pos x="83" y="7"/>
                  </a:cxn>
                  <a:cxn ang="0">
                    <a:pos x="76" y="7"/>
                  </a:cxn>
                  <a:cxn ang="0">
                    <a:pos x="69" y="7"/>
                  </a:cxn>
                  <a:cxn ang="0">
                    <a:pos x="62" y="7"/>
                  </a:cxn>
                  <a:cxn ang="0">
                    <a:pos x="55" y="7"/>
                  </a:cxn>
                  <a:cxn ang="0">
                    <a:pos x="40" y="7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2" y="7"/>
                  </a:cxn>
                  <a:cxn ang="0">
                    <a:pos x="15" y="14"/>
                  </a:cxn>
                  <a:cxn ang="0">
                    <a:pos x="8" y="21"/>
                  </a:cxn>
                  <a:cxn ang="0">
                    <a:pos x="0" y="28"/>
                  </a:cxn>
                  <a:cxn ang="0">
                    <a:pos x="0" y="14"/>
                  </a:cxn>
                </a:cxnLst>
                <a:rect l="0" t="0" r="r" b="b"/>
                <a:pathLst>
                  <a:path w="101" h="28">
                    <a:moveTo>
                      <a:pt x="0" y="14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62" y="0"/>
                    </a:lnTo>
                    <a:lnTo>
                      <a:pt x="76" y="0"/>
                    </a:lnTo>
                    <a:lnTo>
                      <a:pt x="91" y="0"/>
                    </a:lnTo>
                    <a:lnTo>
                      <a:pt x="101" y="7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98" y="14"/>
                    </a:lnTo>
                    <a:lnTo>
                      <a:pt x="91" y="7"/>
                    </a:lnTo>
                    <a:lnTo>
                      <a:pt x="83" y="7"/>
                    </a:lnTo>
                    <a:lnTo>
                      <a:pt x="76" y="7"/>
                    </a:lnTo>
                    <a:lnTo>
                      <a:pt x="69" y="7"/>
                    </a:lnTo>
                    <a:lnTo>
                      <a:pt x="62" y="7"/>
                    </a:lnTo>
                    <a:lnTo>
                      <a:pt x="55" y="7"/>
                    </a:lnTo>
                    <a:lnTo>
                      <a:pt x="40" y="7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2" y="7"/>
                    </a:lnTo>
                    <a:lnTo>
                      <a:pt x="15" y="14"/>
                    </a:lnTo>
                    <a:lnTo>
                      <a:pt x="8" y="21"/>
                    </a:lnTo>
                    <a:lnTo>
                      <a:pt x="0" y="2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07" name="Freeform 131"/>
              <p:cNvSpPr>
                <a:spLocks/>
              </p:cNvSpPr>
              <p:nvPr/>
            </p:nvSpPr>
            <p:spPr bwMode="auto">
              <a:xfrm>
                <a:off x="3182" y="3374"/>
                <a:ext cx="169" cy="2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2"/>
                  </a:cxn>
                  <a:cxn ang="0">
                    <a:pos x="54" y="296"/>
                  </a:cxn>
                  <a:cxn ang="0">
                    <a:pos x="54" y="258"/>
                  </a:cxn>
                  <a:cxn ang="0">
                    <a:pos x="169" y="278"/>
                  </a:cxn>
                  <a:cxn ang="0">
                    <a:pos x="169" y="265"/>
                  </a:cxn>
                  <a:cxn ang="0">
                    <a:pos x="86" y="251"/>
                  </a:cxn>
                  <a:cxn ang="0">
                    <a:pos x="79" y="219"/>
                  </a:cxn>
                  <a:cxn ang="0">
                    <a:pos x="25" y="219"/>
                  </a:cxn>
                  <a:cxn ang="0">
                    <a:pos x="25" y="219"/>
                  </a:cxn>
                  <a:cxn ang="0">
                    <a:pos x="18" y="205"/>
                  </a:cxn>
                  <a:cxn ang="0">
                    <a:pos x="18" y="185"/>
                  </a:cxn>
                  <a:cxn ang="0">
                    <a:pos x="11" y="160"/>
                  </a:cxn>
                  <a:cxn ang="0">
                    <a:pos x="3" y="125"/>
                  </a:cxn>
                  <a:cxn ang="0">
                    <a:pos x="3" y="87"/>
                  </a:cxn>
                  <a:cxn ang="0">
                    <a:pos x="3" y="52"/>
                  </a:cxn>
                  <a:cxn ang="0">
                    <a:pos x="18" y="7"/>
                  </a:cxn>
                  <a:cxn ang="0">
                    <a:pos x="0" y="0"/>
                  </a:cxn>
                </a:cxnLst>
                <a:rect l="0" t="0" r="r" b="b"/>
                <a:pathLst>
                  <a:path w="169" h="296">
                    <a:moveTo>
                      <a:pt x="0" y="0"/>
                    </a:moveTo>
                    <a:lnTo>
                      <a:pt x="0" y="292"/>
                    </a:lnTo>
                    <a:lnTo>
                      <a:pt x="54" y="296"/>
                    </a:lnTo>
                    <a:lnTo>
                      <a:pt x="54" y="258"/>
                    </a:lnTo>
                    <a:lnTo>
                      <a:pt x="169" y="278"/>
                    </a:lnTo>
                    <a:lnTo>
                      <a:pt x="169" y="265"/>
                    </a:lnTo>
                    <a:lnTo>
                      <a:pt x="86" y="251"/>
                    </a:lnTo>
                    <a:lnTo>
                      <a:pt x="79" y="219"/>
                    </a:lnTo>
                    <a:lnTo>
                      <a:pt x="25" y="219"/>
                    </a:lnTo>
                    <a:lnTo>
                      <a:pt x="25" y="219"/>
                    </a:lnTo>
                    <a:lnTo>
                      <a:pt x="18" y="205"/>
                    </a:lnTo>
                    <a:lnTo>
                      <a:pt x="18" y="185"/>
                    </a:lnTo>
                    <a:lnTo>
                      <a:pt x="11" y="160"/>
                    </a:lnTo>
                    <a:lnTo>
                      <a:pt x="3" y="125"/>
                    </a:lnTo>
                    <a:lnTo>
                      <a:pt x="3" y="87"/>
                    </a:lnTo>
                    <a:lnTo>
                      <a:pt x="3" y="52"/>
                    </a:lnTo>
                    <a:lnTo>
                      <a:pt x="1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08" name="Freeform 132"/>
              <p:cNvSpPr>
                <a:spLocks/>
              </p:cNvSpPr>
              <p:nvPr/>
            </p:nvSpPr>
            <p:spPr bwMode="auto">
              <a:xfrm>
                <a:off x="3268" y="3301"/>
                <a:ext cx="220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7" y="38"/>
                  </a:cxn>
                  <a:cxn ang="0">
                    <a:pos x="15" y="38"/>
                  </a:cxn>
                  <a:cxn ang="0">
                    <a:pos x="29" y="31"/>
                  </a:cxn>
                  <a:cxn ang="0">
                    <a:pos x="36" y="31"/>
                  </a:cxn>
                  <a:cxn ang="0">
                    <a:pos x="47" y="28"/>
                  </a:cxn>
                  <a:cxn ang="0">
                    <a:pos x="62" y="28"/>
                  </a:cxn>
                  <a:cxn ang="0">
                    <a:pos x="83" y="28"/>
                  </a:cxn>
                  <a:cxn ang="0">
                    <a:pos x="98" y="21"/>
                  </a:cxn>
                  <a:cxn ang="0">
                    <a:pos x="116" y="21"/>
                  </a:cxn>
                  <a:cxn ang="0">
                    <a:pos x="130" y="21"/>
                  </a:cxn>
                  <a:cxn ang="0">
                    <a:pos x="152" y="21"/>
                  </a:cxn>
                  <a:cxn ang="0">
                    <a:pos x="173" y="21"/>
                  </a:cxn>
                  <a:cxn ang="0">
                    <a:pos x="191" y="28"/>
                  </a:cxn>
                  <a:cxn ang="0">
                    <a:pos x="213" y="28"/>
                  </a:cxn>
                  <a:cxn ang="0">
                    <a:pos x="220" y="0"/>
                  </a:cxn>
                  <a:cxn ang="0">
                    <a:pos x="213" y="0"/>
                  </a:cxn>
                  <a:cxn ang="0">
                    <a:pos x="213" y="0"/>
                  </a:cxn>
                  <a:cxn ang="0">
                    <a:pos x="206" y="0"/>
                  </a:cxn>
                  <a:cxn ang="0">
                    <a:pos x="191" y="0"/>
                  </a:cxn>
                  <a:cxn ang="0">
                    <a:pos x="184" y="0"/>
                  </a:cxn>
                  <a:cxn ang="0">
                    <a:pos x="173" y="0"/>
                  </a:cxn>
                  <a:cxn ang="0">
                    <a:pos x="152" y="7"/>
                  </a:cxn>
                  <a:cxn ang="0">
                    <a:pos x="137" y="7"/>
                  </a:cxn>
                  <a:cxn ang="0">
                    <a:pos x="116" y="7"/>
                  </a:cxn>
                  <a:cxn ang="0">
                    <a:pos x="105" y="7"/>
                  </a:cxn>
                  <a:cxn ang="0">
                    <a:pos x="83" y="7"/>
                  </a:cxn>
                  <a:cxn ang="0">
                    <a:pos x="69" y="14"/>
                  </a:cxn>
                  <a:cxn ang="0">
                    <a:pos x="47" y="14"/>
                  </a:cxn>
                  <a:cxn ang="0">
                    <a:pos x="29" y="21"/>
                  </a:cxn>
                  <a:cxn ang="0">
                    <a:pos x="15" y="21"/>
                  </a:cxn>
                  <a:cxn ang="0">
                    <a:pos x="0" y="28"/>
                  </a:cxn>
                  <a:cxn ang="0">
                    <a:pos x="0" y="38"/>
                  </a:cxn>
                </a:cxnLst>
                <a:rect l="0" t="0" r="r" b="b"/>
                <a:pathLst>
                  <a:path w="220" h="38">
                    <a:moveTo>
                      <a:pt x="0" y="38"/>
                    </a:moveTo>
                    <a:lnTo>
                      <a:pt x="0" y="38"/>
                    </a:lnTo>
                    <a:lnTo>
                      <a:pt x="0" y="38"/>
                    </a:lnTo>
                    <a:lnTo>
                      <a:pt x="7" y="38"/>
                    </a:lnTo>
                    <a:lnTo>
                      <a:pt x="15" y="38"/>
                    </a:lnTo>
                    <a:lnTo>
                      <a:pt x="29" y="31"/>
                    </a:lnTo>
                    <a:lnTo>
                      <a:pt x="36" y="31"/>
                    </a:lnTo>
                    <a:lnTo>
                      <a:pt x="47" y="28"/>
                    </a:lnTo>
                    <a:lnTo>
                      <a:pt x="62" y="28"/>
                    </a:lnTo>
                    <a:lnTo>
                      <a:pt x="83" y="28"/>
                    </a:lnTo>
                    <a:lnTo>
                      <a:pt x="98" y="21"/>
                    </a:lnTo>
                    <a:lnTo>
                      <a:pt x="116" y="21"/>
                    </a:lnTo>
                    <a:lnTo>
                      <a:pt x="130" y="21"/>
                    </a:lnTo>
                    <a:lnTo>
                      <a:pt x="152" y="21"/>
                    </a:lnTo>
                    <a:lnTo>
                      <a:pt x="173" y="21"/>
                    </a:lnTo>
                    <a:lnTo>
                      <a:pt x="191" y="28"/>
                    </a:lnTo>
                    <a:lnTo>
                      <a:pt x="213" y="28"/>
                    </a:lnTo>
                    <a:lnTo>
                      <a:pt x="220" y="0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06" y="0"/>
                    </a:lnTo>
                    <a:lnTo>
                      <a:pt x="191" y="0"/>
                    </a:lnTo>
                    <a:lnTo>
                      <a:pt x="184" y="0"/>
                    </a:lnTo>
                    <a:lnTo>
                      <a:pt x="173" y="0"/>
                    </a:lnTo>
                    <a:lnTo>
                      <a:pt x="152" y="7"/>
                    </a:lnTo>
                    <a:lnTo>
                      <a:pt x="137" y="7"/>
                    </a:lnTo>
                    <a:lnTo>
                      <a:pt x="116" y="7"/>
                    </a:lnTo>
                    <a:lnTo>
                      <a:pt x="105" y="7"/>
                    </a:lnTo>
                    <a:lnTo>
                      <a:pt x="83" y="7"/>
                    </a:lnTo>
                    <a:lnTo>
                      <a:pt x="69" y="14"/>
                    </a:lnTo>
                    <a:lnTo>
                      <a:pt x="47" y="14"/>
                    </a:lnTo>
                    <a:lnTo>
                      <a:pt x="29" y="21"/>
                    </a:lnTo>
                    <a:lnTo>
                      <a:pt x="15" y="21"/>
                    </a:lnTo>
                    <a:lnTo>
                      <a:pt x="0" y="2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09" name="Freeform 133"/>
              <p:cNvSpPr>
                <a:spLocks/>
              </p:cNvSpPr>
              <p:nvPr/>
            </p:nvSpPr>
            <p:spPr bwMode="auto">
              <a:xfrm>
                <a:off x="3139" y="3684"/>
                <a:ext cx="371" cy="115"/>
              </a:xfrm>
              <a:custGeom>
                <a:avLst/>
                <a:gdLst/>
                <a:ahLst/>
                <a:cxnLst>
                  <a:cxn ang="0">
                    <a:pos x="158" y="115"/>
                  </a:cxn>
                  <a:cxn ang="0">
                    <a:pos x="158" y="115"/>
                  </a:cxn>
                  <a:cxn ang="0">
                    <a:pos x="158" y="115"/>
                  </a:cxn>
                  <a:cxn ang="0">
                    <a:pos x="165" y="108"/>
                  </a:cxn>
                  <a:cxn ang="0">
                    <a:pos x="165" y="108"/>
                  </a:cxn>
                  <a:cxn ang="0">
                    <a:pos x="173" y="108"/>
                  </a:cxn>
                  <a:cxn ang="0">
                    <a:pos x="176" y="101"/>
                  </a:cxn>
                  <a:cxn ang="0">
                    <a:pos x="183" y="101"/>
                  </a:cxn>
                  <a:cxn ang="0">
                    <a:pos x="191" y="94"/>
                  </a:cxn>
                  <a:cxn ang="0">
                    <a:pos x="198" y="94"/>
                  </a:cxn>
                  <a:cxn ang="0">
                    <a:pos x="205" y="87"/>
                  </a:cxn>
                  <a:cxn ang="0">
                    <a:pos x="212" y="87"/>
                  </a:cxn>
                  <a:cxn ang="0">
                    <a:pos x="219" y="80"/>
                  </a:cxn>
                  <a:cxn ang="0">
                    <a:pos x="227" y="73"/>
                  </a:cxn>
                  <a:cxn ang="0">
                    <a:pos x="234" y="66"/>
                  </a:cxn>
                  <a:cxn ang="0">
                    <a:pos x="234" y="66"/>
                  </a:cxn>
                  <a:cxn ang="0">
                    <a:pos x="241" y="59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371" y="80"/>
                  </a:cxn>
                  <a:cxn ang="0">
                    <a:pos x="356" y="87"/>
                  </a:cxn>
                  <a:cxn ang="0">
                    <a:pos x="252" y="59"/>
                  </a:cxn>
                  <a:cxn ang="0">
                    <a:pos x="252" y="59"/>
                  </a:cxn>
                  <a:cxn ang="0">
                    <a:pos x="252" y="66"/>
                  </a:cxn>
                  <a:cxn ang="0">
                    <a:pos x="245" y="66"/>
                  </a:cxn>
                  <a:cxn ang="0">
                    <a:pos x="245" y="66"/>
                  </a:cxn>
                  <a:cxn ang="0">
                    <a:pos x="245" y="73"/>
                  </a:cxn>
                  <a:cxn ang="0">
                    <a:pos x="241" y="73"/>
                  </a:cxn>
                  <a:cxn ang="0">
                    <a:pos x="241" y="80"/>
                  </a:cxn>
                  <a:cxn ang="0">
                    <a:pos x="234" y="80"/>
                  </a:cxn>
                  <a:cxn ang="0">
                    <a:pos x="227" y="87"/>
                  </a:cxn>
                  <a:cxn ang="0">
                    <a:pos x="219" y="87"/>
                  </a:cxn>
                  <a:cxn ang="0">
                    <a:pos x="212" y="94"/>
                  </a:cxn>
                  <a:cxn ang="0">
                    <a:pos x="205" y="101"/>
                  </a:cxn>
                  <a:cxn ang="0">
                    <a:pos x="191" y="101"/>
                  </a:cxn>
                  <a:cxn ang="0">
                    <a:pos x="183" y="108"/>
                  </a:cxn>
                  <a:cxn ang="0">
                    <a:pos x="173" y="115"/>
                  </a:cxn>
                  <a:cxn ang="0">
                    <a:pos x="165" y="115"/>
                  </a:cxn>
                  <a:cxn ang="0">
                    <a:pos x="158" y="115"/>
                  </a:cxn>
                </a:cxnLst>
                <a:rect l="0" t="0" r="r" b="b"/>
                <a:pathLst>
                  <a:path w="371" h="115">
                    <a:moveTo>
                      <a:pt x="158" y="115"/>
                    </a:moveTo>
                    <a:lnTo>
                      <a:pt x="158" y="115"/>
                    </a:lnTo>
                    <a:lnTo>
                      <a:pt x="158" y="115"/>
                    </a:lnTo>
                    <a:lnTo>
                      <a:pt x="165" y="108"/>
                    </a:lnTo>
                    <a:lnTo>
                      <a:pt x="165" y="108"/>
                    </a:lnTo>
                    <a:lnTo>
                      <a:pt x="173" y="108"/>
                    </a:lnTo>
                    <a:lnTo>
                      <a:pt x="176" y="101"/>
                    </a:lnTo>
                    <a:lnTo>
                      <a:pt x="183" y="101"/>
                    </a:lnTo>
                    <a:lnTo>
                      <a:pt x="191" y="94"/>
                    </a:lnTo>
                    <a:lnTo>
                      <a:pt x="198" y="94"/>
                    </a:lnTo>
                    <a:lnTo>
                      <a:pt x="205" y="87"/>
                    </a:lnTo>
                    <a:lnTo>
                      <a:pt x="212" y="87"/>
                    </a:lnTo>
                    <a:lnTo>
                      <a:pt x="219" y="80"/>
                    </a:lnTo>
                    <a:lnTo>
                      <a:pt x="227" y="73"/>
                    </a:lnTo>
                    <a:lnTo>
                      <a:pt x="234" y="66"/>
                    </a:lnTo>
                    <a:lnTo>
                      <a:pt x="234" y="66"/>
                    </a:lnTo>
                    <a:lnTo>
                      <a:pt x="241" y="59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371" y="80"/>
                    </a:lnTo>
                    <a:lnTo>
                      <a:pt x="356" y="87"/>
                    </a:lnTo>
                    <a:lnTo>
                      <a:pt x="252" y="59"/>
                    </a:lnTo>
                    <a:lnTo>
                      <a:pt x="252" y="59"/>
                    </a:lnTo>
                    <a:lnTo>
                      <a:pt x="252" y="66"/>
                    </a:lnTo>
                    <a:lnTo>
                      <a:pt x="245" y="66"/>
                    </a:lnTo>
                    <a:lnTo>
                      <a:pt x="245" y="66"/>
                    </a:lnTo>
                    <a:lnTo>
                      <a:pt x="245" y="73"/>
                    </a:lnTo>
                    <a:lnTo>
                      <a:pt x="241" y="73"/>
                    </a:lnTo>
                    <a:lnTo>
                      <a:pt x="241" y="80"/>
                    </a:lnTo>
                    <a:lnTo>
                      <a:pt x="234" y="80"/>
                    </a:lnTo>
                    <a:lnTo>
                      <a:pt x="227" y="87"/>
                    </a:lnTo>
                    <a:lnTo>
                      <a:pt x="219" y="87"/>
                    </a:lnTo>
                    <a:lnTo>
                      <a:pt x="212" y="94"/>
                    </a:lnTo>
                    <a:lnTo>
                      <a:pt x="205" y="101"/>
                    </a:lnTo>
                    <a:lnTo>
                      <a:pt x="191" y="101"/>
                    </a:lnTo>
                    <a:lnTo>
                      <a:pt x="183" y="108"/>
                    </a:lnTo>
                    <a:lnTo>
                      <a:pt x="173" y="115"/>
                    </a:lnTo>
                    <a:lnTo>
                      <a:pt x="165" y="115"/>
                    </a:lnTo>
                    <a:lnTo>
                      <a:pt x="158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10" name="Freeform 134"/>
              <p:cNvSpPr>
                <a:spLocks/>
              </p:cNvSpPr>
              <p:nvPr/>
            </p:nvSpPr>
            <p:spPr bwMode="auto">
              <a:xfrm>
                <a:off x="3063" y="3712"/>
                <a:ext cx="378" cy="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1" y="104"/>
                  </a:cxn>
                  <a:cxn ang="0">
                    <a:pos x="378" y="104"/>
                  </a:cxn>
                  <a:cxn ang="0">
                    <a:pos x="14" y="0"/>
                  </a:cxn>
                  <a:cxn ang="0">
                    <a:pos x="0" y="0"/>
                  </a:cxn>
                </a:cxnLst>
                <a:rect l="0" t="0" r="r" b="b"/>
                <a:pathLst>
                  <a:path w="378" h="104">
                    <a:moveTo>
                      <a:pt x="0" y="0"/>
                    </a:moveTo>
                    <a:lnTo>
                      <a:pt x="371" y="104"/>
                    </a:lnTo>
                    <a:lnTo>
                      <a:pt x="378" y="104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11" name="Freeform 135"/>
              <p:cNvSpPr>
                <a:spLocks/>
              </p:cNvSpPr>
              <p:nvPr/>
            </p:nvSpPr>
            <p:spPr bwMode="auto">
              <a:xfrm>
                <a:off x="3124" y="3698"/>
                <a:ext cx="371" cy="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4" y="94"/>
                  </a:cxn>
                  <a:cxn ang="0">
                    <a:pos x="371" y="94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371" h="94">
                    <a:moveTo>
                      <a:pt x="0" y="0"/>
                    </a:moveTo>
                    <a:lnTo>
                      <a:pt x="364" y="94"/>
                    </a:lnTo>
                    <a:lnTo>
                      <a:pt x="371" y="94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12" name="Freeform 136"/>
              <p:cNvSpPr>
                <a:spLocks/>
              </p:cNvSpPr>
              <p:nvPr/>
            </p:nvSpPr>
            <p:spPr bwMode="auto">
              <a:xfrm>
                <a:off x="3099" y="3705"/>
                <a:ext cx="367" cy="1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0" y="101"/>
                  </a:cxn>
                  <a:cxn ang="0">
                    <a:pos x="367" y="101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367" h="101">
                    <a:moveTo>
                      <a:pt x="0" y="0"/>
                    </a:moveTo>
                    <a:lnTo>
                      <a:pt x="360" y="101"/>
                    </a:lnTo>
                    <a:lnTo>
                      <a:pt x="367" y="101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</p:grpSp>
        <p:grpSp>
          <p:nvGrpSpPr>
            <p:cNvPr id="14" name="Group 137"/>
            <p:cNvGrpSpPr>
              <a:grpSpLocks/>
            </p:cNvGrpSpPr>
            <p:nvPr/>
          </p:nvGrpSpPr>
          <p:grpSpPr bwMode="auto">
            <a:xfrm>
              <a:off x="5435600" y="4868863"/>
              <a:ext cx="504825" cy="504825"/>
              <a:chOff x="3016" y="3294"/>
              <a:chExt cx="692" cy="564"/>
            </a:xfrm>
          </p:grpSpPr>
          <p:sp>
            <p:nvSpPr>
              <p:cNvPr id="50314" name="Freeform 138"/>
              <p:cNvSpPr>
                <a:spLocks/>
              </p:cNvSpPr>
              <p:nvPr/>
            </p:nvSpPr>
            <p:spPr bwMode="auto">
              <a:xfrm>
                <a:off x="3016" y="3294"/>
                <a:ext cx="692" cy="564"/>
              </a:xfrm>
              <a:custGeom>
                <a:avLst/>
                <a:gdLst/>
                <a:ahLst/>
                <a:cxnLst>
                  <a:cxn ang="0">
                    <a:pos x="191" y="38"/>
                  </a:cxn>
                  <a:cxn ang="0">
                    <a:pos x="191" y="38"/>
                  </a:cxn>
                  <a:cxn ang="0">
                    <a:pos x="198" y="38"/>
                  </a:cxn>
                  <a:cxn ang="0">
                    <a:pos x="205" y="38"/>
                  </a:cxn>
                  <a:cxn ang="0">
                    <a:pos x="213" y="35"/>
                  </a:cxn>
                  <a:cxn ang="0">
                    <a:pos x="227" y="35"/>
                  </a:cxn>
                  <a:cxn ang="0">
                    <a:pos x="238" y="28"/>
                  </a:cxn>
                  <a:cxn ang="0">
                    <a:pos x="259" y="28"/>
                  </a:cxn>
                  <a:cxn ang="0">
                    <a:pos x="281" y="21"/>
                  </a:cxn>
                  <a:cxn ang="0">
                    <a:pos x="306" y="14"/>
                  </a:cxn>
                  <a:cxn ang="0">
                    <a:pos x="335" y="14"/>
                  </a:cxn>
                  <a:cxn ang="0">
                    <a:pos x="364" y="7"/>
                  </a:cxn>
                  <a:cxn ang="0">
                    <a:pos x="396" y="7"/>
                  </a:cxn>
                  <a:cxn ang="0">
                    <a:pos x="432" y="7"/>
                  </a:cxn>
                  <a:cxn ang="0">
                    <a:pos x="472" y="0"/>
                  </a:cxn>
                  <a:cxn ang="0">
                    <a:pos x="512" y="0"/>
                  </a:cxn>
                  <a:cxn ang="0">
                    <a:pos x="555" y="0"/>
                  </a:cxn>
                  <a:cxn ang="0">
                    <a:pos x="573" y="80"/>
                  </a:cxn>
                  <a:cxn ang="0">
                    <a:pos x="580" y="80"/>
                  </a:cxn>
                  <a:cxn ang="0">
                    <a:pos x="602" y="94"/>
                  </a:cxn>
                  <a:cxn ang="0">
                    <a:pos x="616" y="111"/>
                  </a:cxn>
                  <a:cxn ang="0">
                    <a:pos x="623" y="139"/>
                  </a:cxn>
                  <a:cxn ang="0">
                    <a:pos x="663" y="317"/>
                  </a:cxn>
                  <a:cxn ang="0">
                    <a:pos x="685" y="390"/>
                  </a:cxn>
                  <a:cxn ang="0">
                    <a:pos x="685" y="397"/>
                  </a:cxn>
                  <a:cxn ang="0">
                    <a:pos x="692" y="411"/>
                  </a:cxn>
                  <a:cxn ang="0">
                    <a:pos x="692" y="432"/>
                  </a:cxn>
                  <a:cxn ang="0">
                    <a:pos x="678" y="456"/>
                  </a:cxn>
                  <a:cxn ang="0">
                    <a:pos x="0" y="442"/>
                  </a:cxn>
                  <a:cxn ang="0">
                    <a:pos x="61" y="404"/>
                  </a:cxn>
                  <a:cxn ang="0">
                    <a:pos x="68" y="80"/>
                  </a:cxn>
                  <a:cxn ang="0">
                    <a:pos x="68" y="80"/>
                  </a:cxn>
                  <a:cxn ang="0">
                    <a:pos x="76" y="73"/>
                  </a:cxn>
                  <a:cxn ang="0">
                    <a:pos x="83" y="66"/>
                  </a:cxn>
                  <a:cxn ang="0">
                    <a:pos x="97" y="66"/>
                  </a:cxn>
                  <a:cxn ang="0">
                    <a:pos x="115" y="59"/>
                  </a:cxn>
                  <a:cxn ang="0">
                    <a:pos x="130" y="59"/>
                  </a:cxn>
                  <a:cxn ang="0">
                    <a:pos x="159" y="66"/>
                  </a:cxn>
                  <a:cxn ang="0">
                    <a:pos x="184" y="73"/>
                  </a:cxn>
                </a:cxnLst>
                <a:rect l="0" t="0" r="r" b="b"/>
                <a:pathLst>
                  <a:path w="692" h="564">
                    <a:moveTo>
                      <a:pt x="184" y="73"/>
                    </a:moveTo>
                    <a:lnTo>
                      <a:pt x="191" y="38"/>
                    </a:lnTo>
                    <a:lnTo>
                      <a:pt x="191" y="38"/>
                    </a:lnTo>
                    <a:lnTo>
                      <a:pt x="191" y="38"/>
                    </a:lnTo>
                    <a:lnTo>
                      <a:pt x="198" y="38"/>
                    </a:lnTo>
                    <a:lnTo>
                      <a:pt x="198" y="38"/>
                    </a:lnTo>
                    <a:lnTo>
                      <a:pt x="198" y="38"/>
                    </a:lnTo>
                    <a:lnTo>
                      <a:pt x="205" y="38"/>
                    </a:lnTo>
                    <a:lnTo>
                      <a:pt x="213" y="35"/>
                    </a:lnTo>
                    <a:lnTo>
                      <a:pt x="213" y="35"/>
                    </a:lnTo>
                    <a:lnTo>
                      <a:pt x="220" y="35"/>
                    </a:lnTo>
                    <a:lnTo>
                      <a:pt x="227" y="35"/>
                    </a:lnTo>
                    <a:lnTo>
                      <a:pt x="231" y="28"/>
                    </a:lnTo>
                    <a:lnTo>
                      <a:pt x="238" y="28"/>
                    </a:lnTo>
                    <a:lnTo>
                      <a:pt x="252" y="28"/>
                    </a:lnTo>
                    <a:lnTo>
                      <a:pt x="259" y="28"/>
                    </a:lnTo>
                    <a:lnTo>
                      <a:pt x="274" y="21"/>
                    </a:lnTo>
                    <a:lnTo>
                      <a:pt x="281" y="21"/>
                    </a:lnTo>
                    <a:lnTo>
                      <a:pt x="296" y="21"/>
                    </a:lnTo>
                    <a:lnTo>
                      <a:pt x="306" y="14"/>
                    </a:lnTo>
                    <a:lnTo>
                      <a:pt x="321" y="14"/>
                    </a:lnTo>
                    <a:lnTo>
                      <a:pt x="335" y="14"/>
                    </a:lnTo>
                    <a:lnTo>
                      <a:pt x="350" y="14"/>
                    </a:lnTo>
                    <a:lnTo>
                      <a:pt x="364" y="7"/>
                    </a:lnTo>
                    <a:lnTo>
                      <a:pt x="375" y="7"/>
                    </a:lnTo>
                    <a:lnTo>
                      <a:pt x="396" y="7"/>
                    </a:lnTo>
                    <a:lnTo>
                      <a:pt x="418" y="7"/>
                    </a:lnTo>
                    <a:lnTo>
                      <a:pt x="432" y="7"/>
                    </a:lnTo>
                    <a:lnTo>
                      <a:pt x="450" y="0"/>
                    </a:lnTo>
                    <a:lnTo>
                      <a:pt x="472" y="0"/>
                    </a:lnTo>
                    <a:lnTo>
                      <a:pt x="494" y="0"/>
                    </a:lnTo>
                    <a:lnTo>
                      <a:pt x="512" y="0"/>
                    </a:lnTo>
                    <a:lnTo>
                      <a:pt x="533" y="0"/>
                    </a:lnTo>
                    <a:lnTo>
                      <a:pt x="555" y="0"/>
                    </a:lnTo>
                    <a:lnTo>
                      <a:pt x="580" y="14"/>
                    </a:lnTo>
                    <a:lnTo>
                      <a:pt x="573" y="80"/>
                    </a:lnTo>
                    <a:lnTo>
                      <a:pt x="580" y="80"/>
                    </a:lnTo>
                    <a:lnTo>
                      <a:pt x="580" y="80"/>
                    </a:lnTo>
                    <a:lnTo>
                      <a:pt x="587" y="87"/>
                    </a:lnTo>
                    <a:lnTo>
                      <a:pt x="602" y="94"/>
                    </a:lnTo>
                    <a:lnTo>
                      <a:pt x="609" y="101"/>
                    </a:lnTo>
                    <a:lnTo>
                      <a:pt x="616" y="111"/>
                    </a:lnTo>
                    <a:lnTo>
                      <a:pt x="623" y="125"/>
                    </a:lnTo>
                    <a:lnTo>
                      <a:pt x="623" y="139"/>
                    </a:lnTo>
                    <a:lnTo>
                      <a:pt x="685" y="184"/>
                    </a:lnTo>
                    <a:lnTo>
                      <a:pt x="663" y="317"/>
                    </a:lnTo>
                    <a:lnTo>
                      <a:pt x="573" y="358"/>
                    </a:lnTo>
                    <a:lnTo>
                      <a:pt x="685" y="390"/>
                    </a:lnTo>
                    <a:lnTo>
                      <a:pt x="685" y="390"/>
                    </a:lnTo>
                    <a:lnTo>
                      <a:pt x="685" y="397"/>
                    </a:lnTo>
                    <a:lnTo>
                      <a:pt x="685" y="397"/>
                    </a:lnTo>
                    <a:lnTo>
                      <a:pt x="692" y="411"/>
                    </a:lnTo>
                    <a:lnTo>
                      <a:pt x="692" y="418"/>
                    </a:lnTo>
                    <a:lnTo>
                      <a:pt x="692" y="432"/>
                    </a:lnTo>
                    <a:lnTo>
                      <a:pt x="685" y="442"/>
                    </a:lnTo>
                    <a:lnTo>
                      <a:pt x="678" y="456"/>
                    </a:lnTo>
                    <a:lnTo>
                      <a:pt x="396" y="564"/>
                    </a:lnTo>
                    <a:lnTo>
                      <a:pt x="0" y="442"/>
                    </a:lnTo>
                    <a:lnTo>
                      <a:pt x="7" y="425"/>
                    </a:lnTo>
                    <a:lnTo>
                      <a:pt x="61" y="404"/>
                    </a:lnTo>
                    <a:lnTo>
                      <a:pt x="61" y="80"/>
                    </a:lnTo>
                    <a:lnTo>
                      <a:pt x="68" y="80"/>
                    </a:lnTo>
                    <a:lnTo>
                      <a:pt x="68" y="80"/>
                    </a:lnTo>
                    <a:lnTo>
                      <a:pt x="68" y="80"/>
                    </a:lnTo>
                    <a:lnTo>
                      <a:pt x="68" y="73"/>
                    </a:lnTo>
                    <a:lnTo>
                      <a:pt x="76" y="73"/>
                    </a:lnTo>
                    <a:lnTo>
                      <a:pt x="83" y="73"/>
                    </a:lnTo>
                    <a:lnTo>
                      <a:pt x="83" y="66"/>
                    </a:lnTo>
                    <a:lnTo>
                      <a:pt x="90" y="66"/>
                    </a:lnTo>
                    <a:lnTo>
                      <a:pt x="97" y="66"/>
                    </a:lnTo>
                    <a:lnTo>
                      <a:pt x="108" y="59"/>
                    </a:lnTo>
                    <a:lnTo>
                      <a:pt x="115" y="59"/>
                    </a:lnTo>
                    <a:lnTo>
                      <a:pt x="123" y="59"/>
                    </a:lnTo>
                    <a:lnTo>
                      <a:pt x="130" y="59"/>
                    </a:lnTo>
                    <a:lnTo>
                      <a:pt x="144" y="59"/>
                    </a:lnTo>
                    <a:lnTo>
                      <a:pt x="159" y="66"/>
                    </a:lnTo>
                    <a:lnTo>
                      <a:pt x="166" y="66"/>
                    </a:lnTo>
                    <a:lnTo>
                      <a:pt x="184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15" name="Freeform 139"/>
              <p:cNvSpPr>
                <a:spLocks/>
              </p:cNvSpPr>
              <p:nvPr/>
            </p:nvSpPr>
            <p:spPr bwMode="auto">
              <a:xfrm>
                <a:off x="3254" y="3339"/>
                <a:ext cx="220" cy="240"/>
              </a:xfrm>
              <a:custGeom>
                <a:avLst/>
                <a:gdLst/>
                <a:ahLst/>
                <a:cxnLst>
                  <a:cxn ang="0">
                    <a:pos x="220" y="7"/>
                  </a:cxn>
                  <a:cxn ang="0">
                    <a:pos x="220" y="7"/>
                  </a:cxn>
                  <a:cxn ang="0">
                    <a:pos x="212" y="7"/>
                  </a:cxn>
                  <a:cxn ang="0">
                    <a:pos x="205" y="7"/>
                  </a:cxn>
                  <a:cxn ang="0">
                    <a:pos x="198" y="0"/>
                  </a:cxn>
                  <a:cxn ang="0">
                    <a:pos x="194" y="0"/>
                  </a:cxn>
                  <a:cxn ang="0">
                    <a:pos x="180" y="0"/>
                  </a:cxn>
                  <a:cxn ang="0">
                    <a:pos x="166" y="0"/>
                  </a:cxn>
                  <a:cxn ang="0">
                    <a:pos x="151" y="0"/>
                  </a:cxn>
                  <a:cxn ang="0">
                    <a:pos x="137" y="0"/>
                  </a:cxn>
                  <a:cxn ang="0">
                    <a:pos x="126" y="0"/>
                  </a:cxn>
                  <a:cxn ang="0">
                    <a:pos x="104" y="0"/>
                  </a:cxn>
                  <a:cxn ang="0">
                    <a:pos x="90" y="0"/>
                  </a:cxn>
                  <a:cxn ang="0">
                    <a:pos x="68" y="7"/>
                  </a:cxn>
                  <a:cxn ang="0">
                    <a:pos x="50" y="14"/>
                  </a:cxn>
                  <a:cxn ang="0">
                    <a:pos x="36" y="21"/>
                  </a:cxn>
                  <a:cxn ang="0">
                    <a:pos x="14" y="28"/>
                  </a:cxn>
                  <a:cxn ang="0">
                    <a:pos x="14" y="35"/>
                  </a:cxn>
                  <a:cxn ang="0">
                    <a:pos x="7" y="49"/>
                  </a:cxn>
                  <a:cxn ang="0">
                    <a:pos x="0" y="66"/>
                  </a:cxn>
                  <a:cxn ang="0">
                    <a:pos x="0" y="94"/>
                  </a:cxn>
                  <a:cxn ang="0">
                    <a:pos x="0" y="126"/>
                  </a:cxn>
                  <a:cxn ang="0">
                    <a:pos x="0" y="160"/>
                  </a:cxn>
                  <a:cxn ang="0">
                    <a:pos x="7" y="199"/>
                  </a:cxn>
                  <a:cxn ang="0">
                    <a:pos x="14" y="240"/>
                  </a:cxn>
                  <a:cxn ang="0">
                    <a:pos x="14" y="240"/>
                  </a:cxn>
                  <a:cxn ang="0">
                    <a:pos x="21" y="233"/>
                  </a:cxn>
                  <a:cxn ang="0">
                    <a:pos x="29" y="233"/>
                  </a:cxn>
                  <a:cxn ang="0">
                    <a:pos x="36" y="233"/>
                  </a:cxn>
                  <a:cxn ang="0">
                    <a:pos x="43" y="233"/>
                  </a:cxn>
                  <a:cxn ang="0">
                    <a:pos x="50" y="233"/>
                  </a:cxn>
                  <a:cxn ang="0">
                    <a:pos x="61" y="233"/>
                  </a:cxn>
                  <a:cxn ang="0">
                    <a:pos x="76" y="233"/>
                  </a:cxn>
                  <a:cxn ang="0">
                    <a:pos x="90" y="233"/>
                  </a:cxn>
                  <a:cxn ang="0">
                    <a:pos x="104" y="233"/>
                  </a:cxn>
                  <a:cxn ang="0">
                    <a:pos x="126" y="233"/>
                  </a:cxn>
                  <a:cxn ang="0">
                    <a:pos x="137" y="233"/>
                  </a:cxn>
                  <a:cxn ang="0">
                    <a:pos x="158" y="233"/>
                  </a:cxn>
                  <a:cxn ang="0">
                    <a:pos x="180" y="240"/>
                  </a:cxn>
                  <a:cxn ang="0">
                    <a:pos x="198" y="240"/>
                  </a:cxn>
                  <a:cxn ang="0">
                    <a:pos x="220" y="240"/>
                  </a:cxn>
                  <a:cxn ang="0">
                    <a:pos x="220" y="233"/>
                  </a:cxn>
                  <a:cxn ang="0">
                    <a:pos x="220" y="213"/>
                  </a:cxn>
                  <a:cxn ang="0">
                    <a:pos x="212" y="188"/>
                  </a:cxn>
                  <a:cxn ang="0">
                    <a:pos x="212" y="153"/>
                  </a:cxn>
                  <a:cxn ang="0">
                    <a:pos x="212" y="115"/>
                  </a:cxn>
                  <a:cxn ang="0">
                    <a:pos x="212" y="73"/>
                  </a:cxn>
                  <a:cxn ang="0">
                    <a:pos x="212" y="42"/>
                  </a:cxn>
                  <a:cxn ang="0">
                    <a:pos x="220" y="7"/>
                  </a:cxn>
                </a:cxnLst>
                <a:rect l="0" t="0" r="r" b="b"/>
                <a:pathLst>
                  <a:path w="220" h="240">
                    <a:moveTo>
                      <a:pt x="220" y="7"/>
                    </a:moveTo>
                    <a:lnTo>
                      <a:pt x="220" y="7"/>
                    </a:lnTo>
                    <a:lnTo>
                      <a:pt x="212" y="7"/>
                    </a:lnTo>
                    <a:lnTo>
                      <a:pt x="205" y="7"/>
                    </a:lnTo>
                    <a:lnTo>
                      <a:pt x="198" y="0"/>
                    </a:lnTo>
                    <a:lnTo>
                      <a:pt x="194" y="0"/>
                    </a:lnTo>
                    <a:lnTo>
                      <a:pt x="180" y="0"/>
                    </a:lnTo>
                    <a:lnTo>
                      <a:pt x="166" y="0"/>
                    </a:lnTo>
                    <a:lnTo>
                      <a:pt x="151" y="0"/>
                    </a:lnTo>
                    <a:lnTo>
                      <a:pt x="137" y="0"/>
                    </a:lnTo>
                    <a:lnTo>
                      <a:pt x="126" y="0"/>
                    </a:lnTo>
                    <a:lnTo>
                      <a:pt x="104" y="0"/>
                    </a:lnTo>
                    <a:lnTo>
                      <a:pt x="90" y="0"/>
                    </a:lnTo>
                    <a:lnTo>
                      <a:pt x="68" y="7"/>
                    </a:lnTo>
                    <a:lnTo>
                      <a:pt x="50" y="14"/>
                    </a:lnTo>
                    <a:lnTo>
                      <a:pt x="36" y="21"/>
                    </a:lnTo>
                    <a:lnTo>
                      <a:pt x="14" y="28"/>
                    </a:lnTo>
                    <a:lnTo>
                      <a:pt x="14" y="35"/>
                    </a:lnTo>
                    <a:lnTo>
                      <a:pt x="7" y="49"/>
                    </a:lnTo>
                    <a:lnTo>
                      <a:pt x="0" y="66"/>
                    </a:lnTo>
                    <a:lnTo>
                      <a:pt x="0" y="94"/>
                    </a:lnTo>
                    <a:lnTo>
                      <a:pt x="0" y="126"/>
                    </a:lnTo>
                    <a:lnTo>
                      <a:pt x="0" y="160"/>
                    </a:lnTo>
                    <a:lnTo>
                      <a:pt x="7" y="199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21" y="233"/>
                    </a:lnTo>
                    <a:lnTo>
                      <a:pt x="29" y="233"/>
                    </a:lnTo>
                    <a:lnTo>
                      <a:pt x="36" y="233"/>
                    </a:lnTo>
                    <a:lnTo>
                      <a:pt x="43" y="233"/>
                    </a:lnTo>
                    <a:lnTo>
                      <a:pt x="50" y="233"/>
                    </a:lnTo>
                    <a:lnTo>
                      <a:pt x="61" y="233"/>
                    </a:lnTo>
                    <a:lnTo>
                      <a:pt x="76" y="233"/>
                    </a:lnTo>
                    <a:lnTo>
                      <a:pt x="90" y="233"/>
                    </a:lnTo>
                    <a:lnTo>
                      <a:pt x="104" y="233"/>
                    </a:lnTo>
                    <a:lnTo>
                      <a:pt x="126" y="233"/>
                    </a:lnTo>
                    <a:lnTo>
                      <a:pt x="137" y="233"/>
                    </a:lnTo>
                    <a:lnTo>
                      <a:pt x="158" y="233"/>
                    </a:lnTo>
                    <a:lnTo>
                      <a:pt x="180" y="240"/>
                    </a:lnTo>
                    <a:lnTo>
                      <a:pt x="198" y="240"/>
                    </a:lnTo>
                    <a:lnTo>
                      <a:pt x="220" y="240"/>
                    </a:lnTo>
                    <a:lnTo>
                      <a:pt x="220" y="233"/>
                    </a:lnTo>
                    <a:lnTo>
                      <a:pt x="220" y="213"/>
                    </a:lnTo>
                    <a:lnTo>
                      <a:pt x="212" y="188"/>
                    </a:lnTo>
                    <a:lnTo>
                      <a:pt x="212" y="153"/>
                    </a:lnTo>
                    <a:lnTo>
                      <a:pt x="212" y="115"/>
                    </a:lnTo>
                    <a:lnTo>
                      <a:pt x="212" y="73"/>
                    </a:lnTo>
                    <a:lnTo>
                      <a:pt x="212" y="42"/>
                    </a:lnTo>
                    <a:lnTo>
                      <a:pt x="220" y="7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16" name="Freeform 140"/>
              <p:cNvSpPr>
                <a:spLocks/>
              </p:cNvSpPr>
              <p:nvPr/>
            </p:nvSpPr>
            <p:spPr bwMode="auto">
              <a:xfrm>
                <a:off x="3275" y="3405"/>
                <a:ext cx="372" cy="241"/>
              </a:xfrm>
              <a:custGeom>
                <a:avLst/>
                <a:gdLst/>
                <a:ahLst/>
                <a:cxnLst>
                  <a:cxn ang="0">
                    <a:pos x="8" y="181"/>
                  </a:cxn>
                  <a:cxn ang="0">
                    <a:pos x="0" y="213"/>
                  </a:cxn>
                  <a:cxn ang="0">
                    <a:pos x="238" y="241"/>
                  </a:cxn>
                  <a:cxn ang="0">
                    <a:pos x="238" y="241"/>
                  </a:cxn>
                  <a:cxn ang="0">
                    <a:pos x="246" y="241"/>
                  </a:cxn>
                  <a:cxn ang="0">
                    <a:pos x="253" y="234"/>
                  </a:cxn>
                  <a:cxn ang="0">
                    <a:pos x="267" y="227"/>
                  </a:cxn>
                  <a:cxn ang="0">
                    <a:pos x="274" y="220"/>
                  </a:cxn>
                  <a:cxn ang="0">
                    <a:pos x="289" y="213"/>
                  </a:cxn>
                  <a:cxn ang="0">
                    <a:pos x="303" y="199"/>
                  </a:cxn>
                  <a:cxn ang="0">
                    <a:pos x="314" y="195"/>
                  </a:cxn>
                  <a:cxn ang="0">
                    <a:pos x="328" y="174"/>
                  </a:cxn>
                  <a:cxn ang="0">
                    <a:pos x="343" y="160"/>
                  </a:cxn>
                  <a:cxn ang="0">
                    <a:pos x="350" y="147"/>
                  </a:cxn>
                  <a:cxn ang="0">
                    <a:pos x="357" y="129"/>
                  </a:cxn>
                  <a:cxn ang="0">
                    <a:pos x="364" y="108"/>
                  </a:cxn>
                  <a:cxn ang="0">
                    <a:pos x="372" y="80"/>
                  </a:cxn>
                  <a:cxn ang="0">
                    <a:pos x="372" y="60"/>
                  </a:cxn>
                  <a:cxn ang="0">
                    <a:pos x="364" y="35"/>
                  </a:cxn>
                  <a:cxn ang="0">
                    <a:pos x="364" y="35"/>
                  </a:cxn>
                  <a:cxn ang="0">
                    <a:pos x="364" y="28"/>
                  </a:cxn>
                  <a:cxn ang="0">
                    <a:pos x="357" y="28"/>
                  </a:cxn>
                  <a:cxn ang="0">
                    <a:pos x="350" y="21"/>
                  </a:cxn>
                  <a:cxn ang="0">
                    <a:pos x="343" y="14"/>
                  </a:cxn>
                  <a:cxn ang="0">
                    <a:pos x="336" y="7"/>
                  </a:cxn>
                  <a:cxn ang="0">
                    <a:pos x="328" y="0"/>
                  </a:cxn>
                  <a:cxn ang="0">
                    <a:pos x="314" y="0"/>
                  </a:cxn>
                  <a:cxn ang="0">
                    <a:pos x="314" y="0"/>
                  </a:cxn>
                  <a:cxn ang="0">
                    <a:pos x="321" y="14"/>
                  </a:cxn>
                  <a:cxn ang="0">
                    <a:pos x="328" y="28"/>
                  </a:cxn>
                  <a:cxn ang="0">
                    <a:pos x="328" y="56"/>
                  </a:cxn>
                  <a:cxn ang="0">
                    <a:pos x="328" y="80"/>
                  </a:cxn>
                  <a:cxn ang="0">
                    <a:pos x="328" y="108"/>
                  </a:cxn>
                  <a:cxn ang="0">
                    <a:pos x="321" y="140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296" y="174"/>
                  </a:cxn>
                  <a:cxn ang="0">
                    <a:pos x="296" y="181"/>
                  </a:cxn>
                  <a:cxn ang="0">
                    <a:pos x="289" y="181"/>
                  </a:cxn>
                  <a:cxn ang="0">
                    <a:pos x="282" y="188"/>
                  </a:cxn>
                  <a:cxn ang="0">
                    <a:pos x="274" y="188"/>
                  </a:cxn>
                  <a:cxn ang="0">
                    <a:pos x="267" y="188"/>
                  </a:cxn>
                  <a:cxn ang="0">
                    <a:pos x="260" y="195"/>
                  </a:cxn>
                  <a:cxn ang="0">
                    <a:pos x="253" y="195"/>
                  </a:cxn>
                  <a:cxn ang="0">
                    <a:pos x="238" y="195"/>
                  </a:cxn>
                  <a:cxn ang="0">
                    <a:pos x="235" y="195"/>
                  </a:cxn>
                  <a:cxn ang="0">
                    <a:pos x="220" y="195"/>
                  </a:cxn>
                  <a:cxn ang="0">
                    <a:pos x="206" y="195"/>
                  </a:cxn>
                  <a:cxn ang="0">
                    <a:pos x="191" y="195"/>
                  </a:cxn>
                  <a:cxn ang="0">
                    <a:pos x="191" y="227"/>
                  </a:cxn>
                  <a:cxn ang="0">
                    <a:pos x="8" y="206"/>
                  </a:cxn>
                  <a:cxn ang="0">
                    <a:pos x="8" y="181"/>
                  </a:cxn>
                </a:cxnLst>
                <a:rect l="0" t="0" r="r" b="b"/>
                <a:pathLst>
                  <a:path w="372" h="241">
                    <a:moveTo>
                      <a:pt x="8" y="181"/>
                    </a:moveTo>
                    <a:lnTo>
                      <a:pt x="0" y="213"/>
                    </a:lnTo>
                    <a:lnTo>
                      <a:pt x="238" y="241"/>
                    </a:lnTo>
                    <a:lnTo>
                      <a:pt x="238" y="241"/>
                    </a:lnTo>
                    <a:lnTo>
                      <a:pt x="246" y="241"/>
                    </a:lnTo>
                    <a:lnTo>
                      <a:pt x="253" y="234"/>
                    </a:lnTo>
                    <a:lnTo>
                      <a:pt x="267" y="227"/>
                    </a:lnTo>
                    <a:lnTo>
                      <a:pt x="274" y="220"/>
                    </a:lnTo>
                    <a:lnTo>
                      <a:pt x="289" y="213"/>
                    </a:lnTo>
                    <a:lnTo>
                      <a:pt x="303" y="199"/>
                    </a:lnTo>
                    <a:lnTo>
                      <a:pt x="314" y="195"/>
                    </a:lnTo>
                    <a:lnTo>
                      <a:pt x="328" y="174"/>
                    </a:lnTo>
                    <a:lnTo>
                      <a:pt x="343" y="160"/>
                    </a:lnTo>
                    <a:lnTo>
                      <a:pt x="350" y="147"/>
                    </a:lnTo>
                    <a:lnTo>
                      <a:pt x="357" y="129"/>
                    </a:lnTo>
                    <a:lnTo>
                      <a:pt x="364" y="108"/>
                    </a:lnTo>
                    <a:lnTo>
                      <a:pt x="372" y="80"/>
                    </a:lnTo>
                    <a:lnTo>
                      <a:pt x="372" y="60"/>
                    </a:lnTo>
                    <a:lnTo>
                      <a:pt x="364" y="35"/>
                    </a:lnTo>
                    <a:lnTo>
                      <a:pt x="364" y="35"/>
                    </a:lnTo>
                    <a:lnTo>
                      <a:pt x="364" y="28"/>
                    </a:lnTo>
                    <a:lnTo>
                      <a:pt x="357" y="28"/>
                    </a:lnTo>
                    <a:lnTo>
                      <a:pt x="350" y="21"/>
                    </a:lnTo>
                    <a:lnTo>
                      <a:pt x="343" y="14"/>
                    </a:lnTo>
                    <a:lnTo>
                      <a:pt x="336" y="7"/>
                    </a:lnTo>
                    <a:lnTo>
                      <a:pt x="328" y="0"/>
                    </a:lnTo>
                    <a:lnTo>
                      <a:pt x="314" y="0"/>
                    </a:lnTo>
                    <a:lnTo>
                      <a:pt x="314" y="0"/>
                    </a:lnTo>
                    <a:lnTo>
                      <a:pt x="321" y="14"/>
                    </a:lnTo>
                    <a:lnTo>
                      <a:pt x="328" y="28"/>
                    </a:lnTo>
                    <a:lnTo>
                      <a:pt x="328" y="56"/>
                    </a:lnTo>
                    <a:lnTo>
                      <a:pt x="328" y="80"/>
                    </a:lnTo>
                    <a:lnTo>
                      <a:pt x="328" y="108"/>
                    </a:lnTo>
                    <a:lnTo>
                      <a:pt x="321" y="140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296" y="174"/>
                    </a:lnTo>
                    <a:lnTo>
                      <a:pt x="296" y="181"/>
                    </a:lnTo>
                    <a:lnTo>
                      <a:pt x="289" y="181"/>
                    </a:lnTo>
                    <a:lnTo>
                      <a:pt x="282" y="188"/>
                    </a:lnTo>
                    <a:lnTo>
                      <a:pt x="274" y="188"/>
                    </a:lnTo>
                    <a:lnTo>
                      <a:pt x="267" y="188"/>
                    </a:lnTo>
                    <a:lnTo>
                      <a:pt x="260" y="195"/>
                    </a:lnTo>
                    <a:lnTo>
                      <a:pt x="253" y="195"/>
                    </a:lnTo>
                    <a:lnTo>
                      <a:pt x="238" y="195"/>
                    </a:lnTo>
                    <a:lnTo>
                      <a:pt x="235" y="195"/>
                    </a:lnTo>
                    <a:lnTo>
                      <a:pt x="220" y="195"/>
                    </a:lnTo>
                    <a:lnTo>
                      <a:pt x="206" y="195"/>
                    </a:lnTo>
                    <a:lnTo>
                      <a:pt x="191" y="195"/>
                    </a:lnTo>
                    <a:lnTo>
                      <a:pt x="191" y="227"/>
                    </a:lnTo>
                    <a:lnTo>
                      <a:pt x="8" y="206"/>
                    </a:lnTo>
                    <a:lnTo>
                      <a:pt x="8" y="181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17" name="Freeform 141"/>
              <p:cNvSpPr>
                <a:spLocks/>
              </p:cNvSpPr>
              <p:nvPr/>
            </p:nvSpPr>
            <p:spPr bwMode="auto">
              <a:xfrm>
                <a:off x="3229" y="3646"/>
                <a:ext cx="274" cy="80"/>
              </a:xfrm>
              <a:custGeom>
                <a:avLst/>
                <a:gdLst/>
                <a:ahLst/>
                <a:cxnLst>
                  <a:cxn ang="0">
                    <a:pos x="274" y="24"/>
                  </a:cxn>
                  <a:cxn ang="0">
                    <a:pos x="7" y="0"/>
                  </a:cxn>
                  <a:cxn ang="0">
                    <a:pos x="0" y="24"/>
                  </a:cxn>
                  <a:cxn ang="0">
                    <a:pos x="266" y="80"/>
                  </a:cxn>
                  <a:cxn ang="0">
                    <a:pos x="274" y="24"/>
                  </a:cxn>
                </a:cxnLst>
                <a:rect l="0" t="0" r="r" b="b"/>
                <a:pathLst>
                  <a:path w="274" h="80">
                    <a:moveTo>
                      <a:pt x="274" y="24"/>
                    </a:moveTo>
                    <a:lnTo>
                      <a:pt x="7" y="0"/>
                    </a:lnTo>
                    <a:lnTo>
                      <a:pt x="0" y="24"/>
                    </a:lnTo>
                    <a:lnTo>
                      <a:pt x="266" y="80"/>
                    </a:lnTo>
                    <a:lnTo>
                      <a:pt x="27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18" name="Freeform 142"/>
              <p:cNvSpPr>
                <a:spLocks/>
              </p:cNvSpPr>
              <p:nvPr/>
            </p:nvSpPr>
            <p:spPr bwMode="auto">
              <a:xfrm>
                <a:off x="3366" y="3670"/>
                <a:ext cx="115" cy="35"/>
              </a:xfrm>
              <a:custGeom>
                <a:avLst/>
                <a:gdLst/>
                <a:ahLst/>
                <a:cxnLst>
                  <a:cxn ang="0">
                    <a:pos x="115" y="14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108" y="35"/>
                  </a:cxn>
                  <a:cxn ang="0">
                    <a:pos x="115" y="14"/>
                  </a:cxn>
                </a:cxnLst>
                <a:rect l="0" t="0" r="r" b="b"/>
                <a:pathLst>
                  <a:path w="115" h="35">
                    <a:moveTo>
                      <a:pt x="115" y="14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108" y="35"/>
                    </a:lnTo>
                    <a:lnTo>
                      <a:pt x="115" y="14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19" name="Freeform 143"/>
              <p:cNvSpPr>
                <a:spLocks/>
              </p:cNvSpPr>
              <p:nvPr/>
            </p:nvSpPr>
            <p:spPr bwMode="auto">
              <a:xfrm>
                <a:off x="3247" y="3652"/>
                <a:ext cx="75" cy="25"/>
              </a:xfrm>
              <a:custGeom>
                <a:avLst/>
                <a:gdLst/>
                <a:ahLst/>
                <a:cxnLst>
                  <a:cxn ang="0">
                    <a:pos x="75" y="14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75" y="25"/>
                  </a:cxn>
                  <a:cxn ang="0">
                    <a:pos x="75" y="14"/>
                  </a:cxn>
                </a:cxnLst>
                <a:rect l="0" t="0" r="r" b="b"/>
                <a:pathLst>
                  <a:path w="75" h="25">
                    <a:moveTo>
                      <a:pt x="75" y="14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75" y="25"/>
                    </a:lnTo>
                    <a:lnTo>
                      <a:pt x="75" y="14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20" name="Freeform 144"/>
              <p:cNvSpPr>
                <a:spLocks/>
              </p:cNvSpPr>
              <p:nvPr/>
            </p:nvSpPr>
            <p:spPr bwMode="auto">
              <a:xfrm>
                <a:off x="3056" y="3677"/>
                <a:ext cx="454" cy="146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0" y="49"/>
                  </a:cxn>
                  <a:cxn ang="0">
                    <a:pos x="0" y="42"/>
                  </a:cxn>
                  <a:cxn ang="0">
                    <a:pos x="7" y="42"/>
                  </a:cxn>
                  <a:cxn ang="0">
                    <a:pos x="14" y="42"/>
                  </a:cxn>
                  <a:cxn ang="0">
                    <a:pos x="21" y="42"/>
                  </a:cxn>
                  <a:cxn ang="0">
                    <a:pos x="28" y="42"/>
                  </a:cxn>
                  <a:cxn ang="0">
                    <a:pos x="36" y="35"/>
                  </a:cxn>
                  <a:cxn ang="0">
                    <a:pos x="50" y="35"/>
                  </a:cxn>
                  <a:cxn ang="0">
                    <a:pos x="57" y="35"/>
                  </a:cxn>
                  <a:cxn ang="0">
                    <a:pos x="68" y="28"/>
                  </a:cxn>
                  <a:cxn ang="0">
                    <a:pos x="75" y="28"/>
                  </a:cxn>
                  <a:cxn ang="0">
                    <a:pos x="83" y="21"/>
                  </a:cxn>
                  <a:cxn ang="0">
                    <a:pos x="97" y="14"/>
                  </a:cxn>
                  <a:cxn ang="0">
                    <a:pos x="104" y="14"/>
                  </a:cxn>
                  <a:cxn ang="0">
                    <a:pos x="111" y="7"/>
                  </a:cxn>
                  <a:cxn ang="0">
                    <a:pos x="119" y="0"/>
                  </a:cxn>
                  <a:cxn ang="0">
                    <a:pos x="454" y="73"/>
                  </a:cxn>
                  <a:cxn ang="0">
                    <a:pos x="454" y="73"/>
                  </a:cxn>
                  <a:cxn ang="0">
                    <a:pos x="454" y="80"/>
                  </a:cxn>
                  <a:cxn ang="0">
                    <a:pos x="447" y="80"/>
                  </a:cxn>
                  <a:cxn ang="0">
                    <a:pos x="447" y="80"/>
                  </a:cxn>
                  <a:cxn ang="0">
                    <a:pos x="439" y="87"/>
                  </a:cxn>
                  <a:cxn ang="0">
                    <a:pos x="432" y="94"/>
                  </a:cxn>
                  <a:cxn ang="0">
                    <a:pos x="425" y="101"/>
                  </a:cxn>
                  <a:cxn ang="0">
                    <a:pos x="418" y="108"/>
                  </a:cxn>
                  <a:cxn ang="0">
                    <a:pos x="410" y="115"/>
                  </a:cxn>
                  <a:cxn ang="0">
                    <a:pos x="403" y="115"/>
                  </a:cxn>
                  <a:cxn ang="0">
                    <a:pos x="392" y="122"/>
                  </a:cxn>
                  <a:cxn ang="0">
                    <a:pos x="385" y="129"/>
                  </a:cxn>
                  <a:cxn ang="0">
                    <a:pos x="378" y="132"/>
                  </a:cxn>
                  <a:cxn ang="0">
                    <a:pos x="371" y="139"/>
                  </a:cxn>
                  <a:cxn ang="0">
                    <a:pos x="356" y="139"/>
                  </a:cxn>
                  <a:cxn ang="0">
                    <a:pos x="349" y="146"/>
                  </a:cxn>
                  <a:cxn ang="0">
                    <a:pos x="0" y="49"/>
                  </a:cxn>
                </a:cxnLst>
                <a:rect l="0" t="0" r="r" b="b"/>
                <a:pathLst>
                  <a:path w="454" h="146">
                    <a:moveTo>
                      <a:pt x="0" y="49"/>
                    </a:moveTo>
                    <a:lnTo>
                      <a:pt x="0" y="49"/>
                    </a:lnTo>
                    <a:lnTo>
                      <a:pt x="0" y="42"/>
                    </a:lnTo>
                    <a:lnTo>
                      <a:pt x="7" y="42"/>
                    </a:lnTo>
                    <a:lnTo>
                      <a:pt x="14" y="42"/>
                    </a:lnTo>
                    <a:lnTo>
                      <a:pt x="21" y="42"/>
                    </a:lnTo>
                    <a:lnTo>
                      <a:pt x="28" y="42"/>
                    </a:lnTo>
                    <a:lnTo>
                      <a:pt x="36" y="35"/>
                    </a:lnTo>
                    <a:lnTo>
                      <a:pt x="50" y="35"/>
                    </a:lnTo>
                    <a:lnTo>
                      <a:pt x="57" y="35"/>
                    </a:lnTo>
                    <a:lnTo>
                      <a:pt x="68" y="28"/>
                    </a:lnTo>
                    <a:lnTo>
                      <a:pt x="75" y="28"/>
                    </a:lnTo>
                    <a:lnTo>
                      <a:pt x="83" y="21"/>
                    </a:lnTo>
                    <a:lnTo>
                      <a:pt x="97" y="14"/>
                    </a:lnTo>
                    <a:lnTo>
                      <a:pt x="104" y="14"/>
                    </a:lnTo>
                    <a:lnTo>
                      <a:pt x="111" y="7"/>
                    </a:lnTo>
                    <a:lnTo>
                      <a:pt x="119" y="0"/>
                    </a:lnTo>
                    <a:lnTo>
                      <a:pt x="454" y="73"/>
                    </a:lnTo>
                    <a:lnTo>
                      <a:pt x="454" y="73"/>
                    </a:lnTo>
                    <a:lnTo>
                      <a:pt x="454" y="80"/>
                    </a:lnTo>
                    <a:lnTo>
                      <a:pt x="447" y="80"/>
                    </a:lnTo>
                    <a:lnTo>
                      <a:pt x="447" y="80"/>
                    </a:lnTo>
                    <a:lnTo>
                      <a:pt x="439" y="87"/>
                    </a:lnTo>
                    <a:lnTo>
                      <a:pt x="432" y="94"/>
                    </a:lnTo>
                    <a:lnTo>
                      <a:pt x="425" y="101"/>
                    </a:lnTo>
                    <a:lnTo>
                      <a:pt x="418" y="108"/>
                    </a:lnTo>
                    <a:lnTo>
                      <a:pt x="410" y="115"/>
                    </a:lnTo>
                    <a:lnTo>
                      <a:pt x="403" y="115"/>
                    </a:lnTo>
                    <a:lnTo>
                      <a:pt x="392" y="122"/>
                    </a:lnTo>
                    <a:lnTo>
                      <a:pt x="385" y="129"/>
                    </a:lnTo>
                    <a:lnTo>
                      <a:pt x="378" y="132"/>
                    </a:lnTo>
                    <a:lnTo>
                      <a:pt x="371" y="139"/>
                    </a:lnTo>
                    <a:lnTo>
                      <a:pt x="356" y="139"/>
                    </a:lnTo>
                    <a:lnTo>
                      <a:pt x="349" y="1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21" name="Freeform 145"/>
              <p:cNvSpPr>
                <a:spLocks/>
              </p:cNvSpPr>
              <p:nvPr/>
            </p:nvSpPr>
            <p:spPr bwMode="auto">
              <a:xfrm>
                <a:off x="3510" y="3666"/>
                <a:ext cx="155" cy="67"/>
              </a:xfrm>
              <a:custGeom>
                <a:avLst/>
                <a:gdLst/>
                <a:ahLst/>
                <a:cxnLst>
                  <a:cxn ang="0">
                    <a:pos x="11" y="67"/>
                  </a:cxn>
                  <a:cxn ang="0">
                    <a:pos x="155" y="25"/>
                  </a:cxn>
                  <a:cxn ang="0">
                    <a:pos x="68" y="0"/>
                  </a:cxn>
                  <a:cxn ang="0">
                    <a:pos x="0" y="4"/>
                  </a:cxn>
                  <a:cxn ang="0">
                    <a:pos x="0" y="67"/>
                  </a:cxn>
                  <a:cxn ang="0">
                    <a:pos x="11" y="67"/>
                  </a:cxn>
                </a:cxnLst>
                <a:rect l="0" t="0" r="r" b="b"/>
                <a:pathLst>
                  <a:path w="155" h="67">
                    <a:moveTo>
                      <a:pt x="11" y="67"/>
                    </a:moveTo>
                    <a:lnTo>
                      <a:pt x="155" y="25"/>
                    </a:lnTo>
                    <a:lnTo>
                      <a:pt x="68" y="0"/>
                    </a:lnTo>
                    <a:lnTo>
                      <a:pt x="0" y="4"/>
                    </a:lnTo>
                    <a:lnTo>
                      <a:pt x="0" y="67"/>
                    </a:lnTo>
                    <a:lnTo>
                      <a:pt x="11" y="67"/>
                    </a:lnTo>
                    <a:close/>
                  </a:path>
                </a:pathLst>
              </a:custGeom>
              <a:solidFill>
                <a:srgbClr val="001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22" name="Freeform 146"/>
              <p:cNvSpPr>
                <a:spLocks/>
              </p:cNvSpPr>
              <p:nvPr/>
            </p:nvSpPr>
            <p:spPr bwMode="auto">
              <a:xfrm>
                <a:off x="3092" y="3367"/>
                <a:ext cx="83" cy="331"/>
              </a:xfrm>
              <a:custGeom>
                <a:avLst/>
                <a:gdLst/>
                <a:ahLst/>
                <a:cxnLst>
                  <a:cxn ang="0">
                    <a:pos x="83" y="7"/>
                  </a:cxn>
                  <a:cxn ang="0">
                    <a:pos x="83" y="7"/>
                  </a:cxn>
                  <a:cxn ang="0">
                    <a:pos x="83" y="7"/>
                  </a:cxn>
                  <a:cxn ang="0">
                    <a:pos x="83" y="7"/>
                  </a:cxn>
                  <a:cxn ang="0">
                    <a:pos x="75" y="7"/>
                  </a:cxn>
                  <a:cxn ang="0">
                    <a:pos x="75" y="0"/>
                  </a:cxn>
                  <a:cxn ang="0">
                    <a:pos x="68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4" y="7"/>
                  </a:cxn>
                  <a:cxn ang="0">
                    <a:pos x="7" y="7"/>
                  </a:cxn>
                  <a:cxn ang="0">
                    <a:pos x="0" y="14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7" y="331"/>
                  </a:cxn>
                  <a:cxn ang="0">
                    <a:pos x="7" y="331"/>
                  </a:cxn>
                  <a:cxn ang="0">
                    <a:pos x="14" y="324"/>
                  </a:cxn>
                  <a:cxn ang="0">
                    <a:pos x="21" y="324"/>
                  </a:cxn>
                  <a:cxn ang="0">
                    <a:pos x="25" y="324"/>
                  </a:cxn>
                  <a:cxn ang="0">
                    <a:pos x="32" y="324"/>
                  </a:cxn>
                  <a:cxn ang="0">
                    <a:pos x="39" y="317"/>
                  </a:cxn>
                  <a:cxn ang="0">
                    <a:pos x="47" y="317"/>
                  </a:cxn>
                  <a:cxn ang="0">
                    <a:pos x="54" y="317"/>
                  </a:cxn>
                  <a:cxn ang="0">
                    <a:pos x="61" y="310"/>
                  </a:cxn>
                  <a:cxn ang="0">
                    <a:pos x="68" y="303"/>
                  </a:cxn>
                  <a:cxn ang="0">
                    <a:pos x="75" y="303"/>
                  </a:cxn>
                  <a:cxn ang="0">
                    <a:pos x="83" y="299"/>
                  </a:cxn>
                  <a:cxn ang="0">
                    <a:pos x="83" y="7"/>
                  </a:cxn>
                </a:cxnLst>
                <a:rect l="0" t="0" r="r" b="b"/>
                <a:pathLst>
                  <a:path w="83" h="331">
                    <a:moveTo>
                      <a:pt x="83" y="7"/>
                    </a:moveTo>
                    <a:lnTo>
                      <a:pt x="83" y="7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75" y="7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0" y="14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7" y="331"/>
                    </a:lnTo>
                    <a:lnTo>
                      <a:pt x="7" y="331"/>
                    </a:lnTo>
                    <a:lnTo>
                      <a:pt x="14" y="324"/>
                    </a:lnTo>
                    <a:lnTo>
                      <a:pt x="21" y="324"/>
                    </a:lnTo>
                    <a:lnTo>
                      <a:pt x="25" y="324"/>
                    </a:lnTo>
                    <a:lnTo>
                      <a:pt x="32" y="324"/>
                    </a:lnTo>
                    <a:lnTo>
                      <a:pt x="39" y="317"/>
                    </a:lnTo>
                    <a:lnTo>
                      <a:pt x="47" y="317"/>
                    </a:lnTo>
                    <a:lnTo>
                      <a:pt x="54" y="317"/>
                    </a:lnTo>
                    <a:lnTo>
                      <a:pt x="61" y="310"/>
                    </a:lnTo>
                    <a:lnTo>
                      <a:pt x="68" y="303"/>
                    </a:lnTo>
                    <a:lnTo>
                      <a:pt x="75" y="303"/>
                    </a:lnTo>
                    <a:lnTo>
                      <a:pt x="83" y="299"/>
                    </a:lnTo>
                    <a:lnTo>
                      <a:pt x="83" y="7"/>
                    </a:lnTo>
                    <a:close/>
                  </a:path>
                </a:pathLst>
              </a:custGeom>
              <a:solidFill>
                <a:srgbClr val="7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23" name="Freeform 147"/>
              <p:cNvSpPr>
                <a:spLocks/>
              </p:cNvSpPr>
              <p:nvPr/>
            </p:nvSpPr>
            <p:spPr bwMode="auto">
              <a:xfrm>
                <a:off x="3092" y="3367"/>
                <a:ext cx="75" cy="279"/>
              </a:xfrm>
              <a:custGeom>
                <a:avLst/>
                <a:gdLst/>
                <a:ahLst/>
                <a:cxnLst>
                  <a:cxn ang="0">
                    <a:pos x="75" y="7"/>
                  </a:cxn>
                  <a:cxn ang="0">
                    <a:pos x="75" y="7"/>
                  </a:cxn>
                  <a:cxn ang="0">
                    <a:pos x="75" y="7"/>
                  </a:cxn>
                  <a:cxn ang="0">
                    <a:pos x="68" y="7"/>
                  </a:cxn>
                  <a:cxn ang="0">
                    <a:pos x="68" y="7"/>
                  </a:cxn>
                  <a:cxn ang="0">
                    <a:pos x="61" y="7"/>
                  </a:cxn>
                  <a:cxn ang="0">
                    <a:pos x="61" y="7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1" y="7"/>
                  </a:cxn>
                  <a:cxn ang="0">
                    <a:pos x="14" y="7"/>
                  </a:cxn>
                  <a:cxn ang="0">
                    <a:pos x="7" y="14"/>
                  </a:cxn>
                  <a:cxn ang="0">
                    <a:pos x="0" y="14"/>
                  </a:cxn>
                  <a:cxn ang="0">
                    <a:pos x="0" y="279"/>
                  </a:cxn>
                  <a:cxn ang="0">
                    <a:pos x="0" y="279"/>
                  </a:cxn>
                  <a:cxn ang="0">
                    <a:pos x="0" y="279"/>
                  </a:cxn>
                  <a:cxn ang="0">
                    <a:pos x="7" y="279"/>
                  </a:cxn>
                  <a:cxn ang="0">
                    <a:pos x="7" y="279"/>
                  </a:cxn>
                  <a:cxn ang="0">
                    <a:pos x="14" y="279"/>
                  </a:cxn>
                  <a:cxn ang="0">
                    <a:pos x="14" y="279"/>
                  </a:cxn>
                  <a:cxn ang="0">
                    <a:pos x="21" y="279"/>
                  </a:cxn>
                  <a:cxn ang="0">
                    <a:pos x="25" y="279"/>
                  </a:cxn>
                  <a:cxn ang="0">
                    <a:pos x="25" y="272"/>
                  </a:cxn>
                  <a:cxn ang="0">
                    <a:pos x="32" y="272"/>
                  </a:cxn>
                  <a:cxn ang="0">
                    <a:pos x="39" y="272"/>
                  </a:cxn>
                  <a:cxn ang="0">
                    <a:pos x="47" y="265"/>
                  </a:cxn>
                  <a:cxn ang="0">
                    <a:pos x="54" y="265"/>
                  </a:cxn>
                  <a:cxn ang="0">
                    <a:pos x="61" y="258"/>
                  </a:cxn>
                  <a:cxn ang="0">
                    <a:pos x="68" y="258"/>
                  </a:cxn>
                  <a:cxn ang="0">
                    <a:pos x="75" y="251"/>
                  </a:cxn>
                  <a:cxn ang="0">
                    <a:pos x="75" y="7"/>
                  </a:cxn>
                </a:cxnLst>
                <a:rect l="0" t="0" r="r" b="b"/>
                <a:pathLst>
                  <a:path w="75" h="279">
                    <a:moveTo>
                      <a:pt x="75" y="7"/>
                    </a:moveTo>
                    <a:lnTo>
                      <a:pt x="75" y="7"/>
                    </a:lnTo>
                    <a:lnTo>
                      <a:pt x="75" y="7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61" y="7"/>
                    </a:lnTo>
                    <a:lnTo>
                      <a:pt x="61" y="7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1" y="7"/>
                    </a:lnTo>
                    <a:lnTo>
                      <a:pt x="14" y="7"/>
                    </a:lnTo>
                    <a:lnTo>
                      <a:pt x="7" y="14"/>
                    </a:lnTo>
                    <a:lnTo>
                      <a:pt x="0" y="14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7" y="279"/>
                    </a:lnTo>
                    <a:lnTo>
                      <a:pt x="7" y="279"/>
                    </a:lnTo>
                    <a:lnTo>
                      <a:pt x="14" y="279"/>
                    </a:lnTo>
                    <a:lnTo>
                      <a:pt x="14" y="279"/>
                    </a:lnTo>
                    <a:lnTo>
                      <a:pt x="21" y="279"/>
                    </a:lnTo>
                    <a:lnTo>
                      <a:pt x="25" y="279"/>
                    </a:lnTo>
                    <a:lnTo>
                      <a:pt x="25" y="272"/>
                    </a:lnTo>
                    <a:lnTo>
                      <a:pt x="32" y="272"/>
                    </a:lnTo>
                    <a:lnTo>
                      <a:pt x="39" y="272"/>
                    </a:lnTo>
                    <a:lnTo>
                      <a:pt x="47" y="265"/>
                    </a:lnTo>
                    <a:lnTo>
                      <a:pt x="54" y="265"/>
                    </a:lnTo>
                    <a:lnTo>
                      <a:pt x="61" y="258"/>
                    </a:lnTo>
                    <a:lnTo>
                      <a:pt x="68" y="258"/>
                    </a:lnTo>
                    <a:lnTo>
                      <a:pt x="75" y="251"/>
                    </a:lnTo>
                    <a:lnTo>
                      <a:pt x="75" y="7"/>
                    </a:lnTo>
                    <a:close/>
                  </a:path>
                </a:pathLst>
              </a:custGeom>
              <a:solidFill>
                <a:srgbClr val="93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24" name="Freeform 148"/>
              <p:cNvSpPr>
                <a:spLocks/>
              </p:cNvSpPr>
              <p:nvPr/>
            </p:nvSpPr>
            <p:spPr bwMode="auto">
              <a:xfrm>
                <a:off x="3092" y="3374"/>
                <a:ext cx="61" cy="226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4" y="0"/>
                  </a:cxn>
                  <a:cxn ang="0">
                    <a:pos x="7" y="7"/>
                  </a:cxn>
                  <a:cxn ang="0">
                    <a:pos x="0" y="7"/>
                  </a:cxn>
                  <a:cxn ang="0">
                    <a:pos x="0" y="226"/>
                  </a:cxn>
                  <a:cxn ang="0">
                    <a:pos x="0" y="226"/>
                  </a:cxn>
                  <a:cxn ang="0">
                    <a:pos x="7" y="226"/>
                  </a:cxn>
                  <a:cxn ang="0">
                    <a:pos x="7" y="226"/>
                  </a:cxn>
                  <a:cxn ang="0">
                    <a:pos x="7" y="226"/>
                  </a:cxn>
                  <a:cxn ang="0">
                    <a:pos x="14" y="226"/>
                  </a:cxn>
                  <a:cxn ang="0">
                    <a:pos x="14" y="226"/>
                  </a:cxn>
                  <a:cxn ang="0">
                    <a:pos x="21" y="226"/>
                  </a:cxn>
                  <a:cxn ang="0">
                    <a:pos x="21" y="219"/>
                  </a:cxn>
                  <a:cxn ang="0">
                    <a:pos x="25" y="219"/>
                  </a:cxn>
                  <a:cxn ang="0">
                    <a:pos x="32" y="219"/>
                  </a:cxn>
                  <a:cxn ang="0">
                    <a:pos x="32" y="219"/>
                  </a:cxn>
                  <a:cxn ang="0">
                    <a:pos x="39" y="212"/>
                  </a:cxn>
                  <a:cxn ang="0">
                    <a:pos x="47" y="212"/>
                  </a:cxn>
                  <a:cxn ang="0">
                    <a:pos x="54" y="212"/>
                  </a:cxn>
                  <a:cxn ang="0">
                    <a:pos x="61" y="205"/>
                  </a:cxn>
                  <a:cxn ang="0">
                    <a:pos x="61" y="205"/>
                  </a:cxn>
                  <a:cxn ang="0">
                    <a:pos x="61" y="0"/>
                  </a:cxn>
                </a:cxnLst>
                <a:rect l="0" t="0" r="r" b="b"/>
                <a:pathLst>
                  <a:path w="61" h="226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226"/>
                    </a:lnTo>
                    <a:lnTo>
                      <a:pt x="0" y="226"/>
                    </a:lnTo>
                    <a:lnTo>
                      <a:pt x="7" y="226"/>
                    </a:lnTo>
                    <a:lnTo>
                      <a:pt x="7" y="226"/>
                    </a:lnTo>
                    <a:lnTo>
                      <a:pt x="7" y="226"/>
                    </a:lnTo>
                    <a:lnTo>
                      <a:pt x="14" y="226"/>
                    </a:lnTo>
                    <a:lnTo>
                      <a:pt x="14" y="226"/>
                    </a:lnTo>
                    <a:lnTo>
                      <a:pt x="21" y="226"/>
                    </a:lnTo>
                    <a:lnTo>
                      <a:pt x="21" y="219"/>
                    </a:lnTo>
                    <a:lnTo>
                      <a:pt x="25" y="219"/>
                    </a:lnTo>
                    <a:lnTo>
                      <a:pt x="32" y="219"/>
                    </a:lnTo>
                    <a:lnTo>
                      <a:pt x="32" y="219"/>
                    </a:lnTo>
                    <a:lnTo>
                      <a:pt x="39" y="212"/>
                    </a:lnTo>
                    <a:lnTo>
                      <a:pt x="47" y="212"/>
                    </a:lnTo>
                    <a:lnTo>
                      <a:pt x="54" y="212"/>
                    </a:lnTo>
                    <a:lnTo>
                      <a:pt x="61" y="205"/>
                    </a:lnTo>
                    <a:lnTo>
                      <a:pt x="61" y="205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A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25" name="Freeform 149"/>
              <p:cNvSpPr>
                <a:spLocks/>
              </p:cNvSpPr>
              <p:nvPr/>
            </p:nvSpPr>
            <p:spPr bwMode="auto">
              <a:xfrm>
                <a:off x="3099" y="3374"/>
                <a:ext cx="47" cy="178"/>
              </a:xfrm>
              <a:custGeom>
                <a:avLst/>
                <a:gdLst/>
                <a:ahLst/>
                <a:cxnLst>
                  <a:cxn ang="0">
                    <a:pos x="47" y="7"/>
                  </a:cxn>
                  <a:cxn ang="0">
                    <a:pos x="47" y="7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7" y="7"/>
                  </a:cxn>
                  <a:cxn ang="0">
                    <a:pos x="0" y="7"/>
                  </a:cxn>
                  <a:cxn ang="0">
                    <a:pos x="0" y="178"/>
                  </a:cxn>
                  <a:cxn ang="0">
                    <a:pos x="0" y="178"/>
                  </a:cxn>
                  <a:cxn ang="0">
                    <a:pos x="0" y="171"/>
                  </a:cxn>
                  <a:cxn ang="0">
                    <a:pos x="7" y="171"/>
                  </a:cxn>
                  <a:cxn ang="0">
                    <a:pos x="14" y="171"/>
                  </a:cxn>
                  <a:cxn ang="0">
                    <a:pos x="18" y="171"/>
                  </a:cxn>
                  <a:cxn ang="0">
                    <a:pos x="25" y="164"/>
                  </a:cxn>
                  <a:cxn ang="0">
                    <a:pos x="40" y="164"/>
                  </a:cxn>
                  <a:cxn ang="0">
                    <a:pos x="47" y="160"/>
                  </a:cxn>
                  <a:cxn ang="0">
                    <a:pos x="47" y="7"/>
                  </a:cxn>
                </a:cxnLst>
                <a:rect l="0" t="0" r="r" b="b"/>
                <a:pathLst>
                  <a:path w="47" h="178">
                    <a:moveTo>
                      <a:pt x="47" y="7"/>
                    </a:moveTo>
                    <a:lnTo>
                      <a:pt x="47" y="7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0" y="171"/>
                    </a:lnTo>
                    <a:lnTo>
                      <a:pt x="7" y="171"/>
                    </a:lnTo>
                    <a:lnTo>
                      <a:pt x="14" y="171"/>
                    </a:lnTo>
                    <a:lnTo>
                      <a:pt x="18" y="171"/>
                    </a:lnTo>
                    <a:lnTo>
                      <a:pt x="25" y="164"/>
                    </a:lnTo>
                    <a:lnTo>
                      <a:pt x="40" y="164"/>
                    </a:lnTo>
                    <a:lnTo>
                      <a:pt x="47" y="160"/>
                    </a:lnTo>
                    <a:lnTo>
                      <a:pt x="47" y="7"/>
                    </a:lnTo>
                    <a:close/>
                  </a:path>
                </a:pathLst>
              </a:custGeom>
              <a:solidFill>
                <a:srgbClr val="BC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26" name="Freeform 150"/>
              <p:cNvSpPr>
                <a:spLocks/>
              </p:cNvSpPr>
              <p:nvPr/>
            </p:nvSpPr>
            <p:spPr bwMode="auto">
              <a:xfrm>
                <a:off x="3099" y="3374"/>
                <a:ext cx="40" cy="125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2" y="7"/>
                  </a:cxn>
                  <a:cxn ang="0">
                    <a:pos x="32" y="7"/>
                  </a:cxn>
                  <a:cxn ang="0">
                    <a:pos x="32" y="7"/>
                  </a:cxn>
                  <a:cxn ang="0">
                    <a:pos x="25" y="0"/>
                  </a:cxn>
                  <a:cxn ang="0">
                    <a:pos x="18" y="0"/>
                  </a:cxn>
                  <a:cxn ang="0">
                    <a:pos x="14" y="7"/>
                  </a:cxn>
                  <a:cxn ang="0">
                    <a:pos x="7" y="7"/>
                  </a:cxn>
                  <a:cxn ang="0">
                    <a:pos x="0" y="14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7" y="125"/>
                  </a:cxn>
                  <a:cxn ang="0">
                    <a:pos x="7" y="125"/>
                  </a:cxn>
                  <a:cxn ang="0">
                    <a:pos x="14" y="125"/>
                  </a:cxn>
                  <a:cxn ang="0">
                    <a:pos x="18" y="125"/>
                  </a:cxn>
                  <a:cxn ang="0">
                    <a:pos x="25" y="118"/>
                  </a:cxn>
                  <a:cxn ang="0">
                    <a:pos x="32" y="118"/>
                  </a:cxn>
                  <a:cxn ang="0">
                    <a:pos x="40" y="111"/>
                  </a:cxn>
                  <a:cxn ang="0">
                    <a:pos x="40" y="7"/>
                  </a:cxn>
                </a:cxnLst>
                <a:rect l="0" t="0" r="r" b="b"/>
                <a:pathLst>
                  <a:path w="40" h="125">
                    <a:moveTo>
                      <a:pt x="40" y="7"/>
                    </a:move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0" y="14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7" y="125"/>
                    </a:lnTo>
                    <a:lnTo>
                      <a:pt x="7" y="125"/>
                    </a:lnTo>
                    <a:lnTo>
                      <a:pt x="14" y="125"/>
                    </a:lnTo>
                    <a:lnTo>
                      <a:pt x="18" y="125"/>
                    </a:lnTo>
                    <a:lnTo>
                      <a:pt x="25" y="118"/>
                    </a:lnTo>
                    <a:lnTo>
                      <a:pt x="32" y="118"/>
                    </a:lnTo>
                    <a:lnTo>
                      <a:pt x="40" y="111"/>
                    </a:lnTo>
                    <a:lnTo>
                      <a:pt x="40" y="7"/>
                    </a:lnTo>
                    <a:close/>
                  </a:path>
                </a:pathLst>
              </a:custGeom>
              <a:solidFill>
                <a:srgbClr val="D1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27" name="Freeform 151"/>
              <p:cNvSpPr>
                <a:spLocks/>
              </p:cNvSpPr>
              <p:nvPr/>
            </p:nvSpPr>
            <p:spPr bwMode="auto">
              <a:xfrm>
                <a:off x="3099" y="3381"/>
                <a:ext cx="25" cy="73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0" y="7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7" y="73"/>
                  </a:cxn>
                  <a:cxn ang="0">
                    <a:pos x="7" y="73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18" y="66"/>
                  </a:cxn>
                  <a:cxn ang="0">
                    <a:pos x="25" y="66"/>
                  </a:cxn>
                  <a:cxn ang="0">
                    <a:pos x="25" y="59"/>
                  </a:cxn>
                  <a:cxn ang="0">
                    <a:pos x="25" y="0"/>
                  </a:cxn>
                </a:cxnLst>
                <a:rect l="0" t="0" r="r" b="b"/>
                <a:pathLst>
                  <a:path w="25" h="73">
                    <a:moveTo>
                      <a:pt x="25" y="0"/>
                    </a:moveTo>
                    <a:lnTo>
                      <a:pt x="25" y="0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8" y="66"/>
                    </a:lnTo>
                    <a:lnTo>
                      <a:pt x="25" y="66"/>
                    </a:lnTo>
                    <a:lnTo>
                      <a:pt x="25" y="5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E5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28" name="Freeform 152"/>
              <p:cNvSpPr>
                <a:spLocks/>
              </p:cNvSpPr>
              <p:nvPr/>
            </p:nvSpPr>
            <p:spPr bwMode="auto">
              <a:xfrm>
                <a:off x="3412" y="3586"/>
                <a:ext cx="36" cy="32"/>
              </a:xfrm>
              <a:custGeom>
                <a:avLst/>
                <a:gdLst/>
                <a:ahLst/>
                <a:cxnLst>
                  <a:cxn ang="0">
                    <a:pos x="22" y="32"/>
                  </a:cxn>
                  <a:cxn ang="0">
                    <a:pos x="22" y="32"/>
                  </a:cxn>
                  <a:cxn ang="0">
                    <a:pos x="29" y="32"/>
                  </a:cxn>
                  <a:cxn ang="0">
                    <a:pos x="29" y="32"/>
                  </a:cxn>
                  <a:cxn ang="0">
                    <a:pos x="29" y="32"/>
                  </a:cxn>
                  <a:cxn ang="0">
                    <a:pos x="36" y="25"/>
                  </a:cxn>
                  <a:cxn ang="0">
                    <a:pos x="36" y="25"/>
                  </a:cxn>
                  <a:cxn ang="0">
                    <a:pos x="36" y="18"/>
                  </a:cxn>
                  <a:cxn ang="0">
                    <a:pos x="36" y="18"/>
                  </a:cxn>
                  <a:cxn ang="0">
                    <a:pos x="36" y="14"/>
                  </a:cxn>
                  <a:cxn ang="0">
                    <a:pos x="36" y="14"/>
                  </a:cxn>
                  <a:cxn ang="0">
                    <a:pos x="36" y="7"/>
                  </a:cxn>
                  <a:cxn ang="0">
                    <a:pos x="29" y="7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15" y="32"/>
                  </a:cxn>
                  <a:cxn ang="0">
                    <a:pos x="22" y="32"/>
                  </a:cxn>
                </a:cxnLst>
                <a:rect l="0" t="0" r="r" b="b"/>
                <a:pathLst>
                  <a:path w="36" h="32">
                    <a:moveTo>
                      <a:pt x="22" y="32"/>
                    </a:moveTo>
                    <a:lnTo>
                      <a:pt x="22" y="32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7"/>
                    </a:lnTo>
                    <a:lnTo>
                      <a:pt x="29" y="7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5" y="32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29" name="Freeform 153"/>
              <p:cNvSpPr>
                <a:spLocks/>
              </p:cNvSpPr>
              <p:nvPr/>
            </p:nvSpPr>
            <p:spPr bwMode="auto">
              <a:xfrm>
                <a:off x="3297" y="3586"/>
                <a:ext cx="18" cy="18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15" y="18"/>
                  </a:cxn>
                  <a:cxn ang="0">
                    <a:pos x="15" y="14"/>
                  </a:cxn>
                  <a:cxn ang="0">
                    <a:pos x="18" y="14"/>
                  </a:cxn>
                  <a:cxn ang="0">
                    <a:pos x="18" y="7"/>
                  </a:cxn>
                  <a:cxn ang="0">
                    <a:pos x="18" y="7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7" y="18"/>
                  </a:cxn>
                  <a:cxn ang="0">
                    <a:pos x="7" y="18"/>
                  </a:cxn>
                </a:cxnLst>
                <a:rect l="0" t="0" r="r" b="b"/>
                <a:pathLst>
                  <a:path w="18" h="18">
                    <a:moveTo>
                      <a:pt x="7" y="18"/>
                    </a:moveTo>
                    <a:lnTo>
                      <a:pt x="15" y="18"/>
                    </a:lnTo>
                    <a:lnTo>
                      <a:pt x="15" y="14"/>
                    </a:lnTo>
                    <a:lnTo>
                      <a:pt x="18" y="14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7" y="18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30" name="Freeform 154"/>
              <p:cNvSpPr>
                <a:spLocks/>
              </p:cNvSpPr>
              <p:nvPr/>
            </p:nvSpPr>
            <p:spPr bwMode="auto">
              <a:xfrm>
                <a:off x="3330" y="3586"/>
                <a:ext cx="14" cy="18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14" y="18"/>
                  </a:cxn>
                  <a:cxn ang="0">
                    <a:pos x="14" y="14"/>
                  </a:cxn>
                  <a:cxn ang="0">
                    <a:pos x="14" y="14"/>
                  </a:cxn>
                  <a:cxn ang="0">
                    <a:pos x="14" y="7"/>
                  </a:cxn>
                  <a:cxn ang="0">
                    <a:pos x="14" y="7"/>
                  </a:cxn>
                  <a:cxn ang="0">
                    <a:pos x="14" y="7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7" y="18"/>
                  </a:cxn>
                </a:cxnLst>
                <a:rect l="0" t="0" r="r" b="b"/>
                <a:pathLst>
                  <a:path w="14" h="18">
                    <a:moveTo>
                      <a:pt x="7" y="18"/>
                    </a:moveTo>
                    <a:lnTo>
                      <a:pt x="14" y="18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31" name="Freeform 155"/>
              <p:cNvSpPr>
                <a:spLocks/>
              </p:cNvSpPr>
              <p:nvPr/>
            </p:nvSpPr>
            <p:spPr bwMode="auto">
              <a:xfrm>
                <a:off x="3200" y="3332"/>
                <a:ext cx="54" cy="254"/>
              </a:xfrm>
              <a:custGeom>
                <a:avLst/>
                <a:gdLst/>
                <a:ahLst/>
                <a:cxnLst>
                  <a:cxn ang="0">
                    <a:pos x="21" y="7"/>
                  </a:cxn>
                  <a:cxn ang="0">
                    <a:pos x="14" y="14"/>
                  </a:cxn>
                  <a:cxn ang="0">
                    <a:pos x="14" y="28"/>
                  </a:cxn>
                  <a:cxn ang="0">
                    <a:pos x="7" y="49"/>
                  </a:cxn>
                  <a:cxn ang="0">
                    <a:pos x="0" y="80"/>
                  </a:cxn>
                  <a:cxn ang="0">
                    <a:pos x="0" y="115"/>
                  </a:cxn>
                  <a:cxn ang="0">
                    <a:pos x="0" y="160"/>
                  </a:cxn>
                  <a:cxn ang="0">
                    <a:pos x="7" y="202"/>
                  </a:cxn>
                  <a:cxn ang="0">
                    <a:pos x="14" y="254"/>
                  </a:cxn>
                  <a:cxn ang="0">
                    <a:pos x="54" y="254"/>
                  </a:cxn>
                  <a:cxn ang="0">
                    <a:pos x="47" y="247"/>
                  </a:cxn>
                  <a:cxn ang="0">
                    <a:pos x="47" y="227"/>
                  </a:cxn>
                  <a:cxn ang="0">
                    <a:pos x="43" y="195"/>
                  </a:cxn>
                  <a:cxn ang="0">
                    <a:pos x="43" y="160"/>
                  </a:cxn>
                  <a:cxn ang="0">
                    <a:pos x="36" y="122"/>
                  </a:cxn>
                  <a:cxn ang="0">
                    <a:pos x="36" y="73"/>
                  </a:cxn>
                  <a:cxn ang="0">
                    <a:pos x="43" y="42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3" y="7"/>
                  </a:cxn>
                  <a:cxn ang="0">
                    <a:pos x="29" y="7"/>
                  </a:cxn>
                  <a:cxn ang="0">
                    <a:pos x="21" y="7"/>
                  </a:cxn>
                </a:cxnLst>
                <a:rect l="0" t="0" r="r" b="b"/>
                <a:pathLst>
                  <a:path w="54" h="254">
                    <a:moveTo>
                      <a:pt x="21" y="7"/>
                    </a:moveTo>
                    <a:lnTo>
                      <a:pt x="14" y="14"/>
                    </a:lnTo>
                    <a:lnTo>
                      <a:pt x="14" y="28"/>
                    </a:lnTo>
                    <a:lnTo>
                      <a:pt x="7" y="49"/>
                    </a:lnTo>
                    <a:lnTo>
                      <a:pt x="0" y="80"/>
                    </a:lnTo>
                    <a:lnTo>
                      <a:pt x="0" y="115"/>
                    </a:lnTo>
                    <a:lnTo>
                      <a:pt x="0" y="160"/>
                    </a:lnTo>
                    <a:lnTo>
                      <a:pt x="7" y="202"/>
                    </a:lnTo>
                    <a:lnTo>
                      <a:pt x="14" y="254"/>
                    </a:lnTo>
                    <a:lnTo>
                      <a:pt x="54" y="254"/>
                    </a:lnTo>
                    <a:lnTo>
                      <a:pt x="47" y="247"/>
                    </a:lnTo>
                    <a:lnTo>
                      <a:pt x="47" y="227"/>
                    </a:lnTo>
                    <a:lnTo>
                      <a:pt x="43" y="195"/>
                    </a:lnTo>
                    <a:lnTo>
                      <a:pt x="43" y="160"/>
                    </a:lnTo>
                    <a:lnTo>
                      <a:pt x="36" y="122"/>
                    </a:lnTo>
                    <a:lnTo>
                      <a:pt x="36" y="73"/>
                    </a:lnTo>
                    <a:lnTo>
                      <a:pt x="43" y="42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3" y="7"/>
                    </a:lnTo>
                    <a:lnTo>
                      <a:pt x="29" y="7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32" name="Freeform 156"/>
              <p:cNvSpPr>
                <a:spLocks/>
              </p:cNvSpPr>
              <p:nvPr/>
            </p:nvSpPr>
            <p:spPr bwMode="auto">
              <a:xfrm>
                <a:off x="3474" y="3308"/>
                <a:ext cx="75" cy="278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75" y="0"/>
                  </a:cxn>
                  <a:cxn ang="0">
                    <a:pos x="68" y="7"/>
                  </a:cxn>
                  <a:cxn ang="0">
                    <a:pos x="61" y="24"/>
                  </a:cxn>
                  <a:cxn ang="0">
                    <a:pos x="54" y="45"/>
                  </a:cxn>
                  <a:cxn ang="0">
                    <a:pos x="47" y="80"/>
                  </a:cxn>
                  <a:cxn ang="0">
                    <a:pos x="47" y="132"/>
                  </a:cxn>
                  <a:cxn ang="0">
                    <a:pos x="47" y="191"/>
                  </a:cxn>
                  <a:cxn ang="0">
                    <a:pos x="54" y="278"/>
                  </a:cxn>
                  <a:cxn ang="0">
                    <a:pos x="14" y="278"/>
                  </a:cxn>
                  <a:cxn ang="0">
                    <a:pos x="14" y="264"/>
                  </a:cxn>
                  <a:cxn ang="0">
                    <a:pos x="14" y="244"/>
                  </a:cxn>
                  <a:cxn ang="0">
                    <a:pos x="7" y="212"/>
                  </a:cxn>
                  <a:cxn ang="0">
                    <a:pos x="7" y="170"/>
                  </a:cxn>
                  <a:cxn ang="0">
                    <a:pos x="0" y="125"/>
                  </a:cxn>
                  <a:cxn ang="0">
                    <a:pos x="7" y="80"/>
                  </a:cxn>
                  <a:cxn ang="0">
                    <a:pos x="14" y="31"/>
                  </a:cxn>
                  <a:cxn ang="0">
                    <a:pos x="29" y="0"/>
                  </a:cxn>
                  <a:cxn ang="0">
                    <a:pos x="75" y="0"/>
                  </a:cxn>
                </a:cxnLst>
                <a:rect l="0" t="0" r="r" b="b"/>
                <a:pathLst>
                  <a:path w="75" h="278">
                    <a:moveTo>
                      <a:pt x="75" y="0"/>
                    </a:moveTo>
                    <a:lnTo>
                      <a:pt x="75" y="0"/>
                    </a:lnTo>
                    <a:lnTo>
                      <a:pt x="68" y="7"/>
                    </a:lnTo>
                    <a:lnTo>
                      <a:pt x="61" y="24"/>
                    </a:lnTo>
                    <a:lnTo>
                      <a:pt x="54" y="45"/>
                    </a:lnTo>
                    <a:lnTo>
                      <a:pt x="47" y="80"/>
                    </a:lnTo>
                    <a:lnTo>
                      <a:pt x="47" y="132"/>
                    </a:lnTo>
                    <a:lnTo>
                      <a:pt x="47" y="191"/>
                    </a:lnTo>
                    <a:lnTo>
                      <a:pt x="54" y="278"/>
                    </a:lnTo>
                    <a:lnTo>
                      <a:pt x="14" y="278"/>
                    </a:lnTo>
                    <a:lnTo>
                      <a:pt x="14" y="264"/>
                    </a:lnTo>
                    <a:lnTo>
                      <a:pt x="14" y="244"/>
                    </a:lnTo>
                    <a:lnTo>
                      <a:pt x="7" y="212"/>
                    </a:lnTo>
                    <a:lnTo>
                      <a:pt x="7" y="170"/>
                    </a:lnTo>
                    <a:lnTo>
                      <a:pt x="0" y="125"/>
                    </a:lnTo>
                    <a:lnTo>
                      <a:pt x="7" y="80"/>
                    </a:lnTo>
                    <a:lnTo>
                      <a:pt x="14" y="31"/>
                    </a:lnTo>
                    <a:lnTo>
                      <a:pt x="29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33" name="Freeform 157"/>
              <p:cNvSpPr>
                <a:spLocks/>
              </p:cNvSpPr>
              <p:nvPr/>
            </p:nvSpPr>
            <p:spPr bwMode="auto">
              <a:xfrm>
                <a:off x="3200" y="3353"/>
                <a:ext cx="47" cy="212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4" y="7"/>
                  </a:cxn>
                  <a:cxn ang="0">
                    <a:pos x="14" y="21"/>
                  </a:cxn>
                  <a:cxn ang="0">
                    <a:pos x="7" y="42"/>
                  </a:cxn>
                  <a:cxn ang="0">
                    <a:pos x="7" y="66"/>
                  </a:cxn>
                  <a:cxn ang="0">
                    <a:pos x="0" y="94"/>
                  </a:cxn>
                  <a:cxn ang="0">
                    <a:pos x="0" y="132"/>
                  </a:cxn>
                  <a:cxn ang="0">
                    <a:pos x="7" y="174"/>
                  </a:cxn>
                  <a:cxn ang="0">
                    <a:pos x="14" y="212"/>
                  </a:cxn>
                  <a:cxn ang="0">
                    <a:pos x="47" y="212"/>
                  </a:cxn>
                  <a:cxn ang="0">
                    <a:pos x="47" y="206"/>
                  </a:cxn>
                  <a:cxn ang="0">
                    <a:pos x="43" y="192"/>
                  </a:cxn>
                  <a:cxn ang="0">
                    <a:pos x="43" y="167"/>
                  </a:cxn>
                  <a:cxn ang="0">
                    <a:pos x="36" y="132"/>
                  </a:cxn>
                  <a:cxn ang="0">
                    <a:pos x="36" y="101"/>
                  </a:cxn>
                  <a:cxn ang="0">
                    <a:pos x="36" y="59"/>
                  </a:cxn>
                  <a:cxn ang="0">
                    <a:pos x="43" y="28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3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1" y="0"/>
                  </a:cxn>
                </a:cxnLst>
                <a:rect l="0" t="0" r="r" b="b"/>
                <a:pathLst>
                  <a:path w="47" h="212">
                    <a:moveTo>
                      <a:pt x="21" y="0"/>
                    </a:moveTo>
                    <a:lnTo>
                      <a:pt x="14" y="7"/>
                    </a:lnTo>
                    <a:lnTo>
                      <a:pt x="14" y="21"/>
                    </a:lnTo>
                    <a:lnTo>
                      <a:pt x="7" y="42"/>
                    </a:lnTo>
                    <a:lnTo>
                      <a:pt x="7" y="66"/>
                    </a:lnTo>
                    <a:lnTo>
                      <a:pt x="0" y="94"/>
                    </a:lnTo>
                    <a:lnTo>
                      <a:pt x="0" y="132"/>
                    </a:lnTo>
                    <a:lnTo>
                      <a:pt x="7" y="174"/>
                    </a:lnTo>
                    <a:lnTo>
                      <a:pt x="14" y="212"/>
                    </a:lnTo>
                    <a:lnTo>
                      <a:pt x="47" y="212"/>
                    </a:lnTo>
                    <a:lnTo>
                      <a:pt x="47" y="206"/>
                    </a:lnTo>
                    <a:lnTo>
                      <a:pt x="43" y="192"/>
                    </a:lnTo>
                    <a:lnTo>
                      <a:pt x="43" y="167"/>
                    </a:lnTo>
                    <a:lnTo>
                      <a:pt x="36" y="132"/>
                    </a:lnTo>
                    <a:lnTo>
                      <a:pt x="36" y="101"/>
                    </a:lnTo>
                    <a:lnTo>
                      <a:pt x="36" y="59"/>
                    </a:lnTo>
                    <a:lnTo>
                      <a:pt x="43" y="28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59B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34" name="Freeform 158"/>
              <p:cNvSpPr>
                <a:spLocks/>
              </p:cNvSpPr>
              <p:nvPr/>
            </p:nvSpPr>
            <p:spPr bwMode="auto">
              <a:xfrm>
                <a:off x="3207" y="3367"/>
                <a:ext cx="36" cy="18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7"/>
                  </a:cxn>
                  <a:cxn ang="0">
                    <a:pos x="7" y="21"/>
                  </a:cxn>
                  <a:cxn ang="0">
                    <a:pos x="0" y="31"/>
                  </a:cxn>
                  <a:cxn ang="0">
                    <a:pos x="0" y="52"/>
                  </a:cxn>
                  <a:cxn ang="0">
                    <a:pos x="0" y="80"/>
                  </a:cxn>
                  <a:cxn ang="0">
                    <a:pos x="0" y="111"/>
                  </a:cxn>
                  <a:cxn ang="0">
                    <a:pos x="0" y="146"/>
                  </a:cxn>
                  <a:cxn ang="0">
                    <a:pos x="7" y="185"/>
                  </a:cxn>
                  <a:cxn ang="0">
                    <a:pos x="36" y="185"/>
                  </a:cxn>
                  <a:cxn ang="0">
                    <a:pos x="36" y="178"/>
                  </a:cxn>
                  <a:cxn ang="0">
                    <a:pos x="36" y="167"/>
                  </a:cxn>
                  <a:cxn ang="0">
                    <a:pos x="29" y="139"/>
                  </a:cxn>
                  <a:cxn ang="0">
                    <a:pos x="29" y="111"/>
                  </a:cxn>
                  <a:cxn ang="0">
                    <a:pos x="29" y="87"/>
                  </a:cxn>
                  <a:cxn ang="0">
                    <a:pos x="29" y="52"/>
                  </a:cxn>
                  <a:cxn ang="0">
                    <a:pos x="29" y="28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7" y="0"/>
                  </a:cxn>
                </a:cxnLst>
                <a:rect l="0" t="0" r="r" b="b"/>
                <a:pathLst>
                  <a:path w="36" h="185">
                    <a:moveTo>
                      <a:pt x="7" y="0"/>
                    </a:moveTo>
                    <a:lnTo>
                      <a:pt x="7" y="7"/>
                    </a:lnTo>
                    <a:lnTo>
                      <a:pt x="7" y="21"/>
                    </a:lnTo>
                    <a:lnTo>
                      <a:pt x="0" y="31"/>
                    </a:lnTo>
                    <a:lnTo>
                      <a:pt x="0" y="52"/>
                    </a:lnTo>
                    <a:lnTo>
                      <a:pt x="0" y="80"/>
                    </a:lnTo>
                    <a:lnTo>
                      <a:pt x="0" y="111"/>
                    </a:lnTo>
                    <a:lnTo>
                      <a:pt x="0" y="146"/>
                    </a:lnTo>
                    <a:lnTo>
                      <a:pt x="7" y="185"/>
                    </a:lnTo>
                    <a:lnTo>
                      <a:pt x="36" y="185"/>
                    </a:lnTo>
                    <a:lnTo>
                      <a:pt x="36" y="178"/>
                    </a:lnTo>
                    <a:lnTo>
                      <a:pt x="36" y="167"/>
                    </a:lnTo>
                    <a:lnTo>
                      <a:pt x="29" y="139"/>
                    </a:lnTo>
                    <a:lnTo>
                      <a:pt x="29" y="111"/>
                    </a:lnTo>
                    <a:lnTo>
                      <a:pt x="29" y="87"/>
                    </a:lnTo>
                    <a:lnTo>
                      <a:pt x="29" y="52"/>
                    </a:lnTo>
                    <a:lnTo>
                      <a:pt x="29" y="2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2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35" name="Freeform 159"/>
              <p:cNvSpPr>
                <a:spLocks/>
              </p:cNvSpPr>
              <p:nvPr/>
            </p:nvSpPr>
            <p:spPr bwMode="auto">
              <a:xfrm>
                <a:off x="3207" y="3381"/>
                <a:ext cx="36" cy="153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0" y="24"/>
                  </a:cxn>
                  <a:cxn ang="0">
                    <a:pos x="0" y="45"/>
                  </a:cxn>
                  <a:cxn ang="0">
                    <a:pos x="0" y="66"/>
                  </a:cxn>
                  <a:cxn ang="0">
                    <a:pos x="0" y="91"/>
                  </a:cxn>
                  <a:cxn ang="0">
                    <a:pos x="0" y="125"/>
                  </a:cxn>
                  <a:cxn ang="0">
                    <a:pos x="7" y="153"/>
                  </a:cxn>
                  <a:cxn ang="0">
                    <a:pos x="36" y="153"/>
                  </a:cxn>
                  <a:cxn ang="0">
                    <a:pos x="29" y="146"/>
                  </a:cxn>
                  <a:cxn ang="0">
                    <a:pos x="29" y="132"/>
                  </a:cxn>
                  <a:cxn ang="0">
                    <a:pos x="29" y="118"/>
                  </a:cxn>
                  <a:cxn ang="0">
                    <a:pos x="22" y="91"/>
                  </a:cxn>
                  <a:cxn ang="0">
                    <a:pos x="22" y="73"/>
                  </a:cxn>
                  <a:cxn ang="0">
                    <a:pos x="22" y="45"/>
                  </a:cxn>
                  <a:cxn ang="0">
                    <a:pos x="29" y="17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7" y="7"/>
                  </a:cxn>
                </a:cxnLst>
                <a:rect l="0" t="0" r="r" b="b"/>
                <a:pathLst>
                  <a:path w="36" h="153">
                    <a:moveTo>
                      <a:pt x="7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0" y="24"/>
                    </a:lnTo>
                    <a:lnTo>
                      <a:pt x="0" y="45"/>
                    </a:lnTo>
                    <a:lnTo>
                      <a:pt x="0" y="66"/>
                    </a:lnTo>
                    <a:lnTo>
                      <a:pt x="0" y="91"/>
                    </a:lnTo>
                    <a:lnTo>
                      <a:pt x="0" y="125"/>
                    </a:lnTo>
                    <a:lnTo>
                      <a:pt x="7" y="153"/>
                    </a:lnTo>
                    <a:lnTo>
                      <a:pt x="36" y="153"/>
                    </a:lnTo>
                    <a:lnTo>
                      <a:pt x="29" y="146"/>
                    </a:lnTo>
                    <a:lnTo>
                      <a:pt x="29" y="132"/>
                    </a:lnTo>
                    <a:lnTo>
                      <a:pt x="29" y="118"/>
                    </a:lnTo>
                    <a:lnTo>
                      <a:pt x="22" y="91"/>
                    </a:lnTo>
                    <a:lnTo>
                      <a:pt x="22" y="73"/>
                    </a:lnTo>
                    <a:lnTo>
                      <a:pt x="22" y="45"/>
                    </a:lnTo>
                    <a:lnTo>
                      <a:pt x="29" y="17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8CD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36" name="Freeform 160"/>
              <p:cNvSpPr>
                <a:spLocks/>
              </p:cNvSpPr>
              <p:nvPr/>
            </p:nvSpPr>
            <p:spPr bwMode="auto">
              <a:xfrm>
                <a:off x="3207" y="3395"/>
                <a:ext cx="29" cy="125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3"/>
                  </a:cxn>
                  <a:cxn ang="0">
                    <a:pos x="7" y="10"/>
                  </a:cxn>
                  <a:cxn ang="0">
                    <a:pos x="7" y="24"/>
                  </a:cxn>
                  <a:cxn ang="0">
                    <a:pos x="0" y="38"/>
                  </a:cxn>
                  <a:cxn ang="0">
                    <a:pos x="0" y="52"/>
                  </a:cxn>
                  <a:cxn ang="0">
                    <a:pos x="0" y="77"/>
                  </a:cxn>
                  <a:cxn ang="0">
                    <a:pos x="0" y="97"/>
                  </a:cxn>
                  <a:cxn ang="0">
                    <a:pos x="7" y="125"/>
                  </a:cxn>
                  <a:cxn ang="0">
                    <a:pos x="29" y="118"/>
                  </a:cxn>
                  <a:cxn ang="0">
                    <a:pos x="29" y="118"/>
                  </a:cxn>
                  <a:cxn ang="0">
                    <a:pos x="22" y="104"/>
                  </a:cxn>
                  <a:cxn ang="0">
                    <a:pos x="22" y="90"/>
                  </a:cxn>
                  <a:cxn ang="0">
                    <a:pos x="22" y="77"/>
                  </a:cxn>
                  <a:cxn ang="0">
                    <a:pos x="22" y="59"/>
                  </a:cxn>
                  <a:cxn ang="0">
                    <a:pos x="22" y="38"/>
                  </a:cxn>
                  <a:cxn ang="0">
                    <a:pos x="22" y="17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7" y="3"/>
                  </a:cxn>
                </a:cxnLst>
                <a:rect l="0" t="0" r="r" b="b"/>
                <a:pathLst>
                  <a:path w="29" h="125">
                    <a:moveTo>
                      <a:pt x="7" y="3"/>
                    </a:moveTo>
                    <a:lnTo>
                      <a:pt x="7" y="3"/>
                    </a:lnTo>
                    <a:lnTo>
                      <a:pt x="7" y="10"/>
                    </a:lnTo>
                    <a:lnTo>
                      <a:pt x="7" y="24"/>
                    </a:lnTo>
                    <a:lnTo>
                      <a:pt x="0" y="38"/>
                    </a:lnTo>
                    <a:lnTo>
                      <a:pt x="0" y="52"/>
                    </a:lnTo>
                    <a:lnTo>
                      <a:pt x="0" y="77"/>
                    </a:lnTo>
                    <a:lnTo>
                      <a:pt x="0" y="97"/>
                    </a:lnTo>
                    <a:lnTo>
                      <a:pt x="7" y="125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22" y="104"/>
                    </a:lnTo>
                    <a:lnTo>
                      <a:pt x="22" y="90"/>
                    </a:lnTo>
                    <a:lnTo>
                      <a:pt x="22" y="77"/>
                    </a:lnTo>
                    <a:lnTo>
                      <a:pt x="22" y="59"/>
                    </a:lnTo>
                    <a:lnTo>
                      <a:pt x="22" y="38"/>
                    </a:lnTo>
                    <a:lnTo>
                      <a:pt x="22" y="17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A5E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37" name="Freeform 161"/>
              <p:cNvSpPr>
                <a:spLocks/>
              </p:cNvSpPr>
              <p:nvPr/>
            </p:nvSpPr>
            <p:spPr bwMode="auto">
              <a:xfrm>
                <a:off x="3207" y="3412"/>
                <a:ext cx="22" cy="8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7" y="28"/>
                  </a:cxn>
                  <a:cxn ang="0">
                    <a:pos x="0" y="42"/>
                  </a:cxn>
                  <a:cxn ang="0">
                    <a:pos x="0" y="53"/>
                  </a:cxn>
                  <a:cxn ang="0">
                    <a:pos x="7" y="66"/>
                  </a:cxn>
                  <a:cxn ang="0">
                    <a:pos x="7" y="87"/>
                  </a:cxn>
                  <a:cxn ang="0">
                    <a:pos x="22" y="87"/>
                  </a:cxn>
                  <a:cxn ang="0">
                    <a:pos x="22" y="87"/>
                  </a:cxn>
                  <a:cxn ang="0">
                    <a:pos x="22" y="73"/>
                  </a:cxn>
                  <a:cxn ang="0">
                    <a:pos x="22" y="66"/>
                  </a:cxn>
                  <a:cxn ang="0">
                    <a:pos x="14" y="53"/>
                  </a:cxn>
                  <a:cxn ang="0">
                    <a:pos x="14" y="42"/>
                  </a:cxn>
                  <a:cxn ang="0">
                    <a:pos x="14" y="21"/>
                  </a:cxn>
                  <a:cxn ang="0">
                    <a:pos x="22" y="7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7" y="0"/>
                  </a:cxn>
                </a:cxnLst>
                <a:rect l="0" t="0" r="r" b="b"/>
                <a:pathLst>
                  <a:path w="22" h="87">
                    <a:moveTo>
                      <a:pt x="7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28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7" y="66"/>
                    </a:lnTo>
                    <a:lnTo>
                      <a:pt x="7" y="87"/>
                    </a:lnTo>
                    <a:lnTo>
                      <a:pt x="22" y="87"/>
                    </a:lnTo>
                    <a:lnTo>
                      <a:pt x="22" y="87"/>
                    </a:lnTo>
                    <a:lnTo>
                      <a:pt x="22" y="73"/>
                    </a:lnTo>
                    <a:lnTo>
                      <a:pt x="22" y="66"/>
                    </a:lnTo>
                    <a:lnTo>
                      <a:pt x="14" y="53"/>
                    </a:lnTo>
                    <a:lnTo>
                      <a:pt x="14" y="42"/>
                    </a:lnTo>
                    <a:lnTo>
                      <a:pt x="14" y="21"/>
                    </a:lnTo>
                    <a:lnTo>
                      <a:pt x="22" y="7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38" name="Freeform 162"/>
              <p:cNvSpPr>
                <a:spLocks/>
              </p:cNvSpPr>
              <p:nvPr/>
            </p:nvSpPr>
            <p:spPr bwMode="auto">
              <a:xfrm>
                <a:off x="3481" y="3322"/>
                <a:ext cx="61" cy="243"/>
              </a:xfrm>
              <a:custGeom>
                <a:avLst/>
                <a:gdLst/>
                <a:ahLst/>
                <a:cxnLst>
                  <a:cxn ang="0">
                    <a:pos x="61" y="7"/>
                  </a:cxn>
                  <a:cxn ang="0">
                    <a:pos x="61" y="7"/>
                  </a:cxn>
                  <a:cxn ang="0">
                    <a:pos x="54" y="10"/>
                  </a:cxn>
                  <a:cxn ang="0">
                    <a:pos x="47" y="24"/>
                  </a:cxn>
                  <a:cxn ang="0">
                    <a:pos x="47" y="45"/>
                  </a:cxn>
                  <a:cxn ang="0">
                    <a:pos x="40" y="73"/>
                  </a:cxn>
                  <a:cxn ang="0">
                    <a:pos x="40" y="118"/>
                  </a:cxn>
                  <a:cxn ang="0">
                    <a:pos x="40" y="170"/>
                  </a:cxn>
                  <a:cxn ang="0">
                    <a:pos x="47" y="243"/>
                  </a:cxn>
                  <a:cxn ang="0">
                    <a:pos x="7" y="243"/>
                  </a:cxn>
                  <a:cxn ang="0">
                    <a:pos x="7" y="237"/>
                  </a:cxn>
                  <a:cxn ang="0">
                    <a:pos x="7" y="216"/>
                  </a:cxn>
                  <a:cxn ang="0">
                    <a:pos x="0" y="184"/>
                  </a:cxn>
                  <a:cxn ang="0">
                    <a:pos x="0" y="150"/>
                  </a:cxn>
                  <a:cxn ang="0">
                    <a:pos x="0" y="111"/>
                  </a:cxn>
                  <a:cxn ang="0">
                    <a:pos x="0" y="73"/>
                  </a:cxn>
                  <a:cxn ang="0">
                    <a:pos x="7" y="31"/>
                  </a:cxn>
                  <a:cxn ang="0">
                    <a:pos x="22" y="0"/>
                  </a:cxn>
                  <a:cxn ang="0">
                    <a:pos x="61" y="7"/>
                  </a:cxn>
                </a:cxnLst>
                <a:rect l="0" t="0" r="r" b="b"/>
                <a:pathLst>
                  <a:path w="61" h="243">
                    <a:moveTo>
                      <a:pt x="61" y="7"/>
                    </a:moveTo>
                    <a:lnTo>
                      <a:pt x="61" y="7"/>
                    </a:lnTo>
                    <a:lnTo>
                      <a:pt x="54" y="10"/>
                    </a:lnTo>
                    <a:lnTo>
                      <a:pt x="47" y="24"/>
                    </a:lnTo>
                    <a:lnTo>
                      <a:pt x="47" y="45"/>
                    </a:lnTo>
                    <a:lnTo>
                      <a:pt x="40" y="73"/>
                    </a:lnTo>
                    <a:lnTo>
                      <a:pt x="40" y="118"/>
                    </a:lnTo>
                    <a:lnTo>
                      <a:pt x="40" y="170"/>
                    </a:lnTo>
                    <a:lnTo>
                      <a:pt x="47" y="243"/>
                    </a:lnTo>
                    <a:lnTo>
                      <a:pt x="7" y="243"/>
                    </a:lnTo>
                    <a:lnTo>
                      <a:pt x="7" y="237"/>
                    </a:lnTo>
                    <a:lnTo>
                      <a:pt x="7" y="216"/>
                    </a:lnTo>
                    <a:lnTo>
                      <a:pt x="0" y="184"/>
                    </a:lnTo>
                    <a:lnTo>
                      <a:pt x="0" y="150"/>
                    </a:lnTo>
                    <a:lnTo>
                      <a:pt x="0" y="111"/>
                    </a:lnTo>
                    <a:lnTo>
                      <a:pt x="0" y="73"/>
                    </a:lnTo>
                    <a:lnTo>
                      <a:pt x="7" y="31"/>
                    </a:lnTo>
                    <a:lnTo>
                      <a:pt x="22" y="0"/>
                    </a:lnTo>
                    <a:lnTo>
                      <a:pt x="61" y="7"/>
                    </a:lnTo>
                    <a:close/>
                  </a:path>
                </a:pathLst>
              </a:custGeom>
              <a:solidFill>
                <a:srgbClr val="59B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39" name="Freeform 163"/>
              <p:cNvSpPr>
                <a:spLocks/>
              </p:cNvSpPr>
              <p:nvPr/>
            </p:nvSpPr>
            <p:spPr bwMode="auto">
              <a:xfrm>
                <a:off x="3481" y="3339"/>
                <a:ext cx="54" cy="206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0"/>
                  </a:cxn>
                  <a:cxn ang="0">
                    <a:pos x="47" y="7"/>
                  </a:cxn>
                  <a:cxn ang="0">
                    <a:pos x="47" y="21"/>
                  </a:cxn>
                  <a:cxn ang="0">
                    <a:pos x="40" y="35"/>
                  </a:cxn>
                  <a:cxn ang="0">
                    <a:pos x="32" y="59"/>
                  </a:cxn>
                  <a:cxn ang="0">
                    <a:pos x="32" y="101"/>
                  </a:cxn>
                  <a:cxn ang="0">
                    <a:pos x="32" y="146"/>
                  </a:cxn>
                  <a:cxn ang="0">
                    <a:pos x="40" y="206"/>
                  </a:cxn>
                  <a:cxn ang="0">
                    <a:pos x="14" y="206"/>
                  </a:cxn>
                  <a:cxn ang="0">
                    <a:pos x="7" y="199"/>
                  </a:cxn>
                  <a:cxn ang="0">
                    <a:pos x="7" y="188"/>
                  </a:cxn>
                  <a:cxn ang="0">
                    <a:pos x="7" y="160"/>
                  </a:cxn>
                  <a:cxn ang="0">
                    <a:pos x="0" y="126"/>
                  </a:cxn>
                  <a:cxn ang="0">
                    <a:pos x="0" y="94"/>
                  </a:cxn>
                  <a:cxn ang="0">
                    <a:pos x="0" y="59"/>
                  </a:cxn>
                  <a:cxn ang="0">
                    <a:pos x="7" y="28"/>
                  </a:cxn>
                  <a:cxn ang="0">
                    <a:pos x="22" y="0"/>
                  </a:cxn>
                  <a:cxn ang="0">
                    <a:pos x="54" y="0"/>
                  </a:cxn>
                </a:cxnLst>
                <a:rect l="0" t="0" r="r" b="b"/>
                <a:pathLst>
                  <a:path w="54" h="206">
                    <a:moveTo>
                      <a:pt x="54" y="0"/>
                    </a:moveTo>
                    <a:lnTo>
                      <a:pt x="54" y="0"/>
                    </a:lnTo>
                    <a:lnTo>
                      <a:pt x="47" y="7"/>
                    </a:lnTo>
                    <a:lnTo>
                      <a:pt x="47" y="21"/>
                    </a:lnTo>
                    <a:lnTo>
                      <a:pt x="40" y="35"/>
                    </a:lnTo>
                    <a:lnTo>
                      <a:pt x="32" y="59"/>
                    </a:lnTo>
                    <a:lnTo>
                      <a:pt x="32" y="101"/>
                    </a:lnTo>
                    <a:lnTo>
                      <a:pt x="32" y="146"/>
                    </a:lnTo>
                    <a:lnTo>
                      <a:pt x="40" y="206"/>
                    </a:lnTo>
                    <a:lnTo>
                      <a:pt x="14" y="206"/>
                    </a:lnTo>
                    <a:lnTo>
                      <a:pt x="7" y="199"/>
                    </a:lnTo>
                    <a:lnTo>
                      <a:pt x="7" y="188"/>
                    </a:lnTo>
                    <a:lnTo>
                      <a:pt x="7" y="160"/>
                    </a:lnTo>
                    <a:lnTo>
                      <a:pt x="0" y="126"/>
                    </a:lnTo>
                    <a:lnTo>
                      <a:pt x="0" y="94"/>
                    </a:lnTo>
                    <a:lnTo>
                      <a:pt x="0" y="59"/>
                    </a:lnTo>
                    <a:lnTo>
                      <a:pt x="7" y="28"/>
                    </a:lnTo>
                    <a:lnTo>
                      <a:pt x="22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72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40" name="Freeform 164"/>
              <p:cNvSpPr>
                <a:spLocks/>
              </p:cNvSpPr>
              <p:nvPr/>
            </p:nvSpPr>
            <p:spPr bwMode="auto">
              <a:xfrm>
                <a:off x="3481" y="3353"/>
                <a:ext cx="47" cy="174"/>
              </a:xfrm>
              <a:custGeom>
                <a:avLst/>
                <a:gdLst/>
                <a:ahLst/>
                <a:cxnLst>
                  <a:cxn ang="0">
                    <a:pos x="47" y="7"/>
                  </a:cxn>
                  <a:cxn ang="0">
                    <a:pos x="47" y="7"/>
                  </a:cxn>
                  <a:cxn ang="0">
                    <a:pos x="40" y="7"/>
                  </a:cxn>
                  <a:cxn ang="0">
                    <a:pos x="40" y="21"/>
                  </a:cxn>
                  <a:cxn ang="0">
                    <a:pos x="32" y="35"/>
                  </a:cxn>
                  <a:cxn ang="0">
                    <a:pos x="32" y="52"/>
                  </a:cxn>
                  <a:cxn ang="0">
                    <a:pos x="32" y="87"/>
                  </a:cxn>
                  <a:cxn ang="0">
                    <a:pos x="32" y="125"/>
                  </a:cxn>
                  <a:cxn ang="0">
                    <a:pos x="32" y="174"/>
                  </a:cxn>
                  <a:cxn ang="0">
                    <a:pos x="14" y="174"/>
                  </a:cxn>
                  <a:cxn ang="0">
                    <a:pos x="14" y="167"/>
                  </a:cxn>
                  <a:cxn ang="0">
                    <a:pos x="7" y="153"/>
                  </a:cxn>
                  <a:cxn ang="0">
                    <a:pos x="7" y="132"/>
                  </a:cxn>
                  <a:cxn ang="0">
                    <a:pos x="0" y="108"/>
                  </a:cxn>
                  <a:cxn ang="0">
                    <a:pos x="0" y="80"/>
                  </a:cxn>
                  <a:cxn ang="0">
                    <a:pos x="7" y="52"/>
                  </a:cxn>
                  <a:cxn ang="0">
                    <a:pos x="7" y="28"/>
                  </a:cxn>
                  <a:cxn ang="0">
                    <a:pos x="22" y="0"/>
                  </a:cxn>
                  <a:cxn ang="0">
                    <a:pos x="47" y="7"/>
                  </a:cxn>
                </a:cxnLst>
                <a:rect l="0" t="0" r="r" b="b"/>
                <a:pathLst>
                  <a:path w="47" h="174">
                    <a:moveTo>
                      <a:pt x="47" y="7"/>
                    </a:moveTo>
                    <a:lnTo>
                      <a:pt x="47" y="7"/>
                    </a:lnTo>
                    <a:lnTo>
                      <a:pt x="40" y="7"/>
                    </a:lnTo>
                    <a:lnTo>
                      <a:pt x="40" y="21"/>
                    </a:lnTo>
                    <a:lnTo>
                      <a:pt x="32" y="35"/>
                    </a:lnTo>
                    <a:lnTo>
                      <a:pt x="32" y="52"/>
                    </a:lnTo>
                    <a:lnTo>
                      <a:pt x="32" y="87"/>
                    </a:lnTo>
                    <a:lnTo>
                      <a:pt x="32" y="125"/>
                    </a:lnTo>
                    <a:lnTo>
                      <a:pt x="32" y="174"/>
                    </a:lnTo>
                    <a:lnTo>
                      <a:pt x="14" y="174"/>
                    </a:lnTo>
                    <a:lnTo>
                      <a:pt x="14" y="167"/>
                    </a:lnTo>
                    <a:lnTo>
                      <a:pt x="7" y="153"/>
                    </a:lnTo>
                    <a:lnTo>
                      <a:pt x="7" y="132"/>
                    </a:lnTo>
                    <a:lnTo>
                      <a:pt x="0" y="108"/>
                    </a:lnTo>
                    <a:lnTo>
                      <a:pt x="0" y="80"/>
                    </a:lnTo>
                    <a:lnTo>
                      <a:pt x="7" y="52"/>
                    </a:lnTo>
                    <a:lnTo>
                      <a:pt x="7" y="28"/>
                    </a:lnTo>
                    <a:lnTo>
                      <a:pt x="22" y="0"/>
                    </a:lnTo>
                    <a:lnTo>
                      <a:pt x="47" y="7"/>
                    </a:lnTo>
                    <a:close/>
                  </a:path>
                </a:pathLst>
              </a:custGeom>
              <a:solidFill>
                <a:srgbClr val="8CD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41" name="Freeform 165"/>
              <p:cNvSpPr>
                <a:spLocks/>
              </p:cNvSpPr>
              <p:nvPr/>
            </p:nvSpPr>
            <p:spPr bwMode="auto">
              <a:xfrm>
                <a:off x="3488" y="3374"/>
                <a:ext cx="33" cy="132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0"/>
                  </a:cxn>
                  <a:cxn ang="0">
                    <a:pos x="25" y="7"/>
                  </a:cxn>
                  <a:cxn ang="0">
                    <a:pos x="25" y="14"/>
                  </a:cxn>
                  <a:cxn ang="0">
                    <a:pos x="25" y="24"/>
                  </a:cxn>
                  <a:cxn ang="0">
                    <a:pos x="22" y="38"/>
                  </a:cxn>
                  <a:cxn ang="0">
                    <a:pos x="22" y="66"/>
                  </a:cxn>
                  <a:cxn ang="0">
                    <a:pos x="22" y="91"/>
                  </a:cxn>
                  <a:cxn ang="0">
                    <a:pos x="25" y="132"/>
                  </a:cxn>
                  <a:cxn ang="0">
                    <a:pos x="7" y="132"/>
                  </a:cxn>
                  <a:cxn ang="0">
                    <a:pos x="7" y="132"/>
                  </a:cxn>
                  <a:cxn ang="0">
                    <a:pos x="0" y="118"/>
                  </a:cxn>
                  <a:cxn ang="0">
                    <a:pos x="0" y="104"/>
                  </a:cxn>
                  <a:cxn ang="0">
                    <a:pos x="0" y="87"/>
                  </a:cxn>
                  <a:cxn ang="0">
                    <a:pos x="0" y="59"/>
                  </a:cxn>
                  <a:cxn ang="0">
                    <a:pos x="0" y="38"/>
                  </a:cxn>
                  <a:cxn ang="0">
                    <a:pos x="7" y="21"/>
                  </a:cxn>
                  <a:cxn ang="0">
                    <a:pos x="7" y="0"/>
                  </a:cxn>
                  <a:cxn ang="0">
                    <a:pos x="33" y="0"/>
                  </a:cxn>
                </a:cxnLst>
                <a:rect l="0" t="0" r="r" b="b"/>
                <a:pathLst>
                  <a:path w="33" h="132">
                    <a:moveTo>
                      <a:pt x="33" y="0"/>
                    </a:moveTo>
                    <a:lnTo>
                      <a:pt x="33" y="0"/>
                    </a:lnTo>
                    <a:lnTo>
                      <a:pt x="25" y="7"/>
                    </a:lnTo>
                    <a:lnTo>
                      <a:pt x="25" y="14"/>
                    </a:lnTo>
                    <a:lnTo>
                      <a:pt x="25" y="24"/>
                    </a:lnTo>
                    <a:lnTo>
                      <a:pt x="22" y="38"/>
                    </a:lnTo>
                    <a:lnTo>
                      <a:pt x="22" y="66"/>
                    </a:lnTo>
                    <a:lnTo>
                      <a:pt x="22" y="91"/>
                    </a:lnTo>
                    <a:lnTo>
                      <a:pt x="25" y="132"/>
                    </a:lnTo>
                    <a:lnTo>
                      <a:pt x="7" y="132"/>
                    </a:lnTo>
                    <a:lnTo>
                      <a:pt x="7" y="132"/>
                    </a:lnTo>
                    <a:lnTo>
                      <a:pt x="0" y="118"/>
                    </a:lnTo>
                    <a:lnTo>
                      <a:pt x="0" y="104"/>
                    </a:lnTo>
                    <a:lnTo>
                      <a:pt x="0" y="87"/>
                    </a:lnTo>
                    <a:lnTo>
                      <a:pt x="0" y="59"/>
                    </a:lnTo>
                    <a:lnTo>
                      <a:pt x="0" y="38"/>
                    </a:lnTo>
                    <a:lnTo>
                      <a:pt x="7" y="21"/>
                    </a:lnTo>
                    <a:lnTo>
                      <a:pt x="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A5E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42" name="Freeform 166"/>
              <p:cNvSpPr>
                <a:spLocks/>
              </p:cNvSpPr>
              <p:nvPr/>
            </p:nvSpPr>
            <p:spPr bwMode="auto">
              <a:xfrm>
                <a:off x="3488" y="3388"/>
                <a:ext cx="25" cy="104"/>
              </a:xfrm>
              <a:custGeom>
                <a:avLst/>
                <a:gdLst/>
                <a:ahLst/>
                <a:cxnLst>
                  <a:cxn ang="0">
                    <a:pos x="25" y="7"/>
                  </a:cxn>
                  <a:cxn ang="0">
                    <a:pos x="25" y="7"/>
                  </a:cxn>
                  <a:cxn ang="0">
                    <a:pos x="25" y="7"/>
                  </a:cxn>
                  <a:cxn ang="0">
                    <a:pos x="22" y="10"/>
                  </a:cxn>
                  <a:cxn ang="0">
                    <a:pos x="22" y="17"/>
                  </a:cxn>
                  <a:cxn ang="0">
                    <a:pos x="22" y="31"/>
                  </a:cxn>
                  <a:cxn ang="0">
                    <a:pos x="22" y="52"/>
                  </a:cxn>
                  <a:cxn ang="0">
                    <a:pos x="22" y="73"/>
                  </a:cxn>
                  <a:cxn ang="0">
                    <a:pos x="22" y="104"/>
                  </a:cxn>
                  <a:cxn ang="0">
                    <a:pos x="7" y="104"/>
                  </a:cxn>
                  <a:cxn ang="0">
                    <a:pos x="7" y="97"/>
                  </a:cxn>
                  <a:cxn ang="0">
                    <a:pos x="7" y="90"/>
                  </a:cxn>
                  <a:cxn ang="0">
                    <a:pos x="0" y="77"/>
                  </a:cxn>
                  <a:cxn ang="0">
                    <a:pos x="0" y="66"/>
                  </a:cxn>
                  <a:cxn ang="0">
                    <a:pos x="0" y="45"/>
                  </a:cxn>
                  <a:cxn ang="0">
                    <a:pos x="0" y="31"/>
                  </a:cxn>
                  <a:cxn ang="0">
                    <a:pos x="7" y="17"/>
                  </a:cxn>
                  <a:cxn ang="0">
                    <a:pos x="7" y="0"/>
                  </a:cxn>
                  <a:cxn ang="0">
                    <a:pos x="25" y="7"/>
                  </a:cxn>
                </a:cxnLst>
                <a:rect l="0" t="0" r="r" b="b"/>
                <a:pathLst>
                  <a:path w="25" h="104">
                    <a:moveTo>
                      <a:pt x="25" y="7"/>
                    </a:moveTo>
                    <a:lnTo>
                      <a:pt x="25" y="7"/>
                    </a:lnTo>
                    <a:lnTo>
                      <a:pt x="25" y="7"/>
                    </a:lnTo>
                    <a:lnTo>
                      <a:pt x="22" y="10"/>
                    </a:lnTo>
                    <a:lnTo>
                      <a:pt x="22" y="17"/>
                    </a:lnTo>
                    <a:lnTo>
                      <a:pt x="22" y="31"/>
                    </a:lnTo>
                    <a:lnTo>
                      <a:pt x="22" y="52"/>
                    </a:lnTo>
                    <a:lnTo>
                      <a:pt x="22" y="73"/>
                    </a:lnTo>
                    <a:lnTo>
                      <a:pt x="22" y="104"/>
                    </a:lnTo>
                    <a:lnTo>
                      <a:pt x="7" y="104"/>
                    </a:lnTo>
                    <a:lnTo>
                      <a:pt x="7" y="97"/>
                    </a:lnTo>
                    <a:lnTo>
                      <a:pt x="7" y="90"/>
                    </a:lnTo>
                    <a:lnTo>
                      <a:pt x="0" y="77"/>
                    </a:lnTo>
                    <a:lnTo>
                      <a:pt x="0" y="66"/>
                    </a:lnTo>
                    <a:lnTo>
                      <a:pt x="0" y="45"/>
                    </a:lnTo>
                    <a:lnTo>
                      <a:pt x="0" y="31"/>
                    </a:lnTo>
                    <a:lnTo>
                      <a:pt x="7" y="17"/>
                    </a:lnTo>
                    <a:lnTo>
                      <a:pt x="7" y="0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B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43" name="Rectangle 167"/>
              <p:cNvSpPr>
                <a:spLocks noChangeArrowheads="1"/>
              </p:cNvSpPr>
              <p:nvPr/>
            </p:nvSpPr>
            <p:spPr bwMode="auto">
              <a:xfrm>
                <a:off x="3146" y="3367"/>
                <a:ext cx="7" cy="3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44" name="Freeform 168"/>
              <p:cNvSpPr>
                <a:spLocks/>
              </p:cNvSpPr>
              <p:nvPr/>
            </p:nvSpPr>
            <p:spPr bwMode="auto">
              <a:xfrm>
                <a:off x="3261" y="3360"/>
                <a:ext cx="130" cy="146"/>
              </a:xfrm>
              <a:custGeom>
                <a:avLst/>
                <a:gdLst/>
                <a:ahLst/>
                <a:cxnLst>
                  <a:cxn ang="0">
                    <a:pos x="14" y="14"/>
                  </a:cxn>
                  <a:cxn ang="0">
                    <a:pos x="14" y="21"/>
                  </a:cxn>
                  <a:cxn ang="0">
                    <a:pos x="7" y="28"/>
                  </a:cxn>
                  <a:cxn ang="0">
                    <a:pos x="7" y="38"/>
                  </a:cxn>
                  <a:cxn ang="0">
                    <a:pos x="0" y="52"/>
                  </a:cxn>
                  <a:cxn ang="0">
                    <a:pos x="0" y="73"/>
                  </a:cxn>
                  <a:cxn ang="0">
                    <a:pos x="0" y="101"/>
                  </a:cxn>
                  <a:cxn ang="0">
                    <a:pos x="0" y="118"/>
                  </a:cxn>
                  <a:cxn ang="0">
                    <a:pos x="7" y="146"/>
                  </a:cxn>
                  <a:cxn ang="0">
                    <a:pos x="7" y="146"/>
                  </a:cxn>
                  <a:cxn ang="0">
                    <a:pos x="7" y="139"/>
                  </a:cxn>
                  <a:cxn ang="0">
                    <a:pos x="7" y="139"/>
                  </a:cxn>
                  <a:cxn ang="0">
                    <a:pos x="7" y="132"/>
                  </a:cxn>
                  <a:cxn ang="0">
                    <a:pos x="7" y="118"/>
                  </a:cxn>
                  <a:cxn ang="0">
                    <a:pos x="7" y="112"/>
                  </a:cxn>
                  <a:cxn ang="0">
                    <a:pos x="14" y="105"/>
                  </a:cxn>
                  <a:cxn ang="0">
                    <a:pos x="14" y="94"/>
                  </a:cxn>
                  <a:cxn ang="0">
                    <a:pos x="14" y="87"/>
                  </a:cxn>
                  <a:cxn ang="0">
                    <a:pos x="22" y="73"/>
                  </a:cxn>
                  <a:cxn ang="0">
                    <a:pos x="29" y="66"/>
                  </a:cxn>
                  <a:cxn ang="0">
                    <a:pos x="36" y="52"/>
                  </a:cxn>
                  <a:cxn ang="0">
                    <a:pos x="43" y="45"/>
                  </a:cxn>
                  <a:cxn ang="0">
                    <a:pos x="51" y="38"/>
                  </a:cxn>
                  <a:cxn ang="0">
                    <a:pos x="61" y="38"/>
                  </a:cxn>
                  <a:cxn ang="0">
                    <a:pos x="69" y="35"/>
                  </a:cxn>
                  <a:cxn ang="0">
                    <a:pos x="76" y="35"/>
                  </a:cxn>
                  <a:cxn ang="0">
                    <a:pos x="76" y="35"/>
                  </a:cxn>
                  <a:cxn ang="0">
                    <a:pos x="76" y="35"/>
                  </a:cxn>
                  <a:cxn ang="0">
                    <a:pos x="83" y="28"/>
                  </a:cxn>
                  <a:cxn ang="0">
                    <a:pos x="90" y="28"/>
                  </a:cxn>
                  <a:cxn ang="0">
                    <a:pos x="105" y="21"/>
                  </a:cxn>
                  <a:cxn ang="0">
                    <a:pos x="119" y="14"/>
                  </a:cxn>
                  <a:cxn ang="0">
                    <a:pos x="130" y="7"/>
                  </a:cxn>
                  <a:cxn ang="0">
                    <a:pos x="130" y="7"/>
                  </a:cxn>
                  <a:cxn ang="0">
                    <a:pos x="123" y="7"/>
                  </a:cxn>
                  <a:cxn ang="0">
                    <a:pos x="123" y="7"/>
                  </a:cxn>
                  <a:cxn ang="0">
                    <a:pos x="119" y="7"/>
                  </a:cxn>
                  <a:cxn ang="0">
                    <a:pos x="112" y="0"/>
                  </a:cxn>
                  <a:cxn ang="0">
                    <a:pos x="105" y="0"/>
                  </a:cxn>
                  <a:cxn ang="0">
                    <a:pos x="97" y="0"/>
                  </a:cxn>
                  <a:cxn ang="0">
                    <a:pos x="90" y="0"/>
                  </a:cxn>
                  <a:cxn ang="0">
                    <a:pos x="83" y="0"/>
                  </a:cxn>
                  <a:cxn ang="0">
                    <a:pos x="69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43" y="7"/>
                  </a:cxn>
                  <a:cxn ang="0">
                    <a:pos x="36" y="7"/>
                  </a:cxn>
                  <a:cxn ang="0">
                    <a:pos x="22" y="7"/>
                  </a:cxn>
                  <a:cxn ang="0">
                    <a:pos x="14" y="14"/>
                  </a:cxn>
                </a:cxnLst>
                <a:rect l="0" t="0" r="r" b="b"/>
                <a:pathLst>
                  <a:path w="130" h="146">
                    <a:moveTo>
                      <a:pt x="14" y="14"/>
                    </a:moveTo>
                    <a:lnTo>
                      <a:pt x="14" y="21"/>
                    </a:lnTo>
                    <a:lnTo>
                      <a:pt x="7" y="28"/>
                    </a:lnTo>
                    <a:lnTo>
                      <a:pt x="7" y="38"/>
                    </a:lnTo>
                    <a:lnTo>
                      <a:pt x="0" y="52"/>
                    </a:lnTo>
                    <a:lnTo>
                      <a:pt x="0" y="73"/>
                    </a:lnTo>
                    <a:lnTo>
                      <a:pt x="0" y="101"/>
                    </a:lnTo>
                    <a:lnTo>
                      <a:pt x="0" y="118"/>
                    </a:lnTo>
                    <a:lnTo>
                      <a:pt x="7" y="146"/>
                    </a:lnTo>
                    <a:lnTo>
                      <a:pt x="7" y="146"/>
                    </a:lnTo>
                    <a:lnTo>
                      <a:pt x="7" y="139"/>
                    </a:lnTo>
                    <a:lnTo>
                      <a:pt x="7" y="139"/>
                    </a:lnTo>
                    <a:lnTo>
                      <a:pt x="7" y="132"/>
                    </a:lnTo>
                    <a:lnTo>
                      <a:pt x="7" y="118"/>
                    </a:lnTo>
                    <a:lnTo>
                      <a:pt x="7" y="112"/>
                    </a:lnTo>
                    <a:lnTo>
                      <a:pt x="14" y="105"/>
                    </a:lnTo>
                    <a:lnTo>
                      <a:pt x="14" y="94"/>
                    </a:lnTo>
                    <a:lnTo>
                      <a:pt x="14" y="87"/>
                    </a:lnTo>
                    <a:lnTo>
                      <a:pt x="22" y="73"/>
                    </a:lnTo>
                    <a:lnTo>
                      <a:pt x="29" y="66"/>
                    </a:lnTo>
                    <a:lnTo>
                      <a:pt x="36" y="52"/>
                    </a:lnTo>
                    <a:lnTo>
                      <a:pt x="43" y="45"/>
                    </a:lnTo>
                    <a:lnTo>
                      <a:pt x="51" y="38"/>
                    </a:lnTo>
                    <a:lnTo>
                      <a:pt x="61" y="38"/>
                    </a:lnTo>
                    <a:lnTo>
                      <a:pt x="69" y="35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83" y="28"/>
                    </a:lnTo>
                    <a:lnTo>
                      <a:pt x="90" y="28"/>
                    </a:lnTo>
                    <a:lnTo>
                      <a:pt x="105" y="21"/>
                    </a:lnTo>
                    <a:lnTo>
                      <a:pt x="119" y="14"/>
                    </a:lnTo>
                    <a:lnTo>
                      <a:pt x="130" y="7"/>
                    </a:lnTo>
                    <a:lnTo>
                      <a:pt x="130" y="7"/>
                    </a:lnTo>
                    <a:lnTo>
                      <a:pt x="123" y="7"/>
                    </a:lnTo>
                    <a:lnTo>
                      <a:pt x="123" y="7"/>
                    </a:lnTo>
                    <a:lnTo>
                      <a:pt x="119" y="7"/>
                    </a:lnTo>
                    <a:lnTo>
                      <a:pt x="112" y="0"/>
                    </a:lnTo>
                    <a:lnTo>
                      <a:pt x="105" y="0"/>
                    </a:lnTo>
                    <a:lnTo>
                      <a:pt x="97" y="0"/>
                    </a:lnTo>
                    <a:lnTo>
                      <a:pt x="90" y="0"/>
                    </a:lnTo>
                    <a:lnTo>
                      <a:pt x="83" y="0"/>
                    </a:lnTo>
                    <a:lnTo>
                      <a:pt x="69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3" y="7"/>
                    </a:lnTo>
                    <a:lnTo>
                      <a:pt x="36" y="7"/>
                    </a:lnTo>
                    <a:lnTo>
                      <a:pt x="22" y="7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45" name="Freeform 169"/>
              <p:cNvSpPr>
                <a:spLocks/>
              </p:cNvSpPr>
              <p:nvPr/>
            </p:nvSpPr>
            <p:spPr bwMode="auto">
              <a:xfrm>
                <a:off x="3084" y="3465"/>
                <a:ext cx="101" cy="34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15" y="7"/>
                  </a:cxn>
                  <a:cxn ang="0">
                    <a:pos x="22" y="7"/>
                  </a:cxn>
                  <a:cxn ang="0">
                    <a:pos x="29" y="7"/>
                  </a:cxn>
                  <a:cxn ang="0">
                    <a:pos x="33" y="7"/>
                  </a:cxn>
                  <a:cxn ang="0">
                    <a:pos x="40" y="0"/>
                  </a:cxn>
                  <a:cxn ang="0">
                    <a:pos x="47" y="0"/>
                  </a:cxn>
                  <a:cxn ang="0">
                    <a:pos x="62" y="7"/>
                  </a:cxn>
                  <a:cxn ang="0">
                    <a:pos x="76" y="7"/>
                  </a:cxn>
                  <a:cxn ang="0">
                    <a:pos x="91" y="7"/>
                  </a:cxn>
                  <a:cxn ang="0">
                    <a:pos x="101" y="13"/>
                  </a:cxn>
                  <a:cxn ang="0">
                    <a:pos x="101" y="20"/>
                  </a:cxn>
                  <a:cxn ang="0">
                    <a:pos x="101" y="20"/>
                  </a:cxn>
                  <a:cxn ang="0">
                    <a:pos x="101" y="20"/>
                  </a:cxn>
                  <a:cxn ang="0">
                    <a:pos x="98" y="13"/>
                  </a:cxn>
                  <a:cxn ang="0">
                    <a:pos x="91" y="13"/>
                  </a:cxn>
                  <a:cxn ang="0">
                    <a:pos x="83" y="13"/>
                  </a:cxn>
                  <a:cxn ang="0">
                    <a:pos x="76" y="13"/>
                  </a:cxn>
                  <a:cxn ang="0">
                    <a:pos x="69" y="13"/>
                  </a:cxn>
                  <a:cxn ang="0">
                    <a:pos x="62" y="13"/>
                  </a:cxn>
                  <a:cxn ang="0">
                    <a:pos x="55" y="7"/>
                  </a:cxn>
                  <a:cxn ang="0">
                    <a:pos x="40" y="7"/>
                  </a:cxn>
                  <a:cxn ang="0">
                    <a:pos x="33" y="13"/>
                  </a:cxn>
                  <a:cxn ang="0">
                    <a:pos x="29" y="13"/>
                  </a:cxn>
                  <a:cxn ang="0">
                    <a:pos x="22" y="13"/>
                  </a:cxn>
                  <a:cxn ang="0">
                    <a:pos x="15" y="20"/>
                  </a:cxn>
                  <a:cxn ang="0">
                    <a:pos x="8" y="27"/>
                  </a:cxn>
                  <a:cxn ang="0">
                    <a:pos x="0" y="34"/>
                  </a:cxn>
                  <a:cxn ang="0">
                    <a:pos x="0" y="20"/>
                  </a:cxn>
                </a:cxnLst>
                <a:rect l="0" t="0" r="r" b="b"/>
                <a:pathLst>
                  <a:path w="101" h="34">
                    <a:moveTo>
                      <a:pt x="0" y="20"/>
                    </a:move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9" y="7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62" y="7"/>
                    </a:lnTo>
                    <a:lnTo>
                      <a:pt x="76" y="7"/>
                    </a:lnTo>
                    <a:lnTo>
                      <a:pt x="91" y="7"/>
                    </a:lnTo>
                    <a:lnTo>
                      <a:pt x="101" y="13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98" y="13"/>
                    </a:lnTo>
                    <a:lnTo>
                      <a:pt x="91" y="13"/>
                    </a:lnTo>
                    <a:lnTo>
                      <a:pt x="83" y="13"/>
                    </a:lnTo>
                    <a:lnTo>
                      <a:pt x="76" y="13"/>
                    </a:lnTo>
                    <a:lnTo>
                      <a:pt x="69" y="13"/>
                    </a:lnTo>
                    <a:lnTo>
                      <a:pt x="62" y="13"/>
                    </a:lnTo>
                    <a:lnTo>
                      <a:pt x="55" y="7"/>
                    </a:lnTo>
                    <a:lnTo>
                      <a:pt x="40" y="7"/>
                    </a:lnTo>
                    <a:lnTo>
                      <a:pt x="33" y="13"/>
                    </a:lnTo>
                    <a:lnTo>
                      <a:pt x="29" y="13"/>
                    </a:lnTo>
                    <a:lnTo>
                      <a:pt x="22" y="13"/>
                    </a:lnTo>
                    <a:lnTo>
                      <a:pt x="15" y="20"/>
                    </a:lnTo>
                    <a:lnTo>
                      <a:pt x="8" y="27"/>
                    </a:lnTo>
                    <a:lnTo>
                      <a:pt x="0" y="3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46" name="Freeform 170"/>
              <p:cNvSpPr>
                <a:spLocks/>
              </p:cNvSpPr>
              <p:nvPr/>
            </p:nvSpPr>
            <p:spPr bwMode="auto">
              <a:xfrm>
                <a:off x="3084" y="3405"/>
                <a:ext cx="101" cy="28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3" y="0"/>
                  </a:cxn>
                  <a:cxn ang="0">
                    <a:pos x="40" y="0"/>
                  </a:cxn>
                  <a:cxn ang="0">
                    <a:pos x="47" y="0"/>
                  </a:cxn>
                  <a:cxn ang="0">
                    <a:pos x="62" y="0"/>
                  </a:cxn>
                  <a:cxn ang="0">
                    <a:pos x="76" y="0"/>
                  </a:cxn>
                  <a:cxn ang="0">
                    <a:pos x="91" y="0"/>
                  </a:cxn>
                  <a:cxn ang="0">
                    <a:pos x="101" y="7"/>
                  </a:cxn>
                  <a:cxn ang="0">
                    <a:pos x="101" y="14"/>
                  </a:cxn>
                  <a:cxn ang="0">
                    <a:pos x="101" y="14"/>
                  </a:cxn>
                  <a:cxn ang="0">
                    <a:pos x="101" y="14"/>
                  </a:cxn>
                  <a:cxn ang="0">
                    <a:pos x="98" y="14"/>
                  </a:cxn>
                  <a:cxn ang="0">
                    <a:pos x="91" y="7"/>
                  </a:cxn>
                  <a:cxn ang="0">
                    <a:pos x="83" y="7"/>
                  </a:cxn>
                  <a:cxn ang="0">
                    <a:pos x="76" y="7"/>
                  </a:cxn>
                  <a:cxn ang="0">
                    <a:pos x="69" y="7"/>
                  </a:cxn>
                  <a:cxn ang="0">
                    <a:pos x="62" y="7"/>
                  </a:cxn>
                  <a:cxn ang="0">
                    <a:pos x="55" y="7"/>
                  </a:cxn>
                  <a:cxn ang="0">
                    <a:pos x="40" y="7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2" y="7"/>
                  </a:cxn>
                  <a:cxn ang="0">
                    <a:pos x="15" y="14"/>
                  </a:cxn>
                  <a:cxn ang="0">
                    <a:pos x="8" y="21"/>
                  </a:cxn>
                  <a:cxn ang="0">
                    <a:pos x="0" y="28"/>
                  </a:cxn>
                  <a:cxn ang="0">
                    <a:pos x="0" y="14"/>
                  </a:cxn>
                </a:cxnLst>
                <a:rect l="0" t="0" r="r" b="b"/>
                <a:pathLst>
                  <a:path w="101" h="28">
                    <a:moveTo>
                      <a:pt x="0" y="14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62" y="0"/>
                    </a:lnTo>
                    <a:lnTo>
                      <a:pt x="76" y="0"/>
                    </a:lnTo>
                    <a:lnTo>
                      <a:pt x="91" y="0"/>
                    </a:lnTo>
                    <a:lnTo>
                      <a:pt x="101" y="7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98" y="14"/>
                    </a:lnTo>
                    <a:lnTo>
                      <a:pt x="91" y="7"/>
                    </a:lnTo>
                    <a:lnTo>
                      <a:pt x="83" y="7"/>
                    </a:lnTo>
                    <a:lnTo>
                      <a:pt x="76" y="7"/>
                    </a:lnTo>
                    <a:lnTo>
                      <a:pt x="69" y="7"/>
                    </a:lnTo>
                    <a:lnTo>
                      <a:pt x="62" y="7"/>
                    </a:lnTo>
                    <a:lnTo>
                      <a:pt x="55" y="7"/>
                    </a:lnTo>
                    <a:lnTo>
                      <a:pt x="40" y="7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2" y="7"/>
                    </a:lnTo>
                    <a:lnTo>
                      <a:pt x="15" y="14"/>
                    </a:lnTo>
                    <a:lnTo>
                      <a:pt x="8" y="21"/>
                    </a:lnTo>
                    <a:lnTo>
                      <a:pt x="0" y="2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47" name="Freeform 171"/>
              <p:cNvSpPr>
                <a:spLocks/>
              </p:cNvSpPr>
              <p:nvPr/>
            </p:nvSpPr>
            <p:spPr bwMode="auto">
              <a:xfrm>
                <a:off x="3182" y="3374"/>
                <a:ext cx="169" cy="2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2"/>
                  </a:cxn>
                  <a:cxn ang="0">
                    <a:pos x="54" y="296"/>
                  </a:cxn>
                  <a:cxn ang="0">
                    <a:pos x="54" y="258"/>
                  </a:cxn>
                  <a:cxn ang="0">
                    <a:pos x="169" y="278"/>
                  </a:cxn>
                  <a:cxn ang="0">
                    <a:pos x="169" y="265"/>
                  </a:cxn>
                  <a:cxn ang="0">
                    <a:pos x="86" y="251"/>
                  </a:cxn>
                  <a:cxn ang="0">
                    <a:pos x="79" y="219"/>
                  </a:cxn>
                  <a:cxn ang="0">
                    <a:pos x="25" y="219"/>
                  </a:cxn>
                  <a:cxn ang="0">
                    <a:pos x="25" y="219"/>
                  </a:cxn>
                  <a:cxn ang="0">
                    <a:pos x="18" y="205"/>
                  </a:cxn>
                  <a:cxn ang="0">
                    <a:pos x="18" y="185"/>
                  </a:cxn>
                  <a:cxn ang="0">
                    <a:pos x="11" y="160"/>
                  </a:cxn>
                  <a:cxn ang="0">
                    <a:pos x="3" y="125"/>
                  </a:cxn>
                  <a:cxn ang="0">
                    <a:pos x="3" y="87"/>
                  </a:cxn>
                  <a:cxn ang="0">
                    <a:pos x="3" y="52"/>
                  </a:cxn>
                  <a:cxn ang="0">
                    <a:pos x="18" y="7"/>
                  </a:cxn>
                  <a:cxn ang="0">
                    <a:pos x="0" y="0"/>
                  </a:cxn>
                </a:cxnLst>
                <a:rect l="0" t="0" r="r" b="b"/>
                <a:pathLst>
                  <a:path w="169" h="296">
                    <a:moveTo>
                      <a:pt x="0" y="0"/>
                    </a:moveTo>
                    <a:lnTo>
                      <a:pt x="0" y="292"/>
                    </a:lnTo>
                    <a:lnTo>
                      <a:pt x="54" y="296"/>
                    </a:lnTo>
                    <a:lnTo>
                      <a:pt x="54" y="258"/>
                    </a:lnTo>
                    <a:lnTo>
                      <a:pt x="169" y="278"/>
                    </a:lnTo>
                    <a:lnTo>
                      <a:pt x="169" y="265"/>
                    </a:lnTo>
                    <a:lnTo>
                      <a:pt x="86" y="251"/>
                    </a:lnTo>
                    <a:lnTo>
                      <a:pt x="79" y="219"/>
                    </a:lnTo>
                    <a:lnTo>
                      <a:pt x="25" y="219"/>
                    </a:lnTo>
                    <a:lnTo>
                      <a:pt x="25" y="219"/>
                    </a:lnTo>
                    <a:lnTo>
                      <a:pt x="18" y="205"/>
                    </a:lnTo>
                    <a:lnTo>
                      <a:pt x="18" y="185"/>
                    </a:lnTo>
                    <a:lnTo>
                      <a:pt x="11" y="160"/>
                    </a:lnTo>
                    <a:lnTo>
                      <a:pt x="3" y="125"/>
                    </a:lnTo>
                    <a:lnTo>
                      <a:pt x="3" y="87"/>
                    </a:lnTo>
                    <a:lnTo>
                      <a:pt x="3" y="52"/>
                    </a:lnTo>
                    <a:lnTo>
                      <a:pt x="1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48" name="Freeform 172"/>
              <p:cNvSpPr>
                <a:spLocks/>
              </p:cNvSpPr>
              <p:nvPr/>
            </p:nvSpPr>
            <p:spPr bwMode="auto">
              <a:xfrm>
                <a:off x="3268" y="3301"/>
                <a:ext cx="220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7" y="38"/>
                  </a:cxn>
                  <a:cxn ang="0">
                    <a:pos x="15" y="38"/>
                  </a:cxn>
                  <a:cxn ang="0">
                    <a:pos x="29" y="31"/>
                  </a:cxn>
                  <a:cxn ang="0">
                    <a:pos x="36" y="31"/>
                  </a:cxn>
                  <a:cxn ang="0">
                    <a:pos x="47" y="28"/>
                  </a:cxn>
                  <a:cxn ang="0">
                    <a:pos x="62" y="28"/>
                  </a:cxn>
                  <a:cxn ang="0">
                    <a:pos x="83" y="28"/>
                  </a:cxn>
                  <a:cxn ang="0">
                    <a:pos x="98" y="21"/>
                  </a:cxn>
                  <a:cxn ang="0">
                    <a:pos x="116" y="21"/>
                  </a:cxn>
                  <a:cxn ang="0">
                    <a:pos x="130" y="21"/>
                  </a:cxn>
                  <a:cxn ang="0">
                    <a:pos x="152" y="21"/>
                  </a:cxn>
                  <a:cxn ang="0">
                    <a:pos x="173" y="21"/>
                  </a:cxn>
                  <a:cxn ang="0">
                    <a:pos x="191" y="28"/>
                  </a:cxn>
                  <a:cxn ang="0">
                    <a:pos x="213" y="28"/>
                  </a:cxn>
                  <a:cxn ang="0">
                    <a:pos x="220" y="0"/>
                  </a:cxn>
                  <a:cxn ang="0">
                    <a:pos x="213" y="0"/>
                  </a:cxn>
                  <a:cxn ang="0">
                    <a:pos x="213" y="0"/>
                  </a:cxn>
                  <a:cxn ang="0">
                    <a:pos x="206" y="0"/>
                  </a:cxn>
                  <a:cxn ang="0">
                    <a:pos x="191" y="0"/>
                  </a:cxn>
                  <a:cxn ang="0">
                    <a:pos x="184" y="0"/>
                  </a:cxn>
                  <a:cxn ang="0">
                    <a:pos x="173" y="0"/>
                  </a:cxn>
                  <a:cxn ang="0">
                    <a:pos x="152" y="7"/>
                  </a:cxn>
                  <a:cxn ang="0">
                    <a:pos x="137" y="7"/>
                  </a:cxn>
                  <a:cxn ang="0">
                    <a:pos x="116" y="7"/>
                  </a:cxn>
                  <a:cxn ang="0">
                    <a:pos x="105" y="7"/>
                  </a:cxn>
                  <a:cxn ang="0">
                    <a:pos x="83" y="7"/>
                  </a:cxn>
                  <a:cxn ang="0">
                    <a:pos x="69" y="14"/>
                  </a:cxn>
                  <a:cxn ang="0">
                    <a:pos x="47" y="14"/>
                  </a:cxn>
                  <a:cxn ang="0">
                    <a:pos x="29" y="21"/>
                  </a:cxn>
                  <a:cxn ang="0">
                    <a:pos x="15" y="21"/>
                  </a:cxn>
                  <a:cxn ang="0">
                    <a:pos x="0" y="28"/>
                  </a:cxn>
                  <a:cxn ang="0">
                    <a:pos x="0" y="38"/>
                  </a:cxn>
                </a:cxnLst>
                <a:rect l="0" t="0" r="r" b="b"/>
                <a:pathLst>
                  <a:path w="220" h="38">
                    <a:moveTo>
                      <a:pt x="0" y="38"/>
                    </a:moveTo>
                    <a:lnTo>
                      <a:pt x="0" y="38"/>
                    </a:lnTo>
                    <a:lnTo>
                      <a:pt x="0" y="38"/>
                    </a:lnTo>
                    <a:lnTo>
                      <a:pt x="7" y="38"/>
                    </a:lnTo>
                    <a:lnTo>
                      <a:pt x="15" y="38"/>
                    </a:lnTo>
                    <a:lnTo>
                      <a:pt x="29" y="31"/>
                    </a:lnTo>
                    <a:lnTo>
                      <a:pt x="36" y="31"/>
                    </a:lnTo>
                    <a:lnTo>
                      <a:pt x="47" y="28"/>
                    </a:lnTo>
                    <a:lnTo>
                      <a:pt x="62" y="28"/>
                    </a:lnTo>
                    <a:lnTo>
                      <a:pt x="83" y="28"/>
                    </a:lnTo>
                    <a:lnTo>
                      <a:pt x="98" y="21"/>
                    </a:lnTo>
                    <a:lnTo>
                      <a:pt x="116" y="21"/>
                    </a:lnTo>
                    <a:lnTo>
                      <a:pt x="130" y="21"/>
                    </a:lnTo>
                    <a:lnTo>
                      <a:pt x="152" y="21"/>
                    </a:lnTo>
                    <a:lnTo>
                      <a:pt x="173" y="21"/>
                    </a:lnTo>
                    <a:lnTo>
                      <a:pt x="191" y="28"/>
                    </a:lnTo>
                    <a:lnTo>
                      <a:pt x="213" y="28"/>
                    </a:lnTo>
                    <a:lnTo>
                      <a:pt x="220" y="0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06" y="0"/>
                    </a:lnTo>
                    <a:lnTo>
                      <a:pt x="191" y="0"/>
                    </a:lnTo>
                    <a:lnTo>
                      <a:pt x="184" y="0"/>
                    </a:lnTo>
                    <a:lnTo>
                      <a:pt x="173" y="0"/>
                    </a:lnTo>
                    <a:lnTo>
                      <a:pt x="152" y="7"/>
                    </a:lnTo>
                    <a:lnTo>
                      <a:pt x="137" y="7"/>
                    </a:lnTo>
                    <a:lnTo>
                      <a:pt x="116" y="7"/>
                    </a:lnTo>
                    <a:lnTo>
                      <a:pt x="105" y="7"/>
                    </a:lnTo>
                    <a:lnTo>
                      <a:pt x="83" y="7"/>
                    </a:lnTo>
                    <a:lnTo>
                      <a:pt x="69" y="14"/>
                    </a:lnTo>
                    <a:lnTo>
                      <a:pt x="47" y="14"/>
                    </a:lnTo>
                    <a:lnTo>
                      <a:pt x="29" y="21"/>
                    </a:lnTo>
                    <a:lnTo>
                      <a:pt x="15" y="21"/>
                    </a:lnTo>
                    <a:lnTo>
                      <a:pt x="0" y="2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49" name="Freeform 173"/>
              <p:cNvSpPr>
                <a:spLocks/>
              </p:cNvSpPr>
              <p:nvPr/>
            </p:nvSpPr>
            <p:spPr bwMode="auto">
              <a:xfrm>
                <a:off x="3139" y="3684"/>
                <a:ext cx="371" cy="115"/>
              </a:xfrm>
              <a:custGeom>
                <a:avLst/>
                <a:gdLst/>
                <a:ahLst/>
                <a:cxnLst>
                  <a:cxn ang="0">
                    <a:pos x="158" y="115"/>
                  </a:cxn>
                  <a:cxn ang="0">
                    <a:pos x="158" y="115"/>
                  </a:cxn>
                  <a:cxn ang="0">
                    <a:pos x="158" y="115"/>
                  </a:cxn>
                  <a:cxn ang="0">
                    <a:pos x="165" y="108"/>
                  </a:cxn>
                  <a:cxn ang="0">
                    <a:pos x="165" y="108"/>
                  </a:cxn>
                  <a:cxn ang="0">
                    <a:pos x="173" y="108"/>
                  </a:cxn>
                  <a:cxn ang="0">
                    <a:pos x="176" y="101"/>
                  </a:cxn>
                  <a:cxn ang="0">
                    <a:pos x="183" y="101"/>
                  </a:cxn>
                  <a:cxn ang="0">
                    <a:pos x="191" y="94"/>
                  </a:cxn>
                  <a:cxn ang="0">
                    <a:pos x="198" y="94"/>
                  </a:cxn>
                  <a:cxn ang="0">
                    <a:pos x="205" y="87"/>
                  </a:cxn>
                  <a:cxn ang="0">
                    <a:pos x="212" y="87"/>
                  </a:cxn>
                  <a:cxn ang="0">
                    <a:pos x="219" y="80"/>
                  </a:cxn>
                  <a:cxn ang="0">
                    <a:pos x="227" y="73"/>
                  </a:cxn>
                  <a:cxn ang="0">
                    <a:pos x="234" y="66"/>
                  </a:cxn>
                  <a:cxn ang="0">
                    <a:pos x="234" y="66"/>
                  </a:cxn>
                  <a:cxn ang="0">
                    <a:pos x="241" y="59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371" y="80"/>
                  </a:cxn>
                  <a:cxn ang="0">
                    <a:pos x="356" y="87"/>
                  </a:cxn>
                  <a:cxn ang="0">
                    <a:pos x="252" y="59"/>
                  </a:cxn>
                  <a:cxn ang="0">
                    <a:pos x="252" y="59"/>
                  </a:cxn>
                  <a:cxn ang="0">
                    <a:pos x="252" y="66"/>
                  </a:cxn>
                  <a:cxn ang="0">
                    <a:pos x="245" y="66"/>
                  </a:cxn>
                  <a:cxn ang="0">
                    <a:pos x="245" y="66"/>
                  </a:cxn>
                  <a:cxn ang="0">
                    <a:pos x="245" y="73"/>
                  </a:cxn>
                  <a:cxn ang="0">
                    <a:pos x="241" y="73"/>
                  </a:cxn>
                  <a:cxn ang="0">
                    <a:pos x="241" y="80"/>
                  </a:cxn>
                  <a:cxn ang="0">
                    <a:pos x="234" y="80"/>
                  </a:cxn>
                  <a:cxn ang="0">
                    <a:pos x="227" y="87"/>
                  </a:cxn>
                  <a:cxn ang="0">
                    <a:pos x="219" y="87"/>
                  </a:cxn>
                  <a:cxn ang="0">
                    <a:pos x="212" y="94"/>
                  </a:cxn>
                  <a:cxn ang="0">
                    <a:pos x="205" y="101"/>
                  </a:cxn>
                  <a:cxn ang="0">
                    <a:pos x="191" y="101"/>
                  </a:cxn>
                  <a:cxn ang="0">
                    <a:pos x="183" y="108"/>
                  </a:cxn>
                  <a:cxn ang="0">
                    <a:pos x="173" y="115"/>
                  </a:cxn>
                  <a:cxn ang="0">
                    <a:pos x="165" y="115"/>
                  </a:cxn>
                  <a:cxn ang="0">
                    <a:pos x="158" y="115"/>
                  </a:cxn>
                </a:cxnLst>
                <a:rect l="0" t="0" r="r" b="b"/>
                <a:pathLst>
                  <a:path w="371" h="115">
                    <a:moveTo>
                      <a:pt x="158" y="115"/>
                    </a:moveTo>
                    <a:lnTo>
                      <a:pt x="158" y="115"/>
                    </a:lnTo>
                    <a:lnTo>
                      <a:pt x="158" y="115"/>
                    </a:lnTo>
                    <a:lnTo>
                      <a:pt x="165" y="108"/>
                    </a:lnTo>
                    <a:lnTo>
                      <a:pt x="165" y="108"/>
                    </a:lnTo>
                    <a:lnTo>
                      <a:pt x="173" y="108"/>
                    </a:lnTo>
                    <a:lnTo>
                      <a:pt x="176" y="101"/>
                    </a:lnTo>
                    <a:lnTo>
                      <a:pt x="183" y="101"/>
                    </a:lnTo>
                    <a:lnTo>
                      <a:pt x="191" y="94"/>
                    </a:lnTo>
                    <a:lnTo>
                      <a:pt x="198" y="94"/>
                    </a:lnTo>
                    <a:lnTo>
                      <a:pt x="205" y="87"/>
                    </a:lnTo>
                    <a:lnTo>
                      <a:pt x="212" y="87"/>
                    </a:lnTo>
                    <a:lnTo>
                      <a:pt x="219" y="80"/>
                    </a:lnTo>
                    <a:lnTo>
                      <a:pt x="227" y="73"/>
                    </a:lnTo>
                    <a:lnTo>
                      <a:pt x="234" y="66"/>
                    </a:lnTo>
                    <a:lnTo>
                      <a:pt x="234" y="66"/>
                    </a:lnTo>
                    <a:lnTo>
                      <a:pt x="241" y="59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371" y="80"/>
                    </a:lnTo>
                    <a:lnTo>
                      <a:pt x="356" y="87"/>
                    </a:lnTo>
                    <a:lnTo>
                      <a:pt x="252" y="59"/>
                    </a:lnTo>
                    <a:lnTo>
                      <a:pt x="252" y="59"/>
                    </a:lnTo>
                    <a:lnTo>
                      <a:pt x="252" y="66"/>
                    </a:lnTo>
                    <a:lnTo>
                      <a:pt x="245" y="66"/>
                    </a:lnTo>
                    <a:lnTo>
                      <a:pt x="245" y="66"/>
                    </a:lnTo>
                    <a:lnTo>
                      <a:pt x="245" y="73"/>
                    </a:lnTo>
                    <a:lnTo>
                      <a:pt x="241" y="73"/>
                    </a:lnTo>
                    <a:lnTo>
                      <a:pt x="241" y="80"/>
                    </a:lnTo>
                    <a:lnTo>
                      <a:pt x="234" y="80"/>
                    </a:lnTo>
                    <a:lnTo>
                      <a:pt x="227" y="87"/>
                    </a:lnTo>
                    <a:lnTo>
                      <a:pt x="219" y="87"/>
                    </a:lnTo>
                    <a:lnTo>
                      <a:pt x="212" y="94"/>
                    </a:lnTo>
                    <a:lnTo>
                      <a:pt x="205" y="101"/>
                    </a:lnTo>
                    <a:lnTo>
                      <a:pt x="191" y="101"/>
                    </a:lnTo>
                    <a:lnTo>
                      <a:pt x="183" y="108"/>
                    </a:lnTo>
                    <a:lnTo>
                      <a:pt x="173" y="115"/>
                    </a:lnTo>
                    <a:lnTo>
                      <a:pt x="165" y="115"/>
                    </a:lnTo>
                    <a:lnTo>
                      <a:pt x="158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50" name="Freeform 174"/>
              <p:cNvSpPr>
                <a:spLocks/>
              </p:cNvSpPr>
              <p:nvPr/>
            </p:nvSpPr>
            <p:spPr bwMode="auto">
              <a:xfrm>
                <a:off x="3063" y="3712"/>
                <a:ext cx="378" cy="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1" y="104"/>
                  </a:cxn>
                  <a:cxn ang="0">
                    <a:pos x="378" y="104"/>
                  </a:cxn>
                  <a:cxn ang="0">
                    <a:pos x="14" y="0"/>
                  </a:cxn>
                  <a:cxn ang="0">
                    <a:pos x="0" y="0"/>
                  </a:cxn>
                </a:cxnLst>
                <a:rect l="0" t="0" r="r" b="b"/>
                <a:pathLst>
                  <a:path w="378" h="104">
                    <a:moveTo>
                      <a:pt x="0" y="0"/>
                    </a:moveTo>
                    <a:lnTo>
                      <a:pt x="371" y="104"/>
                    </a:lnTo>
                    <a:lnTo>
                      <a:pt x="378" y="104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51" name="Freeform 175"/>
              <p:cNvSpPr>
                <a:spLocks/>
              </p:cNvSpPr>
              <p:nvPr/>
            </p:nvSpPr>
            <p:spPr bwMode="auto">
              <a:xfrm>
                <a:off x="3124" y="3698"/>
                <a:ext cx="371" cy="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4" y="94"/>
                  </a:cxn>
                  <a:cxn ang="0">
                    <a:pos x="371" y="94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371" h="94">
                    <a:moveTo>
                      <a:pt x="0" y="0"/>
                    </a:moveTo>
                    <a:lnTo>
                      <a:pt x="364" y="94"/>
                    </a:lnTo>
                    <a:lnTo>
                      <a:pt x="371" y="94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52" name="Freeform 176"/>
              <p:cNvSpPr>
                <a:spLocks/>
              </p:cNvSpPr>
              <p:nvPr/>
            </p:nvSpPr>
            <p:spPr bwMode="auto">
              <a:xfrm>
                <a:off x="3099" y="3705"/>
                <a:ext cx="367" cy="1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0" y="101"/>
                  </a:cxn>
                  <a:cxn ang="0">
                    <a:pos x="367" y="101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367" h="101">
                    <a:moveTo>
                      <a:pt x="0" y="0"/>
                    </a:moveTo>
                    <a:lnTo>
                      <a:pt x="360" y="101"/>
                    </a:lnTo>
                    <a:lnTo>
                      <a:pt x="367" y="101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</p:grpSp>
        <p:grpSp>
          <p:nvGrpSpPr>
            <p:cNvPr id="15" name="Group 177"/>
            <p:cNvGrpSpPr>
              <a:grpSpLocks/>
            </p:cNvGrpSpPr>
            <p:nvPr/>
          </p:nvGrpSpPr>
          <p:grpSpPr bwMode="auto">
            <a:xfrm>
              <a:off x="5940425" y="4868863"/>
              <a:ext cx="503238" cy="504825"/>
              <a:chOff x="3016" y="3294"/>
              <a:chExt cx="692" cy="564"/>
            </a:xfrm>
          </p:grpSpPr>
          <p:sp>
            <p:nvSpPr>
              <p:cNvPr id="50354" name="Freeform 178"/>
              <p:cNvSpPr>
                <a:spLocks/>
              </p:cNvSpPr>
              <p:nvPr/>
            </p:nvSpPr>
            <p:spPr bwMode="auto">
              <a:xfrm>
                <a:off x="3016" y="3294"/>
                <a:ext cx="692" cy="564"/>
              </a:xfrm>
              <a:custGeom>
                <a:avLst/>
                <a:gdLst/>
                <a:ahLst/>
                <a:cxnLst>
                  <a:cxn ang="0">
                    <a:pos x="191" y="38"/>
                  </a:cxn>
                  <a:cxn ang="0">
                    <a:pos x="191" y="38"/>
                  </a:cxn>
                  <a:cxn ang="0">
                    <a:pos x="198" y="38"/>
                  </a:cxn>
                  <a:cxn ang="0">
                    <a:pos x="205" y="38"/>
                  </a:cxn>
                  <a:cxn ang="0">
                    <a:pos x="213" y="35"/>
                  </a:cxn>
                  <a:cxn ang="0">
                    <a:pos x="227" y="35"/>
                  </a:cxn>
                  <a:cxn ang="0">
                    <a:pos x="238" y="28"/>
                  </a:cxn>
                  <a:cxn ang="0">
                    <a:pos x="259" y="28"/>
                  </a:cxn>
                  <a:cxn ang="0">
                    <a:pos x="281" y="21"/>
                  </a:cxn>
                  <a:cxn ang="0">
                    <a:pos x="306" y="14"/>
                  </a:cxn>
                  <a:cxn ang="0">
                    <a:pos x="335" y="14"/>
                  </a:cxn>
                  <a:cxn ang="0">
                    <a:pos x="364" y="7"/>
                  </a:cxn>
                  <a:cxn ang="0">
                    <a:pos x="396" y="7"/>
                  </a:cxn>
                  <a:cxn ang="0">
                    <a:pos x="432" y="7"/>
                  </a:cxn>
                  <a:cxn ang="0">
                    <a:pos x="472" y="0"/>
                  </a:cxn>
                  <a:cxn ang="0">
                    <a:pos x="512" y="0"/>
                  </a:cxn>
                  <a:cxn ang="0">
                    <a:pos x="555" y="0"/>
                  </a:cxn>
                  <a:cxn ang="0">
                    <a:pos x="573" y="80"/>
                  </a:cxn>
                  <a:cxn ang="0">
                    <a:pos x="580" y="80"/>
                  </a:cxn>
                  <a:cxn ang="0">
                    <a:pos x="602" y="94"/>
                  </a:cxn>
                  <a:cxn ang="0">
                    <a:pos x="616" y="111"/>
                  </a:cxn>
                  <a:cxn ang="0">
                    <a:pos x="623" y="139"/>
                  </a:cxn>
                  <a:cxn ang="0">
                    <a:pos x="663" y="317"/>
                  </a:cxn>
                  <a:cxn ang="0">
                    <a:pos x="685" y="390"/>
                  </a:cxn>
                  <a:cxn ang="0">
                    <a:pos x="685" y="397"/>
                  </a:cxn>
                  <a:cxn ang="0">
                    <a:pos x="692" y="411"/>
                  </a:cxn>
                  <a:cxn ang="0">
                    <a:pos x="692" y="432"/>
                  </a:cxn>
                  <a:cxn ang="0">
                    <a:pos x="678" y="456"/>
                  </a:cxn>
                  <a:cxn ang="0">
                    <a:pos x="0" y="442"/>
                  </a:cxn>
                  <a:cxn ang="0">
                    <a:pos x="61" y="404"/>
                  </a:cxn>
                  <a:cxn ang="0">
                    <a:pos x="68" y="80"/>
                  </a:cxn>
                  <a:cxn ang="0">
                    <a:pos x="68" y="80"/>
                  </a:cxn>
                  <a:cxn ang="0">
                    <a:pos x="76" y="73"/>
                  </a:cxn>
                  <a:cxn ang="0">
                    <a:pos x="83" y="66"/>
                  </a:cxn>
                  <a:cxn ang="0">
                    <a:pos x="97" y="66"/>
                  </a:cxn>
                  <a:cxn ang="0">
                    <a:pos x="115" y="59"/>
                  </a:cxn>
                  <a:cxn ang="0">
                    <a:pos x="130" y="59"/>
                  </a:cxn>
                  <a:cxn ang="0">
                    <a:pos x="159" y="66"/>
                  </a:cxn>
                  <a:cxn ang="0">
                    <a:pos x="184" y="73"/>
                  </a:cxn>
                </a:cxnLst>
                <a:rect l="0" t="0" r="r" b="b"/>
                <a:pathLst>
                  <a:path w="692" h="564">
                    <a:moveTo>
                      <a:pt x="184" y="73"/>
                    </a:moveTo>
                    <a:lnTo>
                      <a:pt x="191" y="38"/>
                    </a:lnTo>
                    <a:lnTo>
                      <a:pt x="191" y="38"/>
                    </a:lnTo>
                    <a:lnTo>
                      <a:pt x="191" y="38"/>
                    </a:lnTo>
                    <a:lnTo>
                      <a:pt x="198" y="38"/>
                    </a:lnTo>
                    <a:lnTo>
                      <a:pt x="198" y="38"/>
                    </a:lnTo>
                    <a:lnTo>
                      <a:pt x="198" y="38"/>
                    </a:lnTo>
                    <a:lnTo>
                      <a:pt x="205" y="38"/>
                    </a:lnTo>
                    <a:lnTo>
                      <a:pt x="213" y="35"/>
                    </a:lnTo>
                    <a:lnTo>
                      <a:pt x="213" y="35"/>
                    </a:lnTo>
                    <a:lnTo>
                      <a:pt x="220" y="35"/>
                    </a:lnTo>
                    <a:lnTo>
                      <a:pt x="227" y="35"/>
                    </a:lnTo>
                    <a:lnTo>
                      <a:pt x="231" y="28"/>
                    </a:lnTo>
                    <a:lnTo>
                      <a:pt x="238" y="28"/>
                    </a:lnTo>
                    <a:lnTo>
                      <a:pt x="252" y="28"/>
                    </a:lnTo>
                    <a:lnTo>
                      <a:pt x="259" y="28"/>
                    </a:lnTo>
                    <a:lnTo>
                      <a:pt x="274" y="21"/>
                    </a:lnTo>
                    <a:lnTo>
                      <a:pt x="281" y="21"/>
                    </a:lnTo>
                    <a:lnTo>
                      <a:pt x="296" y="21"/>
                    </a:lnTo>
                    <a:lnTo>
                      <a:pt x="306" y="14"/>
                    </a:lnTo>
                    <a:lnTo>
                      <a:pt x="321" y="14"/>
                    </a:lnTo>
                    <a:lnTo>
                      <a:pt x="335" y="14"/>
                    </a:lnTo>
                    <a:lnTo>
                      <a:pt x="350" y="14"/>
                    </a:lnTo>
                    <a:lnTo>
                      <a:pt x="364" y="7"/>
                    </a:lnTo>
                    <a:lnTo>
                      <a:pt x="375" y="7"/>
                    </a:lnTo>
                    <a:lnTo>
                      <a:pt x="396" y="7"/>
                    </a:lnTo>
                    <a:lnTo>
                      <a:pt x="418" y="7"/>
                    </a:lnTo>
                    <a:lnTo>
                      <a:pt x="432" y="7"/>
                    </a:lnTo>
                    <a:lnTo>
                      <a:pt x="450" y="0"/>
                    </a:lnTo>
                    <a:lnTo>
                      <a:pt x="472" y="0"/>
                    </a:lnTo>
                    <a:lnTo>
                      <a:pt x="494" y="0"/>
                    </a:lnTo>
                    <a:lnTo>
                      <a:pt x="512" y="0"/>
                    </a:lnTo>
                    <a:lnTo>
                      <a:pt x="533" y="0"/>
                    </a:lnTo>
                    <a:lnTo>
                      <a:pt x="555" y="0"/>
                    </a:lnTo>
                    <a:lnTo>
                      <a:pt x="580" y="14"/>
                    </a:lnTo>
                    <a:lnTo>
                      <a:pt x="573" y="80"/>
                    </a:lnTo>
                    <a:lnTo>
                      <a:pt x="580" y="80"/>
                    </a:lnTo>
                    <a:lnTo>
                      <a:pt x="580" y="80"/>
                    </a:lnTo>
                    <a:lnTo>
                      <a:pt x="587" y="87"/>
                    </a:lnTo>
                    <a:lnTo>
                      <a:pt x="602" y="94"/>
                    </a:lnTo>
                    <a:lnTo>
                      <a:pt x="609" y="101"/>
                    </a:lnTo>
                    <a:lnTo>
                      <a:pt x="616" y="111"/>
                    </a:lnTo>
                    <a:lnTo>
                      <a:pt x="623" y="125"/>
                    </a:lnTo>
                    <a:lnTo>
                      <a:pt x="623" y="139"/>
                    </a:lnTo>
                    <a:lnTo>
                      <a:pt x="685" y="184"/>
                    </a:lnTo>
                    <a:lnTo>
                      <a:pt x="663" y="317"/>
                    </a:lnTo>
                    <a:lnTo>
                      <a:pt x="573" y="358"/>
                    </a:lnTo>
                    <a:lnTo>
                      <a:pt x="685" y="390"/>
                    </a:lnTo>
                    <a:lnTo>
                      <a:pt x="685" y="390"/>
                    </a:lnTo>
                    <a:lnTo>
                      <a:pt x="685" y="397"/>
                    </a:lnTo>
                    <a:lnTo>
                      <a:pt x="685" y="397"/>
                    </a:lnTo>
                    <a:lnTo>
                      <a:pt x="692" y="411"/>
                    </a:lnTo>
                    <a:lnTo>
                      <a:pt x="692" y="418"/>
                    </a:lnTo>
                    <a:lnTo>
                      <a:pt x="692" y="432"/>
                    </a:lnTo>
                    <a:lnTo>
                      <a:pt x="685" y="442"/>
                    </a:lnTo>
                    <a:lnTo>
                      <a:pt x="678" y="456"/>
                    </a:lnTo>
                    <a:lnTo>
                      <a:pt x="396" y="564"/>
                    </a:lnTo>
                    <a:lnTo>
                      <a:pt x="0" y="442"/>
                    </a:lnTo>
                    <a:lnTo>
                      <a:pt x="7" y="425"/>
                    </a:lnTo>
                    <a:lnTo>
                      <a:pt x="61" y="404"/>
                    </a:lnTo>
                    <a:lnTo>
                      <a:pt x="61" y="80"/>
                    </a:lnTo>
                    <a:lnTo>
                      <a:pt x="68" y="80"/>
                    </a:lnTo>
                    <a:lnTo>
                      <a:pt x="68" y="80"/>
                    </a:lnTo>
                    <a:lnTo>
                      <a:pt x="68" y="80"/>
                    </a:lnTo>
                    <a:lnTo>
                      <a:pt x="68" y="73"/>
                    </a:lnTo>
                    <a:lnTo>
                      <a:pt x="76" y="73"/>
                    </a:lnTo>
                    <a:lnTo>
                      <a:pt x="83" y="73"/>
                    </a:lnTo>
                    <a:lnTo>
                      <a:pt x="83" y="66"/>
                    </a:lnTo>
                    <a:lnTo>
                      <a:pt x="90" y="66"/>
                    </a:lnTo>
                    <a:lnTo>
                      <a:pt x="97" y="66"/>
                    </a:lnTo>
                    <a:lnTo>
                      <a:pt x="108" y="59"/>
                    </a:lnTo>
                    <a:lnTo>
                      <a:pt x="115" y="59"/>
                    </a:lnTo>
                    <a:lnTo>
                      <a:pt x="123" y="59"/>
                    </a:lnTo>
                    <a:lnTo>
                      <a:pt x="130" y="59"/>
                    </a:lnTo>
                    <a:lnTo>
                      <a:pt x="144" y="59"/>
                    </a:lnTo>
                    <a:lnTo>
                      <a:pt x="159" y="66"/>
                    </a:lnTo>
                    <a:lnTo>
                      <a:pt x="166" y="66"/>
                    </a:lnTo>
                    <a:lnTo>
                      <a:pt x="184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55" name="Freeform 179"/>
              <p:cNvSpPr>
                <a:spLocks/>
              </p:cNvSpPr>
              <p:nvPr/>
            </p:nvSpPr>
            <p:spPr bwMode="auto">
              <a:xfrm>
                <a:off x="3254" y="3339"/>
                <a:ext cx="220" cy="240"/>
              </a:xfrm>
              <a:custGeom>
                <a:avLst/>
                <a:gdLst/>
                <a:ahLst/>
                <a:cxnLst>
                  <a:cxn ang="0">
                    <a:pos x="220" y="7"/>
                  </a:cxn>
                  <a:cxn ang="0">
                    <a:pos x="220" y="7"/>
                  </a:cxn>
                  <a:cxn ang="0">
                    <a:pos x="212" y="7"/>
                  </a:cxn>
                  <a:cxn ang="0">
                    <a:pos x="205" y="7"/>
                  </a:cxn>
                  <a:cxn ang="0">
                    <a:pos x="198" y="0"/>
                  </a:cxn>
                  <a:cxn ang="0">
                    <a:pos x="194" y="0"/>
                  </a:cxn>
                  <a:cxn ang="0">
                    <a:pos x="180" y="0"/>
                  </a:cxn>
                  <a:cxn ang="0">
                    <a:pos x="166" y="0"/>
                  </a:cxn>
                  <a:cxn ang="0">
                    <a:pos x="151" y="0"/>
                  </a:cxn>
                  <a:cxn ang="0">
                    <a:pos x="137" y="0"/>
                  </a:cxn>
                  <a:cxn ang="0">
                    <a:pos x="126" y="0"/>
                  </a:cxn>
                  <a:cxn ang="0">
                    <a:pos x="104" y="0"/>
                  </a:cxn>
                  <a:cxn ang="0">
                    <a:pos x="90" y="0"/>
                  </a:cxn>
                  <a:cxn ang="0">
                    <a:pos x="68" y="7"/>
                  </a:cxn>
                  <a:cxn ang="0">
                    <a:pos x="50" y="14"/>
                  </a:cxn>
                  <a:cxn ang="0">
                    <a:pos x="36" y="21"/>
                  </a:cxn>
                  <a:cxn ang="0">
                    <a:pos x="14" y="28"/>
                  </a:cxn>
                  <a:cxn ang="0">
                    <a:pos x="14" y="35"/>
                  </a:cxn>
                  <a:cxn ang="0">
                    <a:pos x="7" y="49"/>
                  </a:cxn>
                  <a:cxn ang="0">
                    <a:pos x="0" y="66"/>
                  </a:cxn>
                  <a:cxn ang="0">
                    <a:pos x="0" y="94"/>
                  </a:cxn>
                  <a:cxn ang="0">
                    <a:pos x="0" y="126"/>
                  </a:cxn>
                  <a:cxn ang="0">
                    <a:pos x="0" y="160"/>
                  </a:cxn>
                  <a:cxn ang="0">
                    <a:pos x="7" y="199"/>
                  </a:cxn>
                  <a:cxn ang="0">
                    <a:pos x="14" y="240"/>
                  </a:cxn>
                  <a:cxn ang="0">
                    <a:pos x="14" y="240"/>
                  </a:cxn>
                  <a:cxn ang="0">
                    <a:pos x="21" y="233"/>
                  </a:cxn>
                  <a:cxn ang="0">
                    <a:pos x="29" y="233"/>
                  </a:cxn>
                  <a:cxn ang="0">
                    <a:pos x="36" y="233"/>
                  </a:cxn>
                  <a:cxn ang="0">
                    <a:pos x="43" y="233"/>
                  </a:cxn>
                  <a:cxn ang="0">
                    <a:pos x="50" y="233"/>
                  </a:cxn>
                  <a:cxn ang="0">
                    <a:pos x="61" y="233"/>
                  </a:cxn>
                  <a:cxn ang="0">
                    <a:pos x="76" y="233"/>
                  </a:cxn>
                  <a:cxn ang="0">
                    <a:pos x="90" y="233"/>
                  </a:cxn>
                  <a:cxn ang="0">
                    <a:pos x="104" y="233"/>
                  </a:cxn>
                  <a:cxn ang="0">
                    <a:pos x="126" y="233"/>
                  </a:cxn>
                  <a:cxn ang="0">
                    <a:pos x="137" y="233"/>
                  </a:cxn>
                  <a:cxn ang="0">
                    <a:pos x="158" y="233"/>
                  </a:cxn>
                  <a:cxn ang="0">
                    <a:pos x="180" y="240"/>
                  </a:cxn>
                  <a:cxn ang="0">
                    <a:pos x="198" y="240"/>
                  </a:cxn>
                  <a:cxn ang="0">
                    <a:pos x="220" y="240"/>
                  </a:cxn>
                  <a:cxn ang="0">
                    <a:pos x="220" y="233"/>
                  </a:cxn>
                  <a:cxn ang="0">
                    <a:pos x="220" y="213"/>
                  </a:cxn>
                  <a:cxn ang="0">
                    <a:pos x="212" y="188"/>
                  </a:cxn>
                  <a:cxn ang="0">
                    <a:pos x="212" y="153"/>
                  </a:cxn>
                  <a:cxn ang="0">
                    <a:pos x="212" y="115"/>
                  </a:cxn>
                  <a:cxn ang="0">
                    <a:pos x="212" y="73"/>
                  </a:cxn>
                  <a:cxn ang="0">
                    <a:pos x="212" y="42"/>
                  </a:cxn>
                  <a:cxn ang="0">
                    <a:pos x="220" y="7"/>
                  </a:cxn>
                </a:cxnLst>
                <a:rect l="0" t="0" r="r" b="b"/>
                <a:pathLst>
                  <a:path w="220" h="240">
                    <a:moveTo>
                      <a:pt x="220" y="7"/>
                    </a:moveTo>
                    <a:lnTo>
                      <a:pt x="220" y="7"/>
                    </a:lnTo>
                    <a:lnTo>
                      <a:pt x="212" y="7"/>
                    </a:lnTo>
                    <a:lnTo>
                      <a:pt x="205" y="7"/>
                    </a:lnTo>
                    <a:lnTo>
                      <a:pt x="198" y="0"/>
                    </a:lnTo>
                    <a:lnTo>
                      <a:pt x="194" y="0"/>
                    </a:lnTo>
                    <a:lnTo>
                      <a:pt x="180" y="0"/>
                    </a:lnTo>
                    <a:lnTo>
                      <a:pt x="166" y="0"/>
                    </a:lnTo>
                    <a:lnTo>
                      <a:pt x="151" y="0"/>
                    </a:lnTo>
                    <a:lnTo>
                      <a:pt x="137" y="0"/>
                    </a:lnTo>
                    <a:lnTo>
                      <a:pt x="126" y="0"/>
                    </a:lnTo>
                    <a:lnTo>
                      <a:pt x="104" y="0"/>
                    </a:lnTo>
                    <a:lnTo>
                      <a:pt x="90" y="0"/>
                    </a:lnTo>
                    <a:lnTo>
                      <a:pt x="68" y="7"/>
                    </a:lnTo>
                    <a:lnTo>
                      <a:pt x="50" y="14"/>
                    </a:lnTo>
                    <a:lnTo>
                      <a:pt x="36" y="21"/>
                    </a:lnTo>
                    <a:lnTo>
                      <a:pt x="14" y="28"/>
                    </a:lnTo>
                    <a:lnTo>
                      <a:pt x="14" y="35"/>
                    </a:lnTo>
                    <a:lnTo>
                      <a:pt x="7" y="49"/>
                    </a:lnTo>
                    <a:lnTo>
                      <a:pt x="0" y="66"/>
                    </a:lnTo>
                    <a:lnTo>
                      <a:pt x="0" y="94"/>
                    </a:lnTo>
                    <a:lnTo>
                      <a:pt x="0" y="126"/>
                    </a:lnTo>
                    <a:lnTo>
                      <a:pt x="0" y="160"/>
                    </a:lnTo>
                    <a:lnTo>
                      <a:pt x="7" y="199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21" y="233"/>
                    </a:lnTo>
                    <a:lnTo>
                      <a:pt x="29" y="233"/>
                    </a:lnTo>
                    <a:lnTo>
                      <a:pt x="36" y="233"/>
                    </a:lnTo>
                    <a:lnTo>
                      <a:pt x="43" y="233"/>
                    </a:lnTo>
                    <a:lnTo>
                      <a:pt x="50" y="233"/>
                    </a:lnTo>
                    <a:lnTo>
                      <a:pt x="61" y="233"/>
                    </a:lnTo>
                    <a:lnTo>
                      <a:pt x="76" y="233"/>
                    </a:lnTo>
                    <a:lnTo>
                      <a:pt x="90" y="233"/>
                    </a:lnTo>
                    <a:lnTo>
                      <a:pt x="104" y="233"/>
                    </a:lnTo>
                    <a:lnTo>
                      <a:pt x="126" y="233"/>
                    </a:lnTo>
                    <a:lnTo>
                      <a:pt x="137" y="233"/>
                    </a:lnTo>
                    <a:lnTo>
                      <a:pt x="158" y="233"/>
                    </a:lnTo>
                    <a:lnTo>
                      <a:pt x="180" y="240"/>
                    </a:lnTo>
                    <a:lnTo>
                      <a:pt x="198" y="240"/>
                    </a:lnTo>
                    <a:lnTo>
                      <a:pt x="220" y="240"/>
                    </a:lnTo>
                    <a:lnTo>
                      <a:pt x="220" y="233"/>
                    </a:lnTo>
                    <a:lnTo>
                      <a:pt x="220" y="213"/>
                    </a:lnTo>
                    <a:lnTo>
                      <a:pt x="212" y="188"/>
                    </a:lnTo>
                    <a:lnTo>
                      <a:pt x="212" y="153"/>
                    </a:lnTo>
                    <a:lnTo>
                      <a:pt x="212" y="115"/>
                    </a:lnTo>
                    <a:lnTo>
                      <a:pt x="212" y="73"/>
                    </a:lnTo>
                    <a:lnTo>
                      <a:pt x="212" y="42"/>
                    </a:lnTo>
                    <a:lnTo>
                      <a:pt x="220" y="7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56" name="Freeform 180"/>
              <p:cNvSpPr>
                <a:spLocks/>
              </p:cNvSpPr>
              <p:nvPr/>
            </p:nvSpPr>
            <p:spPr bwMode="auto">
              <a:xfrm>
                <a:off x="3275" y="3405"/>
                <a:ext cx="372" cy="241"/>
              </a:xfrm>
              <a:custGeom>
                <a:avLst/>
                <a:gdLst/>
                <a:ahLst/>
                <a:cxnLst>
                  <a:cxn ang="0">
                    <a:pos x="8" y="181"/>
                  </a:cxn>
                  <a:cxn ang="0">
                    <a:pos x="0" y="213"/>
                  </a:cxn>
                  <a:cxn ang="0">
                    <a:pos x="238" y="241"/>
                  </a:cxn>
                  <a:cxn ang="0">
                    <a:pos x="238" y="241"/>
                  </a:cxn>
                  <a:cxn ang="0">
                    <a:pos x="246" y="241"/>
                  </a:cxn>
                  <a:cxn ang="0">
                    <a:pos x="253" y="234"/>
                  </a:cxn>
                  <a:cxn ang="0">
                    <a:pos x="267" y="227"/>
                  </a:cxn>
                  <a:cxn ang="0">
                    <a:pos x="274" y="220"/>
                  </a:cxn>
                  <a:cxn ang="0">
                    <a:pos x="289" y="213"/>
                  </a:cxn>
                  <a:cxn ang="0">
                    <a:pos x="303" y="199"/>
                  </a:cxn>
                  <a:cxn ang="0">
                    <a:pos x="314" y="195"/>
                  </a:cxn>
                  <a:cxn ang="0">
                    <a:pos x="328" y="174"/>
                  </a:cxn>
                  <a:cxn ang="0">
                    <a:pos x="343" y="160"/>
                  </a:cxn>
                  <a:cxn ang="0">
                    <a:pos x="350" y="147"/>
                  </a:cxn>
                  <a:cxn ang="0">
                    <a:pos x="357" y="129"/>
                  </a:cxn>
                  <a:cxn ang="0">
                    <a:pos x="364" y="108"/>
                  </a:cxn>
                  <a:cxn ang="0">
                    <a:pos x="372" y="80"/>
                  </a:cxn>
                  <a:cxn ang="0">
                    <a:pos x="372" y="60"/>
                  </a:cxn>
                  <a:cxn ang="0">
                    <a:pos x="364" y="35"/>
                  </a:cxn>
                  <a:cxn ang="0">
                    <a:pos x="364" y="35"/>
                  </a:cxn>
                  <a:cxn ang="0">
                    <a:pos x="364" y="28"/>
                  </a:cxn>
                  <a:cxn ang="0">
                    <a:pos x="357" y="28"/>
                  </a:cxn>
                  <a:cxn ang="0">
                    <a:pos x="350" y="21"/>
                  </a:cxn>
                  <a:cxn ang="0">
                    <a:pos x="343" y="14"/>
                  </a:cxn>
                  <a:cxn ang="0">
                    <a:pos x="336" y="7"/>
                  </a:cxn>
                  <a:cxn ang="0">
                    <a:pos x="328" y="0"/>
                  </a:cxn>
                  <a:cxn ang="0">
                    <a:pos x="314" y="0"/>
                  </a:cxn>
                  <a:cxn ang="0">
                    <a:pos x="314" y="0"/>
                  </a:cxn>
                  <a:cxn ang="0">
                    <a:pos x="321" y="14"/>
                  </a:cxn>
                  <a:cxn ang="0">
                    <a:pos x="328" y="28"/>
                  </a:cxn>
                  <a:cxn ang="0">
                    <a:pos x="328" y="56"/>
                  </a:cxn>
                  <a:cxn ang="0">
                    <a:pos x="328" y="80"/>
                  </a:cxn>
                  <a:cxn ang="0">
                    <a:pos x="328" y="108"/>
                  </a:cxn>
                  <a:cxn ang="0">
                    <a:pos x="321" y="140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296" y="174"/>
                  </a:cxn>
                  <a:cxn ang="0">
                    <a:pos x="296" y="181"/>
                  </a:cxn>
                  <a:cxn ang="0">
                    <a:pos x="289" y="181"/>
                  </a:cxn>
                  <a:cxn ang="0">
                    <a:pos x="282" y="188"/>
                  </a:cxn>
                  <a:cxn ang="0">
                    <a:pos x="274" y="188"/>
                  </a:cxn>
                  <a:cxn ang="0">
                    <a:pos x="267" y="188"/>
                  </a:cxn>
                  <a:cxn ang="0">
                    <a:pos x="260" y="195"/>
                  </a:cxn>
                  <a:cxn ang="0">
                    <a:pos x="253" y="195"/>
                  </a:cxn>
                  <a:cxn ang="0">
                    <a:pos x="238" y="195"/>
                  </a:cxn>
                  <a:cxn ang="0">
                    <a:pos x="235" y="195"/>
                  </a:cxn>
                  <a:cxn ang="0">
                    <a:pos x="220" y="195"/>
                  </a:cxn>
                  <a:cxn ang="0">
                    <a:pos x="206" y="195"/>
                  </a:cxn>
                  <a:cxn ang="0">
                    <a:pos x="191" y="195"/>
                  </a:cxn>
                  <a:cxn ang="0">
                    <a:pos x="191" y="227"/>
                  </a:cxn>
                  <a:cxn ang="0">
                    <a:pos x="8" y="206"/>
                  </a:cxn>
                  <a:cxn ang="0">
                    <a:pos x="8" y="181"/>
                  </a:cxn>
                </a:cxnLst>
                <a:rect l="0" t="0" r="r" b="b"/>
                <a:pathLst>
                  <a:path w="372" h="241">
                    <a:moveTo>
                      <a:pt x="8" y="181"/>
                    </a:moveTo>
                    <a:lnTo>
                      <a:pt x="0" y="213"/>
                    </a:lnTo>
                    <a:lnTo>
                      <a:pt x="238" y="241"/>
                    </a:lnTo>
                    <a:lnTo>
                      <a:pt x="238" y="241"/>
                    </a:lnTo>
                    <a:lnTo>
                      <a:pt x="246" y="241"/>
                    </a:lnTo>
                    <a:lnTo>
                      <a:pt x="253" y="234"/>
                    </a:lnTo>
                    <a:lnTo>
                      <a:pt x="267" y="227"/>
                    </a:lnTo>
                    <a:lnTo>
                      <a:pt x="274" y="220"/>
                    </a:lnTo>
                    <a:lnTo>
                      <a:pt x="289" y="213"/>
                    </a:lnTo>
                    <a:lnTo>
                      <a:pt x="303" y="199"/>
                    </a:lnTo>
                    <a:lnTo>
                      <a:pt x="314" y="195"/>
                    </a:lnTo>
                    <a:lnTo>
                      <a:pt x="328" y="174"/>
                    </a:lnTo>
                    <a:lnTo>
                      <a:pt x="343" y="160"/>
                    </a:lnTo>
                    <a:lnTo>
                      <a:pt x="350" y="147"/>
                    </a:lnTo>
                    <a:lnTo>
                      <a:pt x="357" y="129"/>
                    </a:lnTo>
                    <a:lnTo>
                      <a:pt x="364" y="108"/>
                    </a:lnTo>
                    <a:lnTo>
                      <a:pt x="372" y="80"/>
                    </a:lnTo>
                    <a:lnTo>
                      <a:pt x="372" y="60"/>
                    </a:lnTo>
                    <a:lnTo>
                      <a:pt x="364" y="35"/>
                    </a:lnTo>
                    <a:lnTo>
                      <a:pt x="364" y="35"/>
                    </a:lnTo>
                    <a:lnTo>
                      <a:pt x="364" y="28"/>
                    </a:lnTo>
                    <a:lnTo>
                      <a:pt x="357" y="28"/>
                    </a:lnTo>
                    <a:lnTo>
                      <a:pt x="350" y="21"/>
                    </a:lnTo>
                    <a:lnTo>
                      <a:pt x="343" y="14"/>
                    </a:lnTo>
                    <a:lnTo>
                      <a:pt x="336" y="7"/>
                    </a:lnTo>
                    <a:lnTo>
                      <a:pt x="328" y="0"/>
                    </a:lnTo>
                    <a:lnTo>
                      <a:pt x="314" y="0"/>
                    </a:lnTo>
                    <a:lnTo>
                      <a:pt x="314" y="0"/>
                    </a:lnTo>
                    <a:lnTo>
                      <a:pt x="321" y="14"/>
                    </a:lnTo>
                    <a:lnTo>
                      <a:pt x="328" y="28"/>
                    </a:lnTo>
                    <a:lnTo>
                      <a:pt x="328" y="56"/>
                    </a:lnTo>
                    <a:lnTo>
                      <a:pt x="328" y="80"/>
                    </a:lnTo>
                    <a:lnTo>
                      <a:pt x="328" y="108"/>
                    </a:lnTo>
                    <a:lnTo>
                      <a:pt x="321" y="140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296" y="174"/>
                    </a:lnTo>
                    <a:lnTo>
                      <a:pt x="296" y="181"/>
                    </a:lnTo>
                    <a:lnTo>
                      <a:pt x="289" y="181"/>
                    </a:lnTo>
                    <a:lnTo>
                      <a:pt x="282" y="188"/>
                    </a:lnTo>
                    <a:lnTo>
                      <a:pt x="274" y="188"/>
                    </a:lnTo>
                    <a:lnTo>
                      <a:pt x="267" y="188"/>
                    </a:lnTo>
                    <a:lnTo>
                      <a:pt x="260" y="195"/>
                    </a:lnTo>
                    <a:lnTo>
                      <a:pt x="253" y="195"/>
                    </a:lnTo>
                    <a:lnTo>
                      <a:pt x="238" y="195"/>
                    </a:lnTo>
                    <a:lnTo>
                      <a:pt x="235" y="195"/>
                    </a:lnTo>
                    <a:lnTo>
                      <a:pt x="220" y="195"/>
                    </a:lnTo>
                    <a:lnTo>
                      <a:pt x="206" y="195"/>
                    </a:lnTo>
                    <a:lnTo>
                      <a:pt x="191" y="195"/>
                    </a:lnTo>
                    <a:lnTo>
                      <a:pt x="191" y="227"/>
                    </a:lnTo>
                    <a:lnTo>
                      <a:pt x="8" y="206"/>
                    </a:lnTo>
                    <a:lnTo>
                      <a:pt x="8" y="181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57" name="Freeform 181"/>
              <p:cNvSpPr>
                <a:spLocks/>
              </p:cNvSpPr>
              <p:nvPr/>
            </p:nvSpPr>
            <p:spPr bwMode="auto">
              <a:xfrm>
                <a:off x="3229" y="3646"/>
                <a:ext cx="274" cy="80"/>
              </a:xfrm>
              <a:custGeom>
                <a:avLst/>
                <a:gdLst/>
                <a:ahLst/>
                <a:cxnLst>
                  <a:cxn ang="0">
                    <a:pos x="274" y="24"/>
                  </a:cxn>
                  <a:cxn ang="0">
                    <a:pos x="7" y="0"/>
                  </a:cxn>
                  <a:cxn ang="0">
                    <a:pos x="0" y="24"/>
                  </a:cxn>
                  <a:cxn ang="0">
                    <a:pos x="266" y="80"/>
                  </a:cxn>
                  <a:cxn ang="0">
                    <a:pos x="274" y="24"/>
                  </a:cxn>
                </a:cxnLst>
                <a:rect l="0" t="0" r="r" b="b"/>
                <a:pathLst>
                  <a:path w="274" h="80">
                    <a:moveTo>
                      <a:pt x="274" y="24"/>
                    </a:moveTo>
                    <a:lnTo>
                      <a:pt x="7" y="0"/>
                    </a:lnTo>
                    <a:lnTo>
                      <a:pt x="0" y="24"/>
                    </a:lnTo>
                    <a:lnTo>
                      <a:pt x="266" y="80"/>
                    </a:lnTo>
                    <a:lnTo>
                      <a:pt x="27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58" name="Freeform 182"/>
              <p:cNvSpPr>
                <a:spLocks/>
              </p:cNvSpPr>
              <p:nvPr/>
            </p:nvSpPr>
            <p:spPr bwMode="auto">
              <a:xfrm>
                <a:off x="3366" y="3670"/>
                <a:ext cx="115" cy="35"/>
              </a:xfrm>
              <a:custGeom>
                <a:avLst/>
                <a:gdLst/>
                <a:ahLst/>
                <a:cxnLst>
                  <a:cxn ang="0">
                    <a:pos x="115" y="14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108" y="35"/>
                  </a:cxn>
                  <a:cxn ang="0">
                    <a:pos x="115" y="14"/>
                  </a:cxn>
                </a:cxnLst>
                <a:rect l="0" t="0" r="r" b="b"/>
                <a:pathLst>
                  <a:path w="115" h="35">
                    <a:moveTo>
                      <a:pt x="115" y="14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108" y="35"/>
                    </a:lnTo>
                    <a:lnTo>
                      <a:pt x="115" y="14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59" name="Freeform 183"/>
              <p:cNvSpPr>
                <a:spLocks/>
              </p:cNvSpPr>
              <p:nvPr/>
            </p:nvSpPr>
            <p:spPr bwMode="auto">
              <a:xfrm>
                <a:off x="3247" y="3652"/>
                <a:ext cx="75" cy="25"/>
              </a:xfrm>
              <a:custGeom>
                <a:avLst/>
                <a:gdLst/>
                <a:ahLst/>
                <a:cxnLst>
                  <a:cxn ang="0">
                    <a:pos x="75" y="14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75" y="25"/>
                  </a:cxn>
                  <a:cxn ang="0">
                    <a:pos x="75" y="14"/>
                  </a:cxn>
                </a:cxnLst>
                <a:rect l="0" t="0" r="r" b="b"/>
                <a:pathLst>
                  <a:path w="75" h="25">
                    <a:moveTo>
                      <a:pt x="75" y="14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75" y="25"/>
                    </a:lnTo>
                    <a:lnTo>
                      <a:pt x="75" y="14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60" name="Freeform 184"/>
              <p:cNvSpPr>
                <a:spLocks/>
              </p:cNvSpPr>
              <p:nvPr/>
            </p:nvSpPr>
            <p:spPr bwMode="auto">
              <a:xfrm>
                <a:off x="3056" y="3677"/>
                <a:ext cx="454" cy="146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0" y="49"/>
                  </a:cxn>
                  <a:cxn ang="0">
                    <a:pos x="0" y="42"/>
                  </a:cxn>
                  <a:cxn ang="0">
                    <a:pos x="7" y="42"/>
                  </a:cxn>
                  <a:cxn ang="0">
                    <a:pos x="14" y="42"/>
                  </a:cxn>
                  <a:cxn ang="0">
                    <a:pos x="21" y="42"/>
                  </a:cxn>
                  <a:cxn ang="0">
                    <a:pos x="28" y="42"/>
                  </a:cxn>
                  <a:cxn ang="0">
                    <a:pos x="36" y="35"/>
                  </a:cxn>
                  <a:cxn ang="0">
                    <a:pos x="50" y="35"/>
                  </a:cxn>
                  <a:cxn ang="0">
                    <a:pos x="57" y="35"/>
                  </a:cxn>
                  <a:cxn ang="0">
                    <a:pos x="68" y="28"/>
                  </a:cxn>
                  <a:cxn ang="0">
                    <a:pos x="75" y="28"/>
                  </a:cxn>
                  <a:cxn ang="0">
                    <a:pos x="83" y="21"/>
                  </a:cxn>
                  <a:cxn ang="0">
                    <a:pos x="97" y="14"/>
                  </a:cxn>
                  <a:cxn ang="0">
                    <a:pos x="104" y="14"/>
                  </a:cxn>
                  <a:cxn ang="0">
                    <a:pos x="111" y="7"/>
                  </a:cxn>
                  <a:cxn ang="0">
                    <a:pos x="119" y="0"/>
                  </a:cxn>
                  <a:cxn ang="0">
                    <a:pos x="454" y="73"/>
                  </a:cxn>
                  <a:cxn ang="0">
                    <a:pos x="454" y="73"/>
                  </a:cxn>
                  <a:cxn ang="0">
                    <a:pos x="454" y="80"/>
                  </a:cxn>
                  <a:cxn ang="0">
                    <a:pos x="447" y="80"/>
                  </a:cxn>
                  <a:cxn ang="0">
                    <a:pos x="447" y="80"/>
                  </a:cxn>
                  <a:cxn ang="0">
                    <a:pos x="439" y="87"/>
                  </a:cxn>
                  <a:cxn ang="0">
                    <a:pos x="432" y="94"/>
                  </a:cxn>
                  <a:cxn ang="0">
                    <a:pos x="425" y="101"/>
                  </a:cxn>
                  <a:cxn ang="0">
                    <a:pos x="418" y="108"/>
                  </a:cxn>
                  <a:cxn ang="0">
                    <a:pos x="410" y="115"/>
                  </a:cxn>
                  <a:cxn ang="0">
                    <a:pos x="403" y="115"/>
                  </a:cxn>
                  <a:cxn ang="0">
                    <a:pos x="392" y="122"/>
                  </a:cxn>
                  <a:cxn ang="0">
                    <a:pos x="385" y="129"/>
                  </a:cxn>
                  <a:cxn ang="0">
                    <a:pos x="378" y="132"/>
                  </a:cxn>
                  <a:cxn ang="0">
                    <a:pos x="371" y="139"/>
                  </a:cxn>
                  <a:cxn ang="0">
                    <a:pos x="356" y="139"/>
                  </a:cxn>
                  <a:cxn ang="0">
                    <a:pos x="349" y="146"/>
                  </a:cxn>
                  <a:cxn ang="0">
                    <a:pos x="0" y="49"/>
                  </a:cxn>
                </a:cxnLst>
                <a:rect l="0" t="0" r="r" b="b"/>
                <a:pathLst>
                  <a:path w="454" h="146">
                    <a:moveTo>
                      <a:pt x="0" y="49"/>
                    </a:moveTo>
                    <a:lnTo>
                      <a:pt x="0" y="49"/>
                    </a:lnTo>
                    <a:lnTo>
                      <a:pt x="0" y="42"/>
                    </a:lnTo>
                    <a:lnTo>
                      <a:pt x="7" y="42"/>
                    </a:lnTo>
                    <a:lnTo>
                      <a:pt x="14" y="42"/>
                    </a:lnTo>
                    <a:lnTo>
                      <a:pt x="21" y="42"/>
                    </a:lnTo>
                    <a:lnTo>
                      <a:pt x="28" y="42"/>
                    </a:lnTo>
                    <a:lnTo>
                      <a:pt x="36" y="35"/>
                    </a:lnTo>
                    <a:lnTo>
                      <a:pt x="50" y="35"/>
                    </a:lnTo>
                    <a:lnTo>
                      <a:pt x="57" y="35"/>
                    </a:lnTo>
                    <a:lnTo>
                      <a:pt x="68" y="28"/>
                    </a:lnTo>
                    <a:lnTo>
                      <a:pt x="75" y="28"/>
                    </a:lnTo>
                    <a:lnTo>
                      <a:pt x="83" y="21"/>
                    </a:lnTo>
                    <a:lnTo>
                      <a:pt x="97" y="14"/>
                    </a:lnTo>
                    <a:lnTo>
                      <a:pt x="104" y="14"/>
                    </a:lnTo>
                    <a:lnTo>
                      <a:pt x="111" y="7"/>
                    </a:lnTo>
                    <a:lnTo>
                      <a:pt x="119" y="0"/>
                    </a:lnTo>
                    <a:lnTo>
                      <a:pt x="454" y="73"/>
                    </a:lnTo>
                    <a:lnTo>
                      <a:pt x="454" y="73"/>
                    </a:lnTo>
                    <a:lnTo>
                      <a:pt x="454" y="80"/>
                    </a:lnTo>
                    <a:lnTo>
                      <a:pt x="447" y="80"/>
                    </a:lnTo>
                    <a:lnTo>
                      <a:pt x="447" y="80"/>
                    </a:lnTo>
                    <a:lnTo>
                      <a:pt x="439" y="87"/>
                    </a:lnTo>
                    <a:lnTo>
                      <a:pt x="432" y="94"/>
                    </a:lnTo>
                    <a:lnTo>
                      <a:pt x="425" y="101"/>
                    </a:lnTo>
                    <a:lnTo>
                      <a:pt x="418" y="108"/>
                    </a:lnTo>
                    <a:lnTo>
                      <a:pt x="410" y="115"/>
                    </a:lnTo>
                    <a:lnTo>
                      <a:pt x="403" y="115"/>
                    </a:lnTo>
                    <a:lnTo>
                      <a:pt x="392" y="122"/>
                    </a:lnTo>
                    <a:lnTo>
                      <a:pt x="385" y="129"/>
                    </a:lnTo>
                    <a:lnTo>
                      <a:pt x="378" y="132"/>
                    </a:lnTo>
                    <a:lnTo>
                      <a:pt x="371" y="139"/>
                    </a:lnTo>
                    <a:lnTo>
                      <a:pt x="356" y="139"/>
                    </a:lnTo>
                    <a:lnTo>
                      <a:pt x="349" y="1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61" name="Freeform 185"/>
              <p:cNvSpPr>
                <a:spLocks/>
              </p:cNvSpPr>
              <p:nvPr/>
            </p:nvSpPr>
            <p:spPr bwMode="auto">
              <a:xfrm>
                <a:off x="3510" y="3666"/>
                <a:ext cx="155" cy="67"/>
              </a:xfrm>
              <a:custGeom>
                <a:avLst/>
                <a:gdLst/>
                <a:ahLst/>
                <a:cxnLst>
                  <a:cxn ang="0">
                    <a:pos x="11" y="67"/>
                  </a:cxn>
                  <a:cxn ang="0">
                    <a:pos x="155" y="25"/>
                  </a:cxn>
                  <a:cxn ang="0">
                    <a:pos x="68" y="0"/>
                  </a:cxn>
                  <a:cxn ang="0">
                    <a:pos x="0" y="4"/>
                  </a:cxn>
                  <a:cxn ang="0">
                    <a:pos x="0" y="67"/>
                  </a:cxn>
                  <a:cxn ang="0">
                    <a:pos x="11" y="67"/>
                  </a:cxn>
                </a:cxnLst>
                <a:rect l="0" t="0" r="r" b="b"/>
                <a:pathLst>
                  <a:path w="155" h="67">
                    <a:moveTo>
                      <a:pt x="11" y="67"/>
                    </a:moveTo>
                    <a:lnTo>
                      <a:pt x="155" y="25"/>
                    </a:lnTo>
                    <a:lnTo>
                      <a:pt x="68" y="0"/>
                    </a:lnTo>
                    <a:lnTo>
                      <a:pt x="0" y="4"/>
                    </a:lnTo>
                    <a:lnTo>
                      <a:pt x="0" y="67"/>
                    </a:lnTo>
                    <a:lnTo>
                      <a:pt x="11" y="67"/>
                    </a:lnTo>
                    <a:close/>
                  </a:path>
                </a:pathLst>
              </a:custGeom>
              <a:solidFill>
                <a:srgbClr val="001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62" name="Freeform 186"/>
              <p:cNvSpPr>
                <a:spLocks/>
              </p:cNvSpPr>
              <p:nvPr/>
            </p:nvSpPr>
            <p:spPr bwMode="auto">
              <a:xfrm>
                <a:off x="3092" y="3367"/>
                <a:ext cx="83" cy="331"/>
              </a:xfrm>
              <a:custGeom>
                <a:avLst/>
                <a:gdLst/>
                <a:ahLst/>
                <a:cxnLst>
                  <a:cxn ang="0">
                    <a:pos x="83" y="7"/>
                  </a:cxn>
                  <a:cxn ang="0">
                    <a:pos x="83" y="7"/>
                  </a:cxn>
                  <a:cxn ang="0">
                    <a:pos x="83" y="7"/>
                  </a:cxn>
                  <a:cxn ang="0">
                    <a:pos x="83" y="7"/>
                  </a:cxn>
                  <a:cxn ang="0">
                    <a:pos x="75" y="7"/>
                  </a:cxn>
                  <a:cxn ang="0">
                    <a:pos x="75" y="0"/>
                  </a:cxn>
                  <a:cxn ang="0">
                    <a:pos x="68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4" y="7"/>
                  </a:cxn>
                  <a:cxn ang="0">
                    <a:pos x="7" y="7"/>
                  </a:cxn>
                  <a:cxn ang="0">
                    <a:pos x="0" y="14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7" y="331"/>
                  </a:cxn>
                  <a:cxn ang="0">
                    <a:pos x="7" y="331"/>
                  </a:cxn>
                  <a:cxn ang="0">
                    <a:pos x="14" y="324"/>
                  </a:cxn>
                  <a:cxn ang="0">
                    <a:pos x="21" y="324"/>
                  </a:cxn>
                  <a:cxn ang="0">
                    <a:pos x="25" y="324"/>
                  </a:cxn>
                  <a:cxn ang="0">
                    <a:pos x="32" y="324"/>
                  </a:cxn>
                  <a:cxn ang="0">
                    <a:pos x="39" y="317"/>
                  </a:cxn>
                  <a:cxn ang="0">
                    <a:pos x="47" y="317"/>
                  </a:cxn>
                  <a:cxn ang="0">
                    <a:pos x="54" y="317"/>
                  </a:cxn>
                  <a:cxn ang="0">
                    <a:pos x="61" y="310"/>
                  </a:cxn>
                  <a:cxn ang="0">
                    <a:pos x="68" y="303"/>
                  </a:cxn>
                  <a:cxn ang="0">
                    <a:pos x="75" y="303"/>
                  </a:cxn>
                  <a:cxn ang="0">
                    <a:pos x="83" y="299"/>
                  </a:cxn>
                  <a:cxn ang="0">
                    <a:pos x="83" y="7"/>
                  </a:cxn>
                </a:cxnLst>
                <a:rect l="0" t="0" r="r" b="b"/>
                <a:pathLst>
                  <a:path w="83" h="331">
                    <a:moveTo>
                      <a:pt x="83" y="7"/>
                    </a:moveTo>
                    <a:lnTo>
                      <a:pt x="83" y="7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75" y="7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0" y="14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7" y="331"/>
                    </a:lnTo>
                    <a:lnTo>
                      <a:pt x="7" y="331"/>
                    </a:lnTo>
                    <a:lnTo>
                      <a:pt x="14" y="324"/>
                    </a:lnTo>
                    <a:lnTo>
                      <a:pt x="21" y="324"/>
                    </a:lnTo>
                    <a:lnTo>
                      <a:pt x="25" y="324"/>
                    </a:lnTo>
                    <a:lnTo>
                      <a:pt x="32" y="324"/>
                    </a:lnTo>
                    <a:lnTo>
                      <a:pt x="39" y="317"/>
                    </a:lnTo>
                    <a:lnTo>
                      <a:pt x="47" y="317"/>
                    </a:lnTo>
                    <a:lnTo>
                      <a:pt x="54" y="317"/>
                    </a:lnTo>
                    <a:lnTo>
                      <a:pt x="61" y="310"/>
                    </a:lnTo>
                    <a:lnTo>
                      <a:pt x="68" y="303"/>
                    </a:lnTo>
                    <a:lnTo>
                      <a:pt x="75" y="303"/>
                    </a:lnTo>
                    <a:lnTo>
                      <a:pt x="83" y="299"/>
                    </a:lnTo>
                    <a:lnTo>
                      <a:pt x="83" y="7"/>
                    </a:lnTo>
                    <a:close/>
                  </a:path>
                </a:pathLst>
              </a:custGeom>
              <a:solidFill>
                <a:srgbClr val="7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63" name="Freeform 187"/>
              <p:cNvSpPr>
                <a:spLocks/>
              </p:cNvSpPr>
              <p:nvPr/>
            </p:nvSpPr>
            <p:spPr bwMode="auto">
              <a:xfrm>
                <a:off x="3092" y="3367"/>
                <a:ext cx="75" cy="279"/>
              </a:xfrm>
              <a:custGeom>
                <a:avLst/>
                <a:gdLst/>
                <a:ahLst/>
                <a:cxnLst>
                  <a:cxn ang="0">
                    <a:pos x="75" y="7"/>
                  </a:cxn>
                  <a:cxn ang="0">
                    <a:pos x="75" y="7"/>
                  </a:cxn>
                  <a:cxn ang="0">
                    <a:pos x="75" y="7"/>
                  </a:cxn>
                  <a:cxn ang="0">
                    <a:pos x="68" y="7"/>
                  </a:cxn>
                  <a:cxn ang="0">
                    <a:pos x="68" y="7"/>
                  </a:cxn>
                  <a:cxn ang="0">
                    <a:pos x="61" y="7"/>
                  </a:cxn>
                  <a:cxn ang="0">
                    <a:pos x="61" y="7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1" y="7"/>
                  </a:cxn>
                  <a:cxn ang="0">
                    <a:pos x="14" y="7"/>
                  </a:cxn>
                  <a:cxn ang="0">
                    <a:pos x="7" y="14"/>
                  </a:cxn>
                  <a:cxn ang="0">
                    <a:pos x="0" y="14"/>
                  </a:cxn>
                  <a:cxn ang="0">
                    <a:pos x="0" y="279"/>
                  </a:cxn>
                  <a:cxn ang="0">
                    <a:pos x="0" y="279"/>
                  </a:cxn>
                  <a:cxn ang="0">
                    <a:pos x="0" y="279"/>
                  </a:cxn>
                  <a:cxn ang="0">
                    <a:pos x="7" y="279"/>
                  </a:cxn>
                  <a:cxn ang="0">
                    <a:pos x="7" y="279"/>
                  </a:cxn>
                  <a:cxn ang="0">
                    <a:pos x="14" y="279"/>
                  </a:cxn>
                  <a:cxn ang="0">
                    <a:pos x="14" y="279"/>
                  </a:cxn>
                  <a:cxn ang="0">
                    <a:pos x="21" y="279"/>
                  </a:cxn>
                  <a:cxn ang="0">
                    <a:pos x="25" y="279"/>
                  </a:cxn>
                  <a:cxn ang="0">
                    <a:pos x="25" y="272"/>
                  </a:cxn>
                  <a:cxn ang="0">
                    <a:pos x="32" y="272"/>
                  </a:cxn>
                  <a:cxn ang="0">
                    <a:pos x="39" y="272"/>
                  </a:cxn>
                  <a:cxn ang="0">
                    <a:pos x="47" y="265"/>
                  </a:cxn>
                  <a:cxn ang="0">
                    <a:pos x="54" y="265"/>
                  </a:cxn>
                  <a:cxn ang="0">
                    <a:pos x="61" y="258"/>
                  </a:cxn>
                  <a:cxn ang="0">
                    <a:pos x="68" y="258"/>
                  </a:cxn>
                  <a:cxn ang="0">
                    <a:pos x="75" y="251"/>
                  </a:cxn>
                  <a:cxn ang="0">
                    <a:pos x="75" y="7"/>
                  </a:cxn>
                </a:cxnLst>
                <a:rect l="0" t="0" r="r" b="b"/>
                <a:pathLst>
                  <a:path w="75" h="279">
                    <a:moveTo>
                      <a:pt x="75" y="7"/>
                    </a:moveTo>
                    <a:lnTo>
                      <a:pt x="75" y="7"/>
                    </a:lnTo>
                    <a:lnTo>
                      <a:pt x="75" y="7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61" y="7"/>
                    </a:lnTo>
                    <a:lnTo>
                      <a:pt x="61" y="7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1" y="7"/>
                    </a:lnTo>
                    <a:lnTo>
                      <a:pt x="14" y="7"/>
                    </a:lnTo>
                    <a:lnTo>
                      <a:pt x="7" y="14"/>
                    </a:lnTo>
                    <a:lnTo>
                      <a:pt x="0" y="14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7" y="279"/>
                    </a:lnTo>
                    <a:lnTo>
                      <a:pt x="7" y="279"/>
                    </a:lnTo>
                    <a:lnTo>
                      <a:pt x="14" y="279"/>
                    </a:lnTo>
                    <a:lnTo>
                      <a:pt x="14" y="279"/>
                    </a:lnTo>
                    <a:lnTo>
                      <a:pt x="21" y="279"/>
                    </a:lnTo>
                    <a:lnTo>
                      <a:pt x="25" y="279"/>
                    </a:lnTo>
                    <a:lnTo>
                      <a:pt x="25" y="272"/>
                    </a:lnTo>
                    <a:lnTo>
                      <a:pt x="32" y="272"/>
                    </a:lnTo>
                    <a:lnTo>
                      <a:pt x="39" y="272"/>
                    </a:lnTo>
                    <a:lnTo>
                      <a:pt x="47" y="265"/>
                    </a:lnTo>
                    <a:lnTo>
                      <a:pt x="54" y="265"/>
                    </a:lnTo>
                    <a:lnTo>
                      <a:pt x="61" y="258"/>
                    </a:lnTo>
                    <a:lnTo>
                      <a:pt x="68" y="258"/>
                    </a:lnTo>
                    <a:lnTo>
                      <a:pt x="75" y="251"/>
                    </a:lnTo>
                    <a:lnTo>
                      <a:pt x="75" y="7"/>
                    </a:lnTo>
                    <a:close/>
                  </a:path>
                </a:pathLst>
              </a:custGeom>
              <a:solidFill>
                <a:srgbClr val="93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64" name="Freeform 188"/>
              <p:cNvSpPr>
                <a:spLocks/>
              </p:cNvSpPr>
              <p:nvPr/>
            </p:nvSpPr>
            <p:spPr bwMode="auto">
              <a:xfrm>
                <a:off x="3092" y="3374"/>
                <a:ext cx="61" cy="226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4" y="0"/>
                  </a:cxn>
                  <a:cxn ang="0">
                    <a:pos x="7" y="7"/>
                  </a:cxn>
                  <a:cxn ang="0">
                    <a:pos x="0" y="7"/>
                  </a:cxn>
                  <a:cxn ang="0">
                    <a:pos x="0" y="226"/>
                  </a:cxn>
                  <a:cxn ang="0">
                    <a:pos x="0" y="226"/>
                  </a:cxn>
                  <a:cxn ang="0">
                    <a:pos x="7" y="226"/>
                  </a:cxn>
                  <a:cxn ang="0">
                    <a:pos x="7" y="226"/>
                  </a:cxn>
                  <a:cxn ang="0">
                    <a:pos x="7" y="226"/>
                  </a:cxn>
                  <a:cxn ang="0">
                    <a:pos x="14" y="226"/>
                  </a:cxn>
                  <a:cxn ang="0">
                    <a:pos x="14" y="226"/>
                  </a:cxn>
                  <a:cxn ang="0">
                    <a:pos x="21" y="226"/>
                  </a:cxn>
                  <a:cxn ang="0">
                    <a:pos x="21" y="219"/>
                  </a:cxn>
                  <a:cxn ang="0">
                    <a:pos x="25" y="219"/>
                  </a:cxn>
                  <a:cxn ang="0">
                    <a:pos x="32" y="219"/>
                  </a:cxn>
                  <a:cxn ang="0">
                    <a:pos x="32" y="219"/>
                  </a:cxn>
                  <a:cxn ang="0">
                    <a:pos x="39" y="212"/>
                  </a:cxn>
                  <a:cxn ang="0">
                    <a:pos x="47" y="212"/>
                  </a:cxn>
                  <a:cxn ang="0">
                    <a:pos x="54" y="212"/>
                  </a:cxn>
                  <a:cxn ang="0">
                    <a:pos x="61" y="205"/>
                  </a:cxn>
                  <a:cxn ang="0">
                    <a:pos x="61" y="205"/>
                  </a:cxn>
                  <a:cxn ang="0">
                    <a:pos x="61" y="0"/>
                  </a:cxn>
                </a:cxnLst>
                <a:rect l="0" t="0" r="r" b="b"/>
                <a:pathLst>
                  <a:path w="61" h="226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226"/>
                    </a:lnTo>
                    <a:lnTo>
                      <a:pt x="0" y="226"/>
                    </a:lnTo>
                    <a:lnTo>
                      <a:pt x="7" y="226"/>
                    </a:lnTo>
                    <a:lnTo>
                      <a:pt x="7" y="226"/>
                    </a:lnTo>
                    <a:lnTo>
                      <a:pt x="7" y="226"/>
                    </a:lnTo>
                    <a:lnTo>
                      <a:pt x="14" y="226"/>
                    </a:lnTo>
                    <a:lnTo>
                      <a:pt x="14" y="226"/>
                    </a:lnTo>
                    <a:lnTo>
                      <a:pt x="21" y="226"/>
                    </a:lnTo>
                    <a:lnTo>
                      <a:pt x="21" y="219"/>
                    </a:lnTo>
                    <a:lnTo>
                      <a:pt x="25" y="219"/>
                    </a:lnTo>
                    <a:lnTo>
                      <a:pt x="32" y="219"/>
                    </a:lnTo>
                    <a:lnTo>
                      <a:pt x="32" y="219"/>
                    </a:lnTo>
                    <a:lnTo>
                      <a:pt x="39" y="212"/>
                    </a:lnTo>
                    <a:lnTo>
                      <a:pt x="47" y="212"/>
                    </a:lnTo>
                    <a:lnTo>
                      <a:pt x="54" y="212"/>
                    </a:lnTo>
                    <a:lnTo>
                      <a:pt x="61" y="205"/>
                    </a:lnTo>
                    <a:lnTo>
                      <a:pt x="61" y="205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A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65" name="Freeform 189"/>
              <p:cNvSpPr>
                <a:spLocks/>
              </p:cNvSpPr>
              <p:nvPr/>
            </p:nvSpPr>
            <p:spPr bwMode="auto">
              <a:xfrm>
                <a:off x="3099" y="3374"/>
                <a:ext cx="47" cy="178"/>
              </a:xfrm>
              <a:custGeom>
                <a:avLst/>
                <a:gdLst/>
                <a:ahLst/>
                <a:cxnLst>
                  <a:cxn ang="0">
                    <a:pos x="47" y="7"/>
                  </a:cxn>
                  <a:cxn ang="0">
                    <a:pos x="47" y="7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7" y="7"/>
                  </a:cxn>
                  <a:cxn ang="0">
                    <a:pos x="0" y="7"/>
                  </a:cxn>
                  <a:cxn ang="0">
                    <a:pos x="0" y="178"/>
                  </a:cxn>
                  <a:cxn ang="0">
                    <a:pos x="0" y="178"/>
                  </a:cxn>
                  <a:cxn ang="0">
                    <a:pos x="0" y="171"/>
                  </a:cxn>
                  <a:cxn ang="0">
                    <a:pos x="7" y="171"/>
                  </a:cxn>
                  <a:cxn ang="0">
                    <a:pos x="14" y="171"/>
                  </a:cxn>
                  <a:cxn ang="0">
                    <a:pos x="18" y="171"/>
                  </a:cxn>
                  <a:cxn ang="0">
                    <a:pos x="25" y="164"/>
                  </a:cxn>
                  <a:cxn ang="0">
                    <a:pos x="40" y="164"/>
                  </a:cxn>
                  <a:cxn ang="0">
                    <a:pos x="47" y="160"/>
                  </a:cxn>
                  <a:cxn ang="0">
                    <a:pos x="47" y="7"/>
                  </a:cxn>
                </a:cxnLst>
                <a:rect l="0" t="0" r="r" b="b"/>
                <a:pathLst>
                  <a:path w="47" h="178">
                    <a:moveTo>
                      <a:pt x="47" y="7"/>
                    </a:moveTo>
                    <a:lnTo>
                      <a:pt x="47" y="7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0" y="171"/>
                    </a:lnTo>
                    <a:lnTo>
                      <a:pt x="7" y="171"/>
                    </a:lnTo>
                    <a:lnTo>
                      <a:pt x="14" y="171"/>
                    </a:lnTo>
                    <a:lnTo>
                      <a:pt x="18" y="171"/>
                    </a:lnTo>
                    <a:lnTo>
                      <a:pt x="25" y="164"/>
                    </a:lnTo>
                    <a:lnTo>
                      <a:pt x="40" y="164"/>
                    </a:lnTo>
                    <a:lnTo>
                      <a:pt x="47" y="160"/>
                    </a:lnTo>
                    <a:lnTo>
                      <a:pt x="47" y="7"/>
                    </a:lnTo>
                    <a:close/>
                  </a:path>
                </a:pathLst>
              </a:custGeom>
              <a:solidFill>
                <a:srgbClr val="BC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66" name="Freeform 190"/>
              <p:cNvSpPr>
                <a:spLocks/>
              </p:cNvSpPr>
              <p:nvPr/>
            </p:nvSpPr>
            <p:spPr bwMode="auto">
              <a:xfrm>
                <a:off x="3099" y="3374"/>
                <a:ext cx="40" cy="125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2" y="7"/>
                  </a:cxn>
                  <a:cxn ang="0">
                    <a:pos x="32" y="7"/>
                  </a:cxn>
                  <a:cxn ang="0">
                    <a:pos x="32" y="7"/>
                  </a:cxn>
                  <a:cxn ang="0">
                    <a:pos x="25" y="0"/>
                  </a:cxn>
                  <a:cxn ang="0">
                    <a:pos x="18" y="0"/>
                  </a:cxn>
                  <a:cxn ang="0">
                    <a:pos x="14" y="7"/>
                  </a:cxn>
                  <a:cxn ang="0">
                    <a:pos x="7" y="7"/>
                  </a:cxn>
                  <a:cxn ang="0">
                    <a:pos x="0" y="14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7" y="125"/>
                  </a:cxn>
                  <a:cxn ang="0">
                    <a:pos x="7" y="125"/>
                  </a:cxn>
                  <a:cxn ang="0">
                    <a:pos x="14" y="125"/>
                  </a:cxn>
                  <a:cxn ang="0">
                    <a:pos x="18" y="125"/>
                  </a:cxn>
                  <a:cxn ang="0">
                    <a:pos x="25" y="118"/>
                  </a:cxn>
                  <a:cxn ang="0">
                    <a:pos x="32" y="118"/>
                  </a:cxn>
                  <a:cxn ang="0">
                    <a:pos x="40" y="111"/>
                  </a:cxn>
                  <a:cxn ang="0">
                    <a:pos x="40" y="7"/>
                  </a:cxn>
                </a:cxnLst>
                <a:rect l="0" t="0" r="r" b="b"/>
                <a:pathLst>
                  <a:path w="40" h="125">
                    <a:moveTo>
                      <a:pt x="40" y="7"/>
                    </a:move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0" y="14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7" y="125"/>
                    </a:lnTo>
                    <a:lnTo>
                      <a:pt x="7" y="125"/>
                    </a:lnTo>
                    <a:lnTo>
                      <a:pt x="14" y="125"/>
                    </a:lnTo>
                    <a:lnTo>
                      <a:pt x="18" y="125"/>
                    </a:lnTo>
                    <a:lnTo>
                      <a:pt x="25" y="118"/>
                    </a:lnTo>
                    <a:lnTo>
                      <a:pt x="32" y="118"/>
                    </a:lnTo>
                    <a:lnTo>
                      <a:pt x="40" y="111"/>
                    </a:lnTo>
                    <a:lnTo>
                      <a:pt x="40" y="7"/>
                    </a:lnTo>
                    <a:close/>
                  </a:path>
                </a:pathLst>
              </a:custGeom>
              <a:solidFill>
                <a:srgbClr val="D1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67" name="Freeform 191"/>
              <p:cNvSpPr>
                <a:spLocks/>
              </p:cNvSpPr>
              <p:nvPr/>
            </p:nvSpPr>
            <p:spPr bwMode="auto">
              <a:xfrm>
                <a:off x="3099" y="3381"/>
                <a:ext cx="25" cy="73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0" y="7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7" y="73"/>
                  </a:cxn>
                  <a:cxn ang="0">
                    <a:pos x="7" y="73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18" y="66"/>
                  </a:cxn>
                  <a:cxn ang="0">
                    <a:pos x="25" y="66"/>
                  </a:cxn>
                  <a:cxn ang="0">
                    <a:pos x="25" y="59"/>
                  </a:cxn>
                  <a:cxn ang="0">
                    <a:pos x="25" y="0"/>
                  </a:cxn>
                </a:cxnLst>
                <a:rect l="0" t="0" r="r" b="b"/>
                <a:pathLst>
                  <a:path w="25" h="73">
                    <a:moveTo>
                      <a:pt x="25" y="0"/>
                    </a:moveTo>
                    <a:lnTo>
                      <a:pt x="25" y="0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8" y="66"/>
                    </a:lnTo>
                    <a:lnTo>
                      <a:pt x="25" y="66"/>
                    </a:lnTo>
                    <a:lnTo>
                      <a:pt x="25" y="5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E5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68" name="Freeform 192"/>
              <p:cNvSpPr>
                <a:spLocks/>
              </p:cNvSpPr>
              <p:nvPr/>
            </p:nvSpPr>
            <p:spPr bwMode="auto">
              <a:xfrm>
                <a:off x="3412" y="3586"/>
                <a:ext cx="36" cy="32"/>
              </a:xfrm>
              <a:custGeom>
                <a:avLst/>
                <a:gdLst/>
                <a:ahLst/>
                <a:cxnLst>
                  <a:cxn ang="0">
                    <a:pos x="22" y="32"/>
                  </a:cxn>
                  <a:cxn ang="0">
                    <a:pos x="22" y="32"/>
                  </a:cxn>
                  <a:cxn ang="0">
                    <a:pos x="29" y="32"/>
                  </a:cxn>
                  <a:cxn ang="0">
                    <a:pos x="29" y="32"/>
                  </a:cxn>
                  <a:cxn ang="0">
                    <a:pos x="29" y="32"/>
                  </a:cxn>
                  <a:cxn ang="0">
                    <a:pos x="36" y="25"/>
                  </a:cxn>
                  <a:cxn ang="0">
                    <a:pos x="36" y="25"/>
                  </a:cxn>
                  <a:cxn ang="0">
                    <a:pos x="36" y="18"/>
                  </a:cxn>
                  <a:cxn ang="0">
                    <a:pos x="36" y="18"/>
                  </a:cxn>
                  <a:cxn ang="0">
                    <a:pos x="36" y="14"/>
                  </a:cxn>
                  <a:cxn ang="0">
                    <a:pos x="36" y="14"/>
                  </a:cxn>
                  <a:cxn ang="0">
                    <a:pos x="36" y="7"/>
                  </a:cxn>
                  <a:cxn ang="0">
                    <a:pos x="29" y="7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15" y="32"/>
                  </a:cxn>
                  <a:cxn ang="0">
                    <a:pos x="22" y="32"/>
                  </a:cxn>
                </a:cxnLst>
                <a:rect l="0" t="0" r="r" b="b"/>
                <a:pathLst>
                  <a:path w="36" h="32">
                    <a:moveTo>
                      <a:pt x="22" y="32"/>
                    </a:moveTo>
                    <a:lnTo>
                      <a:pt x="22" y="32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7"/>
                    </a:lnTo>
                    <a:lnTo>
                      <a:pt x="29" y="7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5" y="32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69" name="Freeform 193"/>
              <p:cNvSpPr>
                <a:spLocks/>
              </p:cNvSpPr>
              <p:nvPr/>
            </p:nvSpPr>
            <p:spPr bwMode="auto">
              <a:xfrm>
                <a:off x="3297" y="3586"/>
                <a:ext cx="18" cy="18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15" y="18"/>
                  </a:cxn>
                  <a:cxn ang="0">
                    <a:pos x="15" y="14"/>
                  </a:cxn>
                  <a:cxn ang="0">
                    <a:pos x="18" y="14"/>
                  </a:cxn>
                  <a:cxn ang="0">
                    <a:pos x="18" y="7"/>
                  </a:cxn>
                  <a:cxn ang="0">
                    <a:pos x="18" y="7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7" y="18"/>
                  </a:cxn>
                  <a:cxn ang="0">
                    <a:pos x="7" y="18"/>
                  </a:cxn>
                </a:cxnLst>
                <a:rect l="0" t="0" r="r" b="b"/>
                <a:pathLst>
                  <a:path w="18" h="18">
                    <a:moveTo>
                      <a:pt x="7" y="18"/>
                    </a:moveTo>
                    <a:lnTo>
                      <a:pt x="15" y="18"/>
                    </a:lnTo>
                    <a:lnTo>
                      <a:pt x="15" y="14"/>
                    </a:lnTo>
                    <a:lnTo>
                      <a:pt x="18" y="14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7" y="18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70" name="Freeform 194"/>
              <p:cNvSpPr>
                <a:spLocks/>
              </p:cNvSpPr>
              <p:nvPr/>
            </p:nvSpPr>
            <p:spPr bwMode="auto">
              <a:xfrm>
                <a:off x="3330" y="3586"/>
                <a:ext cx="14" cy="18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14" y="18"/>
                  </a:cxn>
                  <a:cxn ang="0">
                    <a:pos x="14" y="14"/>
                  </a:cxn>
                  <a:cxn ang="0">
                    <a:pos x="14" y="14"/>
                  </a:cxn>
                  <a:cxn ang="0">
                    <a:pos x="14" y="7"/>
                  </a:cxn>
                  <a:cxn ang="0">
                    <a:pos x="14" y="7"/>
                  </a:cxn>
                  <a:cxn ang="0">
                    <a:pos x="14" y="7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7" y="18"/>
                  </a:cxn>
                </a:cxnLst>
                <a:rect l="0" t="0" r="r" b="b"/>
                <a:pathLst>
                  <a:path w="14" h="18">
                    <a:moveTo>
                      <a:pt x="7" y="18"/>
                    </a:moveTo>
                    <a:lnTo>
                      <a:pt x="14" y="18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71" name="Freeform 195"/>
              <p:cNvSpPr>
                <a:spLocks/>
              </p:cNvSpPr>
              <p:nvPr/>
            </p:nvSpPr>
            <p:spPr bwMode="auto">
              <a:xfrm>
                <a:off x="3200" y="3332"/>
                <a:ext cx="54" cy="254"/>
              </a:xfrm>
              <a:custGeom>
                <a:avLst/>
                <a:gdLst/>
                <a:ahLst/>
                <a:cxnLst>
                  <a:cxn ang="0">
                    <a:pos x="21" y="7"/>
                  </a:cxn>
                  <a:cxn ang="0">
                    <a:pos x="14" y="14"/>
                  </a:cxn>
                  <a:cxn ang="0">
                    <a:pos x="14" y="28"/>
                  </a:cxn>
                  <a:cxn ang="0">
                    <a:pos x="7" y="49"/>
                  </a:cxn>
                  <a:cxn ang="0">
                    <a:pos x="0" y="80"/>
                  </a:cxn>
                  <a:cxn ang="0">
                    <a:pos x="0" y="115"/>
                  </a:cxn>
                  <a:cxn ang="0">
                    <a:pos x="0" y="160"/>
                  </a:cxn>
                  <a:cxn ang="0">
                    <a:pos x="7" y="202"/>
                  </a:cxn>
                  <a:cxn ang="0">
                    <a:pos x="14" y="254"/>
                  </a:cxn>
                  <a:cxn ang="0">
                    <a:pos x="54" y="254"/>
                  </a:cxn>
                  <a:cxn ang="0">
                    <a:pos x="47" y="247"/>
                  </a:cxn>
                  <a:cxn ang="0">
                    <a:pos x="47" y="227"/>
                  </a:cxn>
                  <a:cxn ang="0">
                    <a:pos x="43" y="195"/>
                  </a:cxn>
                  <a:cxn ang="0">
                    <a:pos x="43" y="160"/>
                  </a:cxn>
                  <a:cxn ang="0">
                    <a:pos x="36" y="122"/>
                  </a:cxn>
                  <a:cxn ang="0">
                    <a:pos x="36" y="73"/>
                  </a:cxn>
                  <a:cxn ang="0">
                    <a:pos x="43" y="42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3" y="7"/>
                  </a:cxn>
                  <a:cxn ang="0">
                    <a:pos x="29" y="7"/>
                  </a:cxn>
                  <a:cxn ang="0">
                    <a:pos x="21" y="7"/>
                  </a:cxn>
                </a:cxnLst>
                <a:rect l="0" t="0" r="r" b="b"/>
                <a:pathLst>
                  <a:path w="54" h="254">
                    <a:moveTo>
                      <a:pt x="21" y="7"/>
                    </a:moveTo>
                    <a:lnTo>
                      <a:pt x="14" y="14"/>
                    </a:lnTo>
                    <a:lnTo>
                      <a:pt x="14" y="28"/>
                    </a:lnTo>
                    <a:lnTo>
                      <a:pt x="7" y="49"/>
                    </a:lnTo>
                    <a:lnTo>
                      <a:pt x="0" y="80"/>
                    </a:lnTo>
                    <a:lnTo>
                      <a:pt x="0" y="115"/>
                    </a:lnTo>
                    <a:lnTo>
                      <a:pt x="0" y="160"/>
                    </a:lnTo>
                    <a:lnTo>
                      <a:pt x="7" y="202"/>
                    </a:lnTo>
                    <a:lnTo>
                      <a:pt x="14" y="254"/>
                    </a:lnTo>
                    <a:lnTo>
                      <a:pt x="54" y="254"/>
                    </a:lnTo>
                    <a:lnTo>
                      <a:pt x="47" y="247"/>
                    </a:lnTo>
                    <a:lnTo>
                      <a:pt x="47" y="227"/>
                    </a:lnTo>
                    <a:lnTo>
                      <a:pt x="43" y="195"/>
                    </a:lnTo>
                    <a:lnTo>
                      <a:pt x="43" y="160"/>
                    </a:lnTo>
                    <a:lnTo>
                      <a:pt x="36" y="122"/>
                    </a:lnTo>
                    <a:lnTo>
                      <a:pt x="36" y="73"/>
                    </a:lnTo>
                    <a:lnTo>
                      <a:pt x="43" y="42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3" y="7"/>
                    </a:lnTo>
                    <a:lnTo>
                      <a:pt x="29" y="7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72" name="Freeform 196"/>
              <p:cNvSpPr>
                <a:spLocks/>
              </p:cNvSpPr>
              <p:nvPr/>
            </p:nvSpPr>
            <p:spPr bwMode="auto">
              <a:xfrm>
                <a:off x="3474" y="3308"/>
                <a:ext cx="75" cy="278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75" y="0"/>
                  </a:cxn>
                  <a:cxn ang="0">
                    <a:pos x="68" y="7"/>
                  </a:cxn>
                  <a:cxn ang="0">
                    <a:pos x="61" y="24"/>
                  </a:cxn>
                  <a:cxn ang="0">
                    <a:pos x="54" y="45"/>
                  </a:cxn>
                  <a:cxn ang="0">
                    <a:pos x="47" y="80"/>
                  </a:cxn>
                  <a:cxn ang="0">
                    <a:pos x="47" y="132"/>
                  </a:cxn>
                  <a:cxn ang="0">
                    <a:pos x="47" y="191"/>
                  </a:cxn>
                  <a:cxn ang="0">
                    <a:pos x="54" y="278"/>
                  </a:cxn>
                  <a:cxn ang="0">
                    <a:pos x="14" y="278"/>
                  </a:cxn>
                  <a:cxn ang="0">
                    <a:pos x="14" y="264"/>
                  </a:cxn>
                  <a:cxn ang="0">
                    <a:pos x="14" y="244"/>
                  </a:cxn>
                  <a:cxn ang="0">
                    <a:pos x="7" y="212"/>
                  </a:cxn>
                  <a:cxn ang="0">
                    <a:pos x="7" y="170"/>
                  </a:cxn>
                  <a:cxn ang="0">
                    <a:pos x="0" y="125"/>
                  </a:cxn>
                  <a:cxn ang="0">
                    <a:pos x="7" y="80"/>
                  </a:cxn>
                  <a:cxn ang="0">
                    <a:pos x="14" y="31"/>
                  </a:cxn>
                  <a:cxn ang="0">
                    <a:pos x="29" y="0"/>
                  </a:cxn>
                  <a:cxn ang="0">
                    <a:pos x="75" y="0"/>
                  </a:cxn>
                </a:cxnLst>
                <a:rect l="0" t="0" r="r" b="b"/>
                <a:pathLst>
                  <a:path w="75" h="278">
                    <a:moveTo>
                      <a:pt x="75" y="0"/>
                    </a:moveTo>
                    <a:lnTo>
                      <a:pt x="75" y="0"/>
                    </a:lnTo>
                    <a:lnTo>
                      <a:pt x="68" y="7"/>
                    </a:lnTo>
                    <a:lnTo>
                      <a:pt x="61" y="24"/>
                    </a:lnTo>
                    <a:lnTo>
                      <a:pt x="54" y="45"/>
                    </a:lnTo>
                    <a:lnTo>
                      <a:pt x="47" y="80"/>
                    </a:lnTo>
                    <a:lnTo>
                      <a:pt x="47" y="132"/>
                    </a:lnTo>
                    <a:lnTo>
                      <a:pt x="47" y="191"/>
                    </a:lnTo>
                    <a:lnTo>
                      <a:pt x="54" y="278"/>
                    </a:lnTo>
                    <a:lnTo>
                      <a:pt x="14" y="278"/>
                    </a:lnTo>
                    <a:lnTo>
                      <a:pt x="14" y="264"/>
                    </a:lnTo>
                    <a:lnTo>
                      <a:pt x="14" y="244"/>
                    </a:lnTo>
                    <a:lnTo>
                      <a:pt x="7" y="212"/>
                    </a:lnTo>
                    <a:lnTo>
                      <a:pt x="7" y="170"/>
                    </a:lnTo>
                    <a:lnTo>
                      <a:pt x="0" y="125"/>
                    </a:lnTo>
                    <a:lnTo>
                      <a:pt x="7" y="80"/>
                    </a:lnTo>
                    <a:lnTo>
                      <a:pt x="14" y="31"/>
                    </a:lnTo>
                    <a:lnTo>
                      <a:pt x="29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73" name="Freeform 197"/>
              <p:cNvSpPr>
                <a:spLocks/>
              </p:cNvSpPr>
              <p:nvPr/>
            </p:nvSpPr>
            <p:spPr bwMode="auto">
              <a:xfrm>
                <a:off x="3200" y="3353"/>
                <a:ext cx="47" cy="212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4" y="7"/>
                  </a:cxn>
                  <a:cxn ang="0">
                    <a:pos x="14" y="21"/>
                  </a:cxn>
                  <a:cxn ang="0">
                    <a:pos x="7" y="42"/>
                  </a:cxn>
                  <a:cxn ang="0">
                    <a:pos x="7" y="66"/>
                  </a:cxn>
                  <a:cxn ang="0">
                    <a:pos x="0" y="94"/>
                  </a:cxn>
                  <a:cxn ang="0">
                    <a:pos x="0" y="132"/>
                  </a:cxn>
                  <a:cxn ang="0">
                    <a:pos x="7" y="174"/>
                  </a:cxn>
                  <a:cxn ang="0">
                    <a:pos x="14" y="212"/>
                  </a:cxn>
                  <a:cxn ang="0">
                    <a:pos x="47" y="212"/>
                  </a:cxn>
                  <a:cxn ang="0">
                    <a:pos x="47" y="206"/>
                  </a:cxn>
                  <a:cxn ang="0">
                    <a:pos x="43" y="192"/>
                  </a:cxn>
                  <a:cxn ang="0">
                    <a:pos x="43" y="167"/>
                  </a:cxn>
                  <a:cxn ang="0">
                    <a:pos x="36" y="132"/>
                  </a:cxn>
                  <a:cxn ang="0">
                    <a:pos x="36" y="101"/>
                  </a:cxn>
                  <a:cxn ang="0">
                    <a:pos x="36" y="59"/>
                  </a:cxn>
                  <a:cxn ang="0">
                    <a:pos x="43" y="28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3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1" y="0"/>
                  </a:cxn>
                </a:cxnLst>
                <a:rect l="0" t="0" r="r" b="b"/>
                <a:pathLst>
                  <a:path w="47" h="212">
                    <a:moveTo>
                      <a:pt x="21" y="0"/>
                    </a:moveTo>
                    <a:lnTo>
                      <a:pt x="14" y="7"/>
                    </a:lnTo>
                    <a:lnTo>
                      <a:pt x="14" y="21"/>
                    </a:lnTo>
                    <a:lnTo>
                      <a:pt x="7" y="42"/>
                    </a:lnTo>
                    <a:lnTo>
                      <a:pt x="7" y="66"/>
                    </a:lnTo>
                    <a:lnTo>
                      <a:pt x="0" y="94"/>
                    </a:lnTo>
                    <a:lnTo>
                      <a:pt x="0" y="132"/>
                    </a:lnTo>
                    <a:lnTo>
                      <a:pt x="7" y="174"/>
                    </a:lnTo>
                    <a:lnTo>
                      <a:pt x="14" y="212"/>
                    </a:lnTo>
                    <a:lnTo>
                      <a:pt x="47" y="212"/>
                    </a:lnTo>
                    <a:lnTo>
                      <a:pt x="47" y="206"/>
                    </a:lnTo>
                    <a:lnTo>
                      <a:pt x="43" y="192"/>
                    </a:lnTo>
                    <a:lnTo>
                      <a:pt x="43" y="167"/>
                    </a:lnTo>
                    <a:lnTo>
                      <a:pt x="36" y="132"/>
                    </a:lnTo>
                    <a:lnTo>
                      <a:pt x="36" y="101"/>
                    </a:lnTo>
                    <a:lnTo>
                      <a:pt x="36" y="59"/>
                    </a:lnTo>
                    <a:lnTo>
                      <a:pt x="43" y="28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59B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74" name="Freeform 198"/>
              <p:cNvSpPr>
                <a:spLocks/>
              </p:cNvSpPr>
              <p:nvPr/>
            </p:nvSpPr>
            <p:spPr bwMode="auto">
              <a:xfrm>
                <a:off x="3207" y="3367"/>
                <a:ext cx="36" cy="18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7"/>
                  </a:cxn>
                  <a:cxn ang="0">
                    <a:pos x="7" y="21"/>
                  </a:cxn>
                  <a:cxn ang="0">
                    <a:pos x="0" y="31"/>
                  </a:cxn>
                  <a:cxn ang="0">
                    <a:pos x="0" y="52"/>
                  </a:cxn>
                  <a:cxn ang="0">
                    <a:pos x="0" y="80"/>
                  </a:cxn>
                  <a:cxn ang="0">
                    <a:pos x="0" y="111"/>
                  </a:cxn>
                  <a:cxn ang="0">
                    <a:pos x="0" y="146"/>
                  </a:cxn>
                  <a:cxn ang="0">
                    <a:pos x="7" y="185"/>
                  </a:cxn>
                  <a:cxn ang="0">
                    <a:pos x="36" y="185"/>
                  </a:cxn>
                  <a:cxn ang="0">
                    <a:pos x="36" y="178"/>
                  </a:cxn>
                  <a:cxn ang="0">
                    <a:pos x="36" y="167"/>
                  </a:cxn>
                  <a:cxn ang="0">
                    <a:pos x="29" y="139"/>
                  </a:cxn>
                  <a:cxn ang="0">
                    <a:pos x="29" y="111"/>
                  </a:cxn>
                  <a:cxn ang="0">
                    <a:pos x="29" y="87"/>
                  </a:cxn>
                  <a:cxn ang="0">
                    <a:pos x="29" y="52"/>
                  </a:cxn>
                  <a:cxn ang="0">
                    <a:pos x="29" y="28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7" y="0"/>
                  </a:cxn>
                </a:cxnLst>
                <a:rect l="0" t="0" r="r" b="b"/>
                <a:pathLst>
                  <a:path w="36" h="185">
                    <a:moveTo>
                      <a:pt x="7" y="0"/>
                    </a:moveTo>
                    <a:lnTo>
                      <a:pt x="7" y="7"/>
                    </a:lnTo>
                    <a:lnTo>
                      <a:pt x="7" y="21"/>
                    </a:lnTo>
                    <a:lnTo>
                      <a:pt x="0" y="31"/>
                    </a:lnTo>
                    <a:lnTo>
                      <a:pt x="0" y="52"/>
                    </a:lnTo>
                    <a:lnTo>
                      <a:pt x="0" y="80"/>
                    </a:lnTo>
                    <a:lnTo>
                      <a:pt x="0" y="111"/>
                    </a:lnTo>
                    <a:lnTo>
                      <a:pt x="0" y="146"/>
                    </a:lnTo>
                    <a:lnTo>
                      <a:pt x="7" y="185"/>
                    </a:lnTo>
                    <a:lnTo>
                      <a:pt x="36" y="185"/>
                    </a:lnTo>
                    <a:lnTo>
                      <a:pt x="36" y="178"/>
                    </a:lnTo>
                    <a:lnTo>
                      <a:pt x="36" y="167"/>
                    </a:lnTo>
                    <a:lnTo>
                      <a:pt x="29" y="139"/>
                    </a:lnTo>
                    <a:lnTo>
                      <a:pt x="29" y="111"/>
                    </a:lnTo>
                    <a:lnTo>
                      <a:pt x="29" y="87"/>
                    </a:lnTo>
                    <a:lnTo>
                      <a:pt x="29" y="52"/>
                    </a:lnTo>
                    <a:lnTo>
                      <a:pt x="29" y="2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2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75" name="Freeform 199"/>
              <p:cNvSpPr>
                <a:spLocks/>
              </p:cNvSpPr>
              <p:nvPr/>
            </p:nvSpPr>
            <p:spPr bwMode="auto">
              <a:xfrm>
                <a:off x="3207" y="3381"/>
                <a:ext cx="36" cy="153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0" y="24"/>
                  </a:cxn>
                  <a:cxn ang="0">
                    <a:pos x="0" y="45"/>
                  </a:cxn>
                  <a:cxn ang="0">
                    <a:pos x="0" y="66"/>
                  </a:cxn>
                  <a:cxn ang="0">
                    <a:pos x="0" y="91"/>
                  </a:cxn>
                  <a:cxn ang="0">
                    <a:pos x="0" y="125"/>
                  </a:cxn>
                  <a:cxn ang="0">
                    <a:pos x="7" y="153"/>
                  </a:cxn>
                  <a:cxn ang="0">
                    <a:pos x="36" y="153"/>
                  </a:cxn>
                  <a:cxn ang="0">
                    <a:pos x="29" y="146"/>
                  </a:cxn>
                  <a:cxn ang="0">
                    <a:pos x="29" y="132"/>
                  </a:cxn>
                  <a:cxn ang="0">
                    <a:pos x="29" y="118"/>
                  </a:cxn>
                  <a:cxn ang="0">
                    <a:pos x="22" y="91"/>
                  </a:cxn>
                  <a:cxn ang="0">
                    <a:pos x="22" y="73"/>
                  </a:cxn>
                  <a:cxn ang="0">
                    <a:pos x="22" y="45"/>
                  </a:cxn>
                  <a:cxn ang="0">
                    <a:pos x="29" y="17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7" y="7"/>
                  </a:cxn>
                </a:cxnLst>
                <a:rect l="0" t="0" r="r" b="b"/>
                <a:pathLst>
                  <a:path w="36" h="153">
                    <a:moveTo>
                      <a:pt x="7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0" y="24"/>
                    </a:lnTo>
                    <a:lnTo>
                      <a:pt x="0" y="45"/>
                    </a:lnTo>
                    <a:lnTo>
                      <a:pt x="0" y="66"/>
                    </a:lnTo>
                    <a:lnTo>
                      <a:pt x="0" y="91"/>
                    </a:lnTo>
                    <a:lnTo>
                      <a:pt x="0" y="125"/>
                    </a:lnTo>
                    <a:lnTo>
                      <a:pt x="7" y="153"/>
                    </a:lnTo>
                    <a:lnTo>
                      <a:pt x="36" y="153"/>
                    </a:lnTo>
                    <a:lnTo>
                      <a:pt x="29" y="146"/>
                    </a:lnTo>
                    <a:lnTo>
                      <a:pt x="29" y="132"/>
                    </a:lnTo>
                    <a:lnTo>
                      <a:pt x="29" y="118"/>
                    </a:lnTo>
                    <a:lnTo>
                      <a:pt x="22" y="91"/>
                    </a:lnTo>
                    <a:lnTo>
                      <a:pt x="22" y="73"/>
                    </a:lnTo>
                    <a:lnTo>
                      <a:pt x="22" y="45"/>
                    </a:lnTo>
                    <a:lnTo>
                      <a:pt x="29" y="17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8CD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76" name="Freeform 200"/>
              <p:cNvSpPr>
                <a:spLocks/>
              </p:cNvSpPr>
              <p:nvPr/>
            </p:nvSpPr>
            <p:spPr bwMode="auto">
              <a:xfrm>
                <a:off x="3207" y="3395"/>
                <a:ext cx="29" cy="125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3"/>
                  </a:cxn>
                  <a:cxn ang="0">
                    <a:pos x="7" y="10"/>
                  </a:cxn>
                  <a:cxn ang="0">
                    <a:pos x="7" y="24"/>
                  </a:cxn>
                  <a:cxn ang="0">
                    <a:pos x="0" y="38"/>
                  </a:cxn>
                  <a:cxn ang="0">
                    <a:pos x="0" y="52"/>
                  </a:cxn>
                  <a:cxn ang="0">
                    <a:pos x="0" y="77"/>
                  </a:cxn>
                  <a:cxn ang="0">
                    <a:pos x="0" y="97"/>
                  </a:cxn>
                  <a:cxn ang="0">
                    <a:pos x="7" y="125"/>
                  </a:cxn>
                  <a:cxn ang="0">
                    <a:pos x="29" y="118"/>
                  </a:cxn>
                  <a:cxn ang="0">
                    <a:pos x="29" y="118"/>
                  </a:cxn>
                  <a:cxn ang="0">
                    <a:pos x="22" y="104"/>
                  </a:cxn>
                  <a:cxn ang="0">
                    <a:pos x="22" y="90"/>
                  </a:cxn>
                  <a:cxn ang="0">
                    <a:pos x="22" y="77"/>
                  </a:cxn>
                  <a:cxn ang="0">
                    <a:pos x="22" y="59"/>
                  </a:cxn>
                  <a:cxn ang="0">
                    <a:pos x="22" y="38"/>
                  </a:cxn>
                  <a:cxn ang="0">
                    <a:pos x="22" y="17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7" y="3"/>
                  </a:cxn>
                </a:cxnLst>
                <a:rect l="0" t="0" r="r" b="b"/>
                <a:pathLst>
                  <a:path w="29" h="125">
                    <a:moveTo>
                      <a:pt x="7" y="3"/>
                    </a:moveTo>
                    <a:lnTo>
                      <a:pt x="7" y="3"/>
                    </a:lnTo>
                    <a:lnTo>
                      <a:pt x="7" y="10"/>
                    </a:lnTo>
                    <a:lnTo>
                      <a:pt x="7" y="24"/>
                    </a:lnTo>
                    <a:lnTo>
                      <a:pt x="0" y="38"/>
                    </a:lnTo>
                    <a:lnTo>
                      <a:pt x="0" y="52"/>
                    </a:lnTo>
                    <a:lnTo>
                      <a:pt x="0" y="77"/>
                    </a:lnTo>
                    <a:lnTo>
                      <a:pt x="0" y="97"/>
                    </a:lnTo>
                    <a:lnTo>
                      <a:pt x="7" y="125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22" y="104"/>
                    </a:lnTo>
                    <a:lnTo>
                      <a:pt x="22" y="90"/>
                    </a:lnTo>
                    <a:lnTo>
                      <a:pt x="22" y="77"/>
                    </a:lnTo>
                    <a:lnTo>
                      <a:pt x="22" y="59"/>
                    </a:lnTo>
                    <a:lnTo>
                      <a:pt x="22" y="38"/>
                    </a:lnTo>
                    <a:lnTo>
                      <a:pt x="22" y="17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A5E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77" name="Freeform 201"/>
              <p:cNvSpPr>
                <a:spLocks/>
              </p:cNvSpPr>
              <p:nvPr/>
            </p:nvSpPr>
            <p:spPr bwMode="auto">
              <a:xfrm>
                <a:off x="3207" y="3412"/>
                <a:ext cx="22" cy="8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7" y="28"/>
                  </a:cxn>
                  <a:cxn ang="0">
                    <a:pos x="0" y="42"/>
                  </a:cxn>
                  <a:cxn ang="0">
                    <a:pos x="0" y="53"/>
                  </a:cxn>
                  <a:cxn ang="0">
                    <a:pos x="7" y="66"/>
                  </a:cxn>
                  <a:cxn ang="0">
                    <a:pos x="7" y="87"/>
                  </a:cxn>
                  <a:cxn ang="0">
                    <a:pos x="22" y="87"/>
                  </a:cxn>
                  <a:cxn ang="0">
                    <a:pos x="22" y="87"/>
                  </a:cxn>
                  <a:cxn ang="0">
                    <a:pos x="22" y="73"/>
                  </a:cxn>
                  <a:cxn ang="0">
                    <a:pos x="22" y="66"/>
                  </a:cxn>
                  <a:cxn ang="0">
                    <a:pos x="14" y="53"/>
                  </a:cxn>
                  <a:cxn ang="0">
                    <a:pos x="14" y="42"/>
                  </a:cxn>
                  <a:cxn ang="0">
                    <a:pos x="14" y="21"/>
                  </a:cxn>
                  <a:cxn ang="0">
                    <a:pos x="22" y="7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7" y="0"/>
                  </a:cxn>
                </a:cxnLst>
                <a:rect l="0" t="0" r="r" b="b"/>
                <a:pathLst>
                  <a:path w="22" h="87">
                    <a:moveTo>
                      <a:pt x="7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28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7" y="66"/>
                    </a:lnTo>
                    <a:lnTo>
                      <a:pt x="7" y="87"/>
                    </a:lnTo>
                    <a:lnTo>
                      <a:pt x="22" y="87"/>
                    </a:lnTo>
                    <a:lnTo>
                      <a:pt x="22" y="87"/>
                    </a:lnTo>
                    <a:lnTo>
                      <a:pt x="22" y="73"/>
                    </a:lnTo>
                    <a:lnTo>
                      <a:pt x="22" y="66"/>
                    </a:lnTo>
                    <a:lnTo>
                      <a:pt x="14" y="53"/>
                    </a:lnTo>
                    <a:lnTo>
                      <a:pt x="14" y="42"/>
                    </a:lnTo>
                    <a:lnTo>
                      <a:pt x="14" y="21"/>
                    </a:lnTo>
                    <a:lnTo>
                      <a:pt x="22" y="7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78" name="Freeform 202"/>
              <p:cNvSpPr>
                <a:spLocks/>
              </p:cNvSpPr>
              <p:nvPr/>
            </p:nvSpPr>
            <p:spPr bwMode="auto">
              <a:xfrm>
                <a:off x="3481" y="3322"/>
                <a:ext cx="61" cy="243"/>
              </a:xfrm>
              <a:custGeom>
                <a:avLst/>
                <a:gdLst/>
                <a:ahLst/>
                <a:cxnLst>
                  <a:cxn ang="0">
                    <a:pos x="61" y="7"/>
                  </a:cxn>
                  <a:cxn ang="0">
                    <a:pos x="61" y="7"/>
                  </a:cxn>
                  <a:cxn ang="0">
                    <a:pos x="54" y="10"/>
                  </a:cxn>
                  <a:cxn ang="0">
                    <a:pos x="47" y="24"/>
                  </a:cxn>
                  <a:cxn ang="0">
                    <a:pos x="47" y="45"/>
                  </a:cxn>
                  <a:cxn ang="0">
                    <a:pos x="40" y="73"/>
                  </a:cxn>
                  <a:cxn ang="0">
                    <a:pos x="40" y="118"/>
                  </a:cxn>
                  <a:cxn ang="0">
                    <a:pos x="40" y="170"/>
                  </a:cxn>
                  <a:cxn ang="0">
                    <a:pos x="47" y="243"/>
                  </a:cxn>
                  <a:cxn ang="0">
                    <a:pos x="7" y="243"/>
                  </a:cxn>
                  <a:cxn ang="0">
                    <a:pos x="7" y="237"/>
                  </a:cxn>
                  <a:cxn ang="0">
                    <a:pos x="7" y="216"/>
                  </a:cxn>
                  <a:cxn ang="0">
                    <a:pos x="0" y="184"/>
                  </a:cxn>
                  <a:cxn ang="0">
                    <a:pos x="0" y="150"/>
                  </a:cxn>
                  <a:cxn ang="0">
                    <a:pos x="0" y="111"/>
                  </a:cxn>
                  <a:cxn ang="0">
                    <a:pos x="0" y="73"/>
                  </a:cxn>
                  <a:cxn ang="0">
                    <a:pos x="7" y="31"/>
                  </a:cxn>
                  <a:cxn ang="0">
                    <a:pos x="22" y="0"/>
                  </a:cxn>
                  <a:cxn ang="0">
                    <a:pos x="61" y="7"/>
                  </a:cxn>
                </a:cxnLst>
                <a:rect l="0" t="0" r="r" b="b"/>
                <a:pathLst>
                  <a:path w="61" h="243">
                    <a:moveTo>
                      <a:pt x="61" y="7"/>
                    </a:moveTo>
                    <a:lnTo>
                      <a:pt x="61" y="7"/>
                    </a:lnTo>
                    <a:lnTo>
                      <a:pt x="54" y="10"/>
                    </a:lnTo>
                    <a:lnTo>
                      <a:pt x="47" y="24"/>
                    </a:lnTo>
                    <a:lnTo>
                      <a:pt x="47" y="45"/>
                    </a:lnTo>
                    <a:lnTo>
                      <a:pt x="40" y="73"/>
                    </a:lnTo>
                    <a:lnTo>
                      <a:pt x="40" y="118"/>
                    </a:lnTo>
                    <a:lnTo>
                      <a:pt x="40" y="170"/>
                    </a:lnTo>
                    <a:lnTo>
                      <a:pt x="47" y="243"/>
                    </a:lnTo>
                    <a:lnTo>
                      <a:pt x="7" y="243"/>
                    </a:lnTo>
                    <a:lnTo>
                      <a:pt x="7" y="237"/>
                    </a:lnTo>
                    <a:lnTo>
                      <a:pt x="7" y="216"/>
                    </a:lnTo>
                    <a:lnTo>
                      <a:pt x="0" y="184"/>
                    </a:lnTo>
                    <a:lnTo>
                      <a:pt x="0" y="150"/>
                    </a:lnTo>
                    <a:lnTo>
                      <a:pt x="0" y="111"/>
                    </a:lnTo>
                    <a:lnTo>
                      <a:pt x="0" y="73"/>
                    </a:lnTo>
                    <a:lnTo>
                      <a:pt x="7" y="31"/>
                    </a:lnTo>
                    <a:lnTo>
                      <a:pt x="22" y="0"/>
                    </a:lnTo>
                    <a:lnTo>
                      <a:pt x="61" y="7"/>
                    </a:lnTo>
                    <a:close/>
                  </a:path>
                </a:pathLst>
              </a:custGeom>
              <a:solidFill>
                <a:srgbClr val="59B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79" name="Freeform 203"/>
              <p:cNvSpPr>
                <a:spLocks/>
              </p:cNvSpPr>
              <p:nvPr/>
            </p:nvSpPr>
            <p:spPr bwMode="auto">
              <a:xfrm>
                <a:off x="3481" y="3339"/>
                <a:ext cx="54" cy="206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0"/>
                  </a:cxn>
                  <a:cxn ang="0">
                    <a:pos x="47" y="7"/>
                  </a:cxn>
                  <a:cxn ang="0">
                    <a:pos x="47" y="21"/>
                  </a:cxn>
                  <a:cxn ang="0">
                    <a:pos x="40" y="35"/>
                  </a:cxn>
                  <a:cxn ang="0">
                    <a:pos x="32" y="59"/>
                  </a:cxn>
                  <a:cxn ang="0">
                    <a:pos x="32" y="101"/>
                  </a:cxn>
                  <a:cxn ang="0">
                    <a:pos x="32" y="146"/>
                  </a:cxn>
                  <a:cxn ang="0">
                    <a:pos x="40" y="206"/>
                  </a:cxn>
                  <a:cxn ang="0">
                    <a:pos x="14" y="206"/>
                  </a:cxn>
                  <a:cxn ang="0">
                    <a:pos x="7" y="199"/>
                  </a:cxn>
                  <a:cxn ang="0">
                    <a:pos x="7" y="188"/>
                  </a:cxn>
                  <a:cxn ang="0">
                    <a:pos x="7" y="160"/>
                  </a:cxn>
                  <a:cxn ang="0">
                    <a:pos x="0" y="126"/>
                  </a:cxn>
                  <a:cxn ang="0">
                    <a:pos x="0" y="94"/>
                  </a:cxn>
                  <a:cxn ang="0">
                    <a:pos x="0" y="59"/>
                  </a:cxn>
                  <a:cxn ang="0">
                    <a:pos x="7" y="28"/>
                  </a:cxn>
                  <a:cxn ang="0">
                    <a:pos x="22" y="0"/>
                  </a:cxn>
                  <a:cxn ang="0">
                    <a:pos x="54" y="0"/>
                  </a:cxn>
                </a:cxnLst>
                <a:rect l="0" t="0" r="r" b="b"/>
                <a:pathLst>
                  <a:path w="54" h="206">
                    <a:moveTo>
                      <a:pt x="54" y="0"/>
                    </a:moveTo>
                    <a:lnTo>
                      <a:pt x="54" y="0"/>
                    </a:lnTo>
                    <a:lnTo>
                      <a:pt x="47" y="7"/>
                    </a:lnTo>
                    <a:lnTo>
                      <a:pt x="47" y="21"/>
                    </a:lnTo>
                    <a:lnTo>
                      <a:pt x="40" y="35"/>
                    </a:lnTo>
                    <a:lnTo>
                      <a:pt x="32" y="59"/>
                    </a:lnTo>
                    <a:lnTo>
                      <a:pt x="32" y="101"/>
                    </a:lnTo>
                    <a:lnTo>
                      <a:pt x="32" y="146"/>
                    </a:lnTo>
                    <a:lnTo>
                      <a:pt x="40" y="206"/>
                    </a:lnTo>
                    <a:lnTo>
                      <a:pt x="14" y="206"/>
                    </a:lnTo>
                    <a:lnTo>
                      <a:pt x="7" y="199"/>
                    </a:lnTo>
                    <a:lnTo>
                      <a:pt x="7" y="188"/>
                    </a:lnTo>
                    <a:lnTo>
                      <a:pt x="7" y="160"/>
                    </a:lnTo>
                    <a:lnTo>
                      <a:pt x="0" y="126"/>
                    </a:lnTo>
                    <a:lnTo>
                      <a:pt x="0" y="94"/>
                    </a:lnTo>
                    <a:lnTo>
                      <a:pt x="0" y="59"/>
                    </a:lnTo>
                    <a:lnTo>
                      <a:pt x="7" y="28"/>
                    </a:lnTo>
                    <a:lnTo>
                      <a:pt x="22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72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80" name="Freeform 204"/>
              <p:cNvSpPr>
                <a:spLocks/>
              </p:cNvSpPr>
              <p:nvPr/>
            </p:nvSpPr>
            <p:spPr bwMode="auto">
              <a:xfrm>
                <a:off x="3481" y="3353"/>
                <a:ext cx="47" cy="174"/>
              </a:xfrm>
              <a:custGeom>
                <a:avLst/>
                <a:gdLst/>
                <a:ahLst/>
                <a:cxnLst>
                  <a:cxn ang="0">
                    <a:pos x="47" y="7"/>
                  </a:cxn>
                  <a:cxn ang="0">
                    <a:pos x="47" y="7"/>
                  </a:cxn>
                  <a:cxn ang="0">
                    <a:pos x="40" y="7"/>
                  </a:cxn>
                  <a:cxn ang="0">
                    <a:pos x="40" y="21"/>
                  </a:cxn>
                  <a:cxn ang="0">
                    <a:pos x="32" y="35"/>
                  </a:cxn>
                  <a:cxn ang="0">
                    <a:pos x="32" y="52"/>
                  </a:cxn>
                  <a:cxn ang="0">
                    <a:pos x="32" y="87"/>
                  </a:cxn>
                  <a:cxn ang="0">
                    <a:pos x="32" y="125"/>
                  </a:cxn>
                  <a:cxn ang="0">
                    <a:pos x="32" y="174"/>
                  </a:cxn>
                  <a:cxn ang="0">
                    <a:pos x="14" y="174"/>
                  </a:cxn>
                  <a:cxn ang="0">
                    <a:pos x="14" y="167"/>
                  </a:cxn>
                  <a:cxn ang="0">
                    <a:pos x="7" y="153"/>
                  </a:cxn>
                  <a:cxn ang="0">
                    <a:pos x="7" y="132"/>
                  </a:cxn>
                  <a:cxn ang="0">
                    <a:pos x="0" y="108"/>
                  </a:cxn>
                  <a:cxn ang="0">
                    <a:pos x="0" y="80"/>
                  </a:cxn>
                  <a:cxn ang="0">
                    <a:pos x="7" y="52"/>
                  </a:cxn>
                  <a:cxn ang="0">
                    <a:pos x="7" y="28"/>
                  </a:cxn>
                  <a:cxn ang="0">
                    <a:pos x="22" y="0"/>
                  </a:cxn>
                  <a:cxn ang="0">
                    <a:pos x="47" y="7"/>
                  </a:cxn>
                </a:cxnLst>
                <a:rect l="0" t="0" r="r" b="b"/>
                <a:pathLst>
                  <a:path w="47" h="174">
                    <a:moveTo>
                      <a:pt x="47" y="7"/>
                    </a:moveTo>
                    <a:lnTo>
                      <a:pt x="47" y="7"/>
                    </a:lnTo>
                    <a:lnTo>
                      <a:pt x="40" y="7"/>
                    </a:lnTo>
                    <a:lnTo>
                      <a:pt x="40" y="21"/>
                    </a:lnTo>
                    <a:lnTo>
                      <a:pt x="32" y="35"/>
                    </a:lnTo>
                    <a:lnTo>
                      <a:pt x="32" y="52"/>
                    </a:lnTo>
                    <a:lnTo>
                      <a:pt x="32" y="87"/>
                    </a:lnTo>
                    <a:lnTo>
                      <a:pt x="32" y="125"/>
                    </a:lnTo>
                    <a:lnTo>
                      <a:pt x="32" y="174"/>
                    </a:lnTo>
                    <a:lnTo>
                      <a:pt x="14" y="174"/>
                    </a:lnTo>
                    <a:lnTo>
                      <a:pt x="14" y="167"/>
                    </a:lnTo>
                    <a:lnTo>
                      <a:pt x="7" y="153"/>
                    </a:lnTo>
                    <a:lnTo>
                      <a:pt x="7" y="132"/>
                    </a:lnTo>
                    <a:lnTo>
                      <a:pt x="0" y="108"/>
                    </a:lnTo>
                    <a:lnTo>
                      <a:pt x="0" y="80"/>
                    </a:lnTo>
                    <a:lnTo>
                      <a:pt x="7" y="52"/>
                    </a:lnTo>
                    <a:lnTo>
                      <a:pt x="7" y="28"/>
                    </a:lnTo>
                    <a:lnTo>
                      <a:pt x="22" y="0"/>
                    </a:lnTo>
                    <a:lnTo>
                      <a:pt x="47" y="7"/>
                    </a:lnTo>
                    <a:close/>
                  </a:path>
                </a:pathLst>
              </a:custGeom>
              <a:solidFill>
                <a:srgbClr val="8CD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81" name="Freeform 205"/>
              <p:cNvSpPr>
                <a:spLocks/>
              </p:cNvSpPr>
              <p:nvPr/>
            </p:nvSpPr>
            <p:spPr bwMode="auto">
              <a:xfrm>
                <a:off x="3488" y="3374"/>
                <a:ext cx="33" cy="132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0"/>
                  </a:cxn>
                  <a:cxn ang="0">
                    <a:pos x="25" y="7"/>
                  </a:cxn>
                  <a:cxn ang="0">
                    <a:pos x="25" y="14"/>
                  </a:cxn>
                  <a:cxn ang="0">
                    <a:pos x="25" y="24"/>
                  </a:cxn>
                  <a:cxn ang="0">
                    <a:pos x="22" y="38"/>
                  </a:cxn>
                  <a:cxn ang="0">
                    <a:pos x="22" y="66"/>
                  </a:cxn>
                  <a:cxn ang="0">
                    <a:pos x="22" y="91"/>
                  </a:cxn>
                  <a:cxn ang="0">
                    <a:pos x="25" y="132"/>
                  </a:cxn>
                  <a:cxn ang="0">
                    <a:pos x="7" y="132"/>
                  </a:cxn>
                  <a:cxn ang="0">
                    <a:pos x="7" y="132"/>
                  </a:cxn>
                  <a:cxn ang="0">
                    <a:pos x="0" y="118"/>
                  </a:cxn>
                  <a:cxn ang="0">
                    <a:pos x="0" y="104"/>
                  </a:cxn>
                  <a:cxn ang="0">
                    <a:pos x="0" y="87"/>
                  </a:cxn>
                  <a:cxn ang="0">
                    <a:pos x="0" y="59"/>
                  </a:cxn>
                  <a:cxn ang="0">
                    <a:pos x="0" y="38"/>
                  </a:cxn>
                  <a:cxn ang="0">
                    <a:pos x="7" y="21"/>
                  </a:cxn>
                  <a:cxn ang="0">
                    <a:pos x="7" y="0"/>
                  </a:cxn>
                  <a:cxn ang="0">
                    <a:pos x="33" y="0"/>
                  </a:cxn>
                </a:cxnLst>
                <a:rect l="0" t="0" r="r" b="b"/>
                <a:pathLst>
                  <a:path w="33" h="132">
                    <a:moveTo>
                      <a:pt x="33" y="0"/>
                    </a:moveTo>
                    <a:lnTo>
                      <a:pt x="33" y="0"/>
                    </a:lnTo>
                    <a:lnTo>
                      <a:pt x="25" y="7"/>
                    </a:lnTo>
                    <a:lnTo>
                      <a:pt x="25" y="14"/>
                    </a:lnTo>
                    <a:lnTo>
                      <a:pt x="25" y="24"/>
                    </a:lnTo>
                    <a:lnTo>
                      <a:pt x="22" y="38"/>
                    </a:lnTo>
                    <a:lnTo>
                      <a:pt x="22" y="66"/>
                    </a:lnTo>
                    <a:lnTo>
                      <a:pt x="22" y="91"/>
                    </a:lnTo>
                    <a:lnTo>
                      <a:pt x="25" y="132"/>
                    </a:lnTo>
                    <a:lnTo>
                      <a:pt x="7" y="132"/>
                    </a:lnTo>
                    <a:lnTo>
                      <a:pt x="7" y="132"/>
                    </a:lnTo>
                    <a:lnTo>
                      <a:pt x="0" y="118"/>
                    </a:lnTo>
                    <a:lnTo>
                      <a:pt x="0" y="104"/>
                    </a:lnTo>
                    <a:lnTo>
                      <a:pt x="0" y="87"/>
                    </a:lnTo>
                    <a:lnTo>
                      <a:pt x="0" y="59"/>
                    </a:lnTo>
                    <a:lnTo>
                      <a:pt x="0" y="38"/>
                    </a:lnTo>
                    <a:lnTo>
                      <a:pt x="7" y="21"/>
                    </a:lnTo>
                    <a:lnTo>
                      <a:pt x="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A5E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82" name="Freeform 206"/>
              <p:cNvSpPr>
                <a:spLocks/>
              </p:cNvSpPr>
              <p:nvPr/>
            </p:nvSpPr>
            <p:spPr bwMode="auto">
              <a:xfrm>
                <a:off x="3488" y="3388"/>
                <a:ext cx="25" cy="104"/>
              </a:xfrm>
              <a:custGeom>
                <a:avLst/>
                <a:gdLst/>
                <a:ahLst/>
                <a:cxnLst>
                  <a:cxn ang="0">
                    <a:pos x="25" y="7"/>
                  </a:cxn>
                  <a:cxn ang="0">
                    <a:pos x="25" y="7"/>
                  </a:cxn>
                  <a:cxn ang="0">
                    <a:pos x="25" y="7"/>
                  </a:cxn>
                  <a:cxn ang="0">
                    <a:pos x="22" y="10"/>
                  </a:cxn>
                  <a:cxn ang="0">
                    <a:pos x="22" y="17"/>
                  </a:cxn>
                  <a:cxn ang="0">
                    <a:pos x="22" y="31"/>
                  </a:cxn>
                  <a:cxn ang="0">
                    <a:pos x="22" y="52"/>
                  </a:cxn>
                  <a:cxn ang="0">
                    <a:pos x="22" y="73"/>
                  </a:cxn>
                  <a:cxn ang="0">
                    <a:pos x="22" y="104"/>
                  </a:cxn>
                  <a:cxn ang="0">
                    <a:pos x="7" y="104"/>
                  </a:cxn>
                  <a:cxn ang="0">
                    <a:pos x="7" y="97"/>
                  </a:cxn>
                  <a:cxn ang="0">
                    <a:pos x="7" y="90"/>
                  </a:cxn>
                  <a:cxn ang="0">
                    <a:pos x="0" y="77"/>
                  </a:cxn>
                  <a:cxn ang="0">
                    <a:pos x="0" y="66"/>
                  </a:cxn>
                  <a:cxn ang="0">
                    <a:pos x="0" y="45"/>
                  </a:cxn>
                  <a:cxn ang="0">
                    <a:pos x="0" y="31"/>
                  </a:cxn>
                  <a:cxn ang="0">
                    <a:pos x="7" y="17"/>
                  </a:cxn>
                  <a:cxn ang="0">
                    <a:pos x="7" y="0"/>
                  </a:cxn>
                  <a:cxn ang="0">
                    <a:pos x="25" y="7"/>
                  </a:cxn>
                </a:cxnLst>
                <a:rect l="0" t="0" r="r" b="b"/>
                <a:pathLst>
                  <a:path w="25" h="104">
                    <a:moveTo>
                      <a:pt x="25" y="7"/>
                    </a:moveTo>
                    <a:lnTo>
                      <a:pt x="25" y="7"/>
                    </a:lnTo>
                    <a:lnTo>
                      <a:pt x="25" y="7"/>
                    </a:lnTo>
                    <a:lnTo>
                      <a:pt x="22" y="10"/>
                    </a:lnTo>
                    <a:lnTo>
                      <a:pt x="22" y="17"/>
                    </a:lnTo>
                    <a:lnTo>
                      <a:pt x="22" y="31"/>
                    </a:lnTo>
                    <a:lnTo>
                      <a:pt x="22" y="52"/>
                    </a:lnTo>
                    <a:lnTo>
                      <a:pt x="22" y="73"/>
                    </a:lnTo>
                    <a:lnTo>
                      <a:pt x="22" y="104"/>
                    </a:lnTo>
                    <a:lnTo>
                      <a:pt x="7" y="104"/>
                    </a:lnTo>
                    <a:lnTo>
                      <a:pt x="7" y="97"/>
                    </a:lnTo>
                    <a:lnTo>
                      <a:pt x="7" y="90"/>
                    </a:lnTo>
                    <a:lnTo>
                      <a:pt x="0" y="77"/>
                    </a:lnTo>
                    <a:lnTo>
                      <a:pt x="0" y="66"/>
                    </a:lnTo>
                    <a:lnTo>
                      <a:pt x="0" y="45"/>
                    </a:lnTo>
                    <a:lnTo>
                      <a:pt x="0" y="31"/>
                    </a:lnTo>
                    <a:lnTo>
                      <a:pt x="7" y="17"/>
                    </a:lnTo>
                    <a:lnTo>
                      <a:pt x="7" y="0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B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83" name="Rectangle 207"/>
              <p:cNvSpPr>
                <a:spLocks noChangeArrowheads="1"/>
              </p:cNvSpPr>
              <p:nvPr/>
            </p:nvSpPr>
            <p:spPr bwMode="auto">
              <a:xfrm>
                <a:off x="3146" y="3367"/>
                <a:ext cx="7" cy="3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84" name="Freeform 208"/>
              <p:cNvSpPr>
                <a:spLocks/>
              </p:cNvSpPr>
              <p:nvPr/>
            </p:nvSpPr>
            <p:spPr bwMode="auto">
              <a:xfrm>
                <a:off x="3261" y="3360"/>
                <a:ext cx="130" cy="146"/>
              </a:xfrm>
              <a:custGeom>
                <a:avLst/>
                <a:gdLst/>
                <a:ahLst/>
                <a:cxnLst>
                  <a:cxn ang="0">
                    <a:pos x="14" y="14"/>
                  </a:cxn>
                  <a:cxn ang="0">
                    <a:pos x="14" y="21"/>
                  </a:cxn>
                  <a:cxn ang="0">
                    <a:pos x="7" y="28"/>
                  </a:cxn>
                  <a:cxn ang="0">
                    <a:pos x="7" y="38"/>
                  </a:cxn>
                  <a:cxn ang="0">
                    <a:pos x="0" y="52"/>
                  </a:cxn>
                  <a:cxn ang="0">
                    <a:pos x="0" y="73"/>
                  </a:cxn>
                  <a:cxn ang="0">
                    <a:pos x="0" y="101"/>
                  </a:cxn>
                  <a:cxn ang="0">
                    <a:pos x="0" y="118"/>
                  </a:cxn>
                  <a:cxn ang="0">
                    <a:pos x="7" y="146"/>
                  </a:cxn>
                  <a:cxn ang="0">
                    <a:pos x="7" y="146"/>
                  </a:cxn>
                  <a:cxn ang="0">
                    <a:pos x="7" y="139"/>
                  </a:cxn>
                  <a:cxn ang="0">
                    <a:pos x="7" y="139"/>
                  </a:cxn>
                  <a:cxn ang="0">
                    <a:pos x="7" y="132"/>
                  </a:cxn>
                  <a:cxn ang="0">
                    <a:pos x="7" y="118"/>
                  </a:cxn>
                  <a:cxn ang="0">
                    <a:pos x="7" y="112"/>
                  </a:cxn>
                  <a:cxn ang="0">
                    <a:pos x="14" y="105"/>
                  </a:cxn>
                  <a:cxn ang="0">
                    <a:pos x="14" y="94"/>
                  </a:cxn>
                  <a:cxn ang="0">
                    <a:pos x="14" y="87"/>
                  </a:cxn>
                  <a:cxn ang="0">
                    <a:pos x="22" y="73"/>
                  </a:cxn>
                  <a:cxn ang="0">
                    <a:pos x="29" y="66"/>
                  </a:cxn>
                  <a:cxn ang="0">
                    <a:pos x="36" y="52"/>
                  </a:cxn>
                  <a:cxn ang="0">
                    <a:pos x="43" y="45"/>
                  </a:cxn>
                  <a:cxn ang="0">
                    <a:pos x="51" y="38"/>
                  </a:cxn>
                  <a:cxn ang="0">
                    <a:pos x="61" y="38"/>
                  </a:cxn>
                  <a:cxn ang="0">
                    <a:pos x="69" y="35"/>
                  </a:cxn>
                  <a:cxn ang="0">
                    <a:pos x="76" y="35"/>
                  </a:cxn>
                  <a:cxn ang="0">
                    <a:pos x="76" y="35"/>
                  </a:cxn>
                  <a:cxn ang="0">
                    <a:pos x="76" y="35"/>
                  </a:cxn>
                  <a:cxn ang="0">
                    <a:pos x="83" y="28"/>
                  </a:cxn>
                  <a:cxn ang="0">
                    <a:pos x="90" y="28"/>
                  </a:cxn>
                  <a:cxn ang="0">
                    <a:pos x="105" y="21"/>
                  </a:cxn>
                  <a:cxn ang="0">
                    <a:pos x="119" y="14"/>
                  </a:cxn>
                  <a:cxn ang="0">
                    <a:pos x="130" y="7"/>
                  </a:cxn>
                  <a:cxn ang="0">
                    <a:pos x="130" y="7"/>
                  </a:cxn>
                  <a:cxn ang="0">
                    <a:pos x="123" y="7"/>
                  </a:cxn>
                  <a:cxn ang="0">
                    <a:pos x="123" y="7"/>
                  </a:cxn>
                  <a:cxn ang="0">
                    <a:pos x="119" y="7"/>
                  </a:cxn>
                  <a:cxn ang="0">
                    <a:pos x="112" y="0"/>
                  </a:cxn>
                  <a:cxn ang="0">
                    <a:pos x="105" y="0"/>
                  </a:cxn>
                  <a:cxn ang="0">
                    <a:pos x="97" y="0"/>
                  </a:cxn>
                  <a:cxn ang="0">
                    <a:pos x="90" y="0"/>
                  </a:cxn>
                  <a:cxn ang="0">
                    <a:pos x="83" y="0"/>
                  </a:cxn>
                  <a:cxn ang="0">
                    <a:pos x="69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43" y="7"/>
                  </a:cxn>
                  <a:cxn ang="0">
                    <a:pos x="36" y="7"/>
                  </a:cxn>
                  <a:cxn ang="0">
                    <a:pos x="22" y="7"/>
                  </a:cxn>
                  <a:cxn ang="0">
                    <a:pos x="14" y="14"/>
                  </a:cxn>
                </a:cxnLst>
                <a:rect l="0" t="0" r="r" b="b"/>
                <a:pathLst>
                  <a:path w="130" h="146">
                    <a:moveTo>
                      <a:pt x="14" y="14"/>
                    </a:moveTo>
                    <a:lnTo>
                      <a:pt x="14" y="21"/>
                    </a:lnTo>
                    <a:lnTo>
                      <a:pt x="7" y="28"/>
                    </a:lnTo>
                    <a:lnTo>
                      <a:pt x="7" y="38"/>
                    </a:lnTo>
                    <a:lnTo>
                      <a:pt x="0" y="52"/>
                    </a:lnTo>
                    <a:lnTo>
                      <a:pt x="0" y="73"/>
                    </a:lnTo>
                    <a:lnTo>
                      <a:pt x="0" y="101"/>
                    </a:lnTo>
                    <a:lnTo>
                      <a:pt x="0" y="118"/>
                    </a:lnTo>
                    <a:lnTo>
                      <a:pt x="7" y="146"/>
                    </a:lnTo>
                    <a:lnTo>
                      <a:pt x="7" y="146"/>
                    </a:lnTo>
                    <a:lnTo>
                      <a:pt x="7" y="139"/>
                    </a:lnTo>
                    <a:lnTo>
                      <a:pt x="7" y="139"/>
                    </a:lnTo>
                    <a:lnTo>
                      <a:pt x="7" y="132"/>
                    </a:lnTo>
                    <a:lnTo>
                      <a:pt x="7" y="118"/>
                    </a:lnTo>
                    <a:lnTo>
                      <a:pt x="7" y="112"/>
                    </a:lnTo>
                    <a:lnTo>
                      <a:pt x="14" y="105"/>
                    </a:lnTo>
                    <a:lnTo>
                      <a:pt x="14" y="94"/>
                    </a:lnTo>
                    <a:lnTo>
                      <a:pt x="14" y="87"/>
                    </a:lnTo>
                    <a:lnTo>
                      <a:pt x="22" y="73"/>
                    </a:lnTo>
                    <a:lnTo>
                      <a:pt x="29" y="66"/>
                    </a:lnTo>
                    <a:lnTo>
                      <a:pt x="36" y="52"/>
                    </a:lnTo>
                    <a:lnTo>
                      <a:pt x="43" y="45"/>
                    </a:lnTo>
                    <a:lnTo>
                      <a:pt x="51" y="38"/>
                    </a:lnTo>
                    <a:lnTo>
                      <a:pt x="61" y="38"/>
                    </a:lnTo>
                    <a:lnTo>
                      <a:pt x="69" y="35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83" y="28"/>
                    </a:lnTo>
                    <a:lnTo>
                      <a:pt x="90" y="28"/>
                    </a:lnTo>
                    <a:lnTo>
                      <a:pt x="105" y="21"/>
                    </a:lnTo>
                    <a:lnTo>
                      <a:pt x="119" y="14"/>
                    </a:lnTo>
                    <a:lnTo>
                      <a:pt x="130" y="7"/>
                    </a:lnTo>
                    <a:lnTo>
                      <a:pt x="130" y="7"/>
                    </a:lnTo>
                    <a:lnTo>
                      <a:pt x="123" y="7"/>
                    </a:lnTo>
                    <a:lnTo>
                      <a:pt x="123" y="7"/>
                    </a:lnTo>
                    <a:lnTo>
                      <a:pt x="119" y="7"/>
                    </a:lnTo>
                    <a:lnTo>
                      <a:pt x="112" y="0"/>
                    </a:lnTo>
                    <a:lnTo>
                      <a:pt x="105" y="0"/>
                    </a:lnTo>
                    <a:lnTo>
                      <a:pt x="97" y="0"/>
                    </a:lnTo>
                    <a:lnTo>
                      <a:pt x="90" y="0"/>
                    </a:lnTo>
                    <a:lnTo>
                      <a:pt x="83" y="0"/>
                    </a:lnTo>
                    <a:lnTo>
                      <a:pt x="69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3" y="7"/>
                    </a:lnTo>
                    <a:lnTo>
                      <a:pt x="36" y="7"/>
                    </a:lnTo>
                    <a:lnTo>
                      <a:pt x="22" y="7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85" name="Freeform 209"/>
              <p:cNvSpPr>
                <a:spLocks/>
              </p:cNvSpPr>
              <p:nvPr/>
            </p:nvSpPr>
            <p:spPr bwMode="auto">
              <a:xfrm>
                <a:off x="3084" y="3465"/>
                <a:ext cx="101" cy="34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15" y="7"/>
                  </a:cxn>
                  <a:cxn ang="0">
                    <a:pos x="22" y="7"/>
                  </a:cxn>
                  <a:cxn ang="0">
                    <a:pos x="29" y="7"/>
                  </a:cxn>
                  <a:cxn ang="0">
                    <a:pos x="33" y="7"/>
                  </a:cxn>
                  <a:cxn ang="0">
                    <a:pos x="40" y="0"/>
                  </a:cxn>
                  <a:cxn ang="0">
                    <a:pos x="47" y="0"/>
                  </a:cxn>
                  <a:cxn ang="0">
                    <a:pos x="62" y="7"/>
                  </a:cxn>
                  <a:cxn ang="0">
                    <a:pos x="76" y="7"/>
                  </a:cxn>
                  <a:cxn ang="0">
                    <a:pos x="91" y="7"/>
                  </a:cxn>
                  <a:cxn ang="0">
                    <a:pos x="101" y="13"/>
                  </a:cxn>
                  <a:cxn ang="0">
                    <a:pos x="101" y="20"/>
                  </a:cxn>
                  <a:cxn ang="0">
                    <a:pos x="101" y="20"/>
                  </a:cxn>
                  <a:cxn ang="0">
                    <a:pos x="101" y="20"/>
                  </a:cxn>
                  <a:cxn ang="0">
                    <a:pos x="98" y="13"/>
                  </a:cxn>
                  <a:cxn ang="0">
                    <a:pos x="91" y="13"/>
                  </a:cxn>
                  <a:cxn ang="0">
                    <a:pos x="83" y="13"/>
                  </a:cxn>
                  <a:cxn ang="0">
                    <a:pos x="76" y="13"/>
                  </a:cxn>
                  <a:cxn ang="0">
                    <a:pos x="69" y="13"/>
                  </a:cxn>
                  <a:cxn ang="0">
                    <a:pos x="62" y="13"/>
                  </a:cxn>
                  <a:cxn ang="0">
                    <a:pos x="55" y="7"/>
                  </a:cxn>
                  <a:cxn ang="0">
                    <a:pos x="40" y="7"/>
                  </a:cxn>
                  <a:cxn ang="0">
                    <a:pos x="33" y="13"/>
                  </a:cxn>
                  <a:cxn ang="0">
                    <a:pos x="29" y="13"/>
                  </a:cxn>
                  <a:cxn ang="0">
                    <a:pos x="22" y="13"/>
                  </a:cxn>
                  <a:cxn ang="0">
                    <a:pos x="15" y="20"/>
                  </a:cxn>
                  <a:cxn ang="0">
                    <a:pos x="8" y="27"/>
                  </a:cxn>
                  <a:cxn ang="0">
                    <a:pos x="0" y="34"/>
                  </a:cxn>
                  <a:cxn ang="0">
                    <a:pos x="0" y="20"/>
                  </a:cxn>
                </a:cxnLst>
                <a:rect l="0" t="0" r="r" b="b"/>
                <a:pathLst>
                  <a:path w="101" h="34">
                    <a:moveTo>
                      <a:pt x="0" y="20"/>
                    </a:move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9" y="7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62" y="7"/>
                    </a:lnTo>
                    <a:lnTo>
                      <a:pt x="76" y="7"/>
                    </a:lnTo>
                    <a:lnTo>
                      <a:pt x="91" y="7"/>
                    </a:lnTo>
                    <a:lnTo>
                      <a:pt x="101" y="13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98" y="13"/>
                    </a:lnTo>
                    <a:lnTo>
                      <a:pt x="91" y="13"/>
                    </a:lnTo>
                    <a:lnTo>
                      <a:pt x="83" y="13"/>
                    </a:lnTo>
                    <a:lnTo>
                      <a:pt x="76" y="13"/>
                    </a:lnTo>
                    <a:lnTo>
                      <a:pt x="69" y="13"/>
                    </a:lnTo>
                    <a:lnTo>
                      <a:pt x="62" y="13"/>
                    </a:lnTo>
                    <a:lnTo>
                      <a:pt x="55" y="7"/>
                    </a:lnTo>
                    <a:lnTo>
                      <a:pt x="40" y="7"/>
                    </a:lnTo>
                    <a:lnTo>
                      <a:pt x="33" y="13"/>
                    </a:lnTo>
                    <a:lnTo>
                      <a:pt x="29" y="13"/>
                    </a:lnTo>
                    <a:lnTo>
                      <a:pt x="22" y="13"/>
                    </a:lnTo>
                    <a:lnTo>
                      <a:pt x="15" y="20"/>
                    </a:lnTo>
                    <a:lnTo>
                      <a:pt x="8" y="27"/>
                    </a:lnTo>
                    <a:lnTo>
                      <a:pt x="0" y="3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86" name="Freeform 210"/>
              <p:cNvSpPr>
                <a:spLocks/>
              </p:cNvSpPr>
              <p:nvPr/>
            </p:nvSpPr>
            <p:spPr bwMode="auto">
              <a:xfrm>
                <a:off x="3084" y="3405"/>
                <a:ext cx="101" cy="28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3" y="0"/>
                  </a:cxn>
                  <a:cxn ang="0">
                    <a:pos x="40" y="0"/>
                  </a:cxn>
                  <a:cxn ang="0">
                    <a:pos x="47" y="0"/>
                  </a:cxn>
                  <a:cxn ang="0">
                    <a:pos x="62" y="0"/>
                  </a:cxn>
                  <a:cxn ang="0">
                    <a:pos x="76" y="0"/>
                  </a:cxn>
                  <a:cxn ang="0">
                    <a:pos x="91" y="0"/>
                  </a:cxn>
                  <a:cxn ang="0">
                    <a:pos x="101" y="7"/>
                  </a:cxn>
                  <a:cxn ang="0">
                    <a:pos x="101" y="14"/>
                  </a:cxn>
                  <a:cxn ang="0">
                    <a:pos x="101" y="14"/>
                  </a:cxn>
                  <a:cxn ang="0">
                    <a:pos x="101" y="14"/>
                  </a:cxn>
                  <a:cxn ang="0">
                    <a:pos x="98" y="14"/>
                  </a:cxn>
                  <a:cxn ang="0">
                    <a:pos x="91" y="7"/>
                  </a:cxn>
                  <a:cxn ang="0">
                    <a:pos x="83" y="7"/>
                  </a:cxn>
                  <a:cxn ang="0">
                    <a:pos x="76" y="7"/>
                  </a:cxn>
                  <a:cxn ang="0">
                    <a:pos x="69" y="7"/>
                  </a:cxn>
                  <a:cxn ang="0">
                    <a:pos x="62" y="7"/>
                  </a:cxn>
                  <a:cxn ang="0">
                    <a:pos x="55" y="7"/>
                  </a:cxn>
                  <a:cxn ang="0">
                    <a:pos x="40" y="7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2" y="7"/>
                  </a:cxn>
                  <a:cxn ang="0">
                    <a:pos x="15" y="14"/>
                  </a:cxn>
                  <a:cxn ang="0">
                    <a:pos x="8" y="21"/>
                  </a:cxn>
                  <a:cxn ang="0">
                    <a:pos x="0" y="28"/>
                  </a:cxn>
                  <a:cxn ang="0">
                    <a:pos x="0" y="14"/>
                  </a:cxn>
                </a:cxnLst>
                <a:rect l="0" t="0" r="r" b="b"/>
                <a:pathLst>
                  <a:path w="101" h="28">
                    <a:moveTo>
                      <a:pt x="0" y="14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62" y="0"/>
                    </a:lnTo>
                    <a:lnTo>
                      <a:pt x="76" y="0"/>
                    </a:lnTo>
                    <a:lnTo>
                      <a:pt x="91" y="0"/>
                    </a:lnTo>
                    <a:lnTo>
                      <a:pt x="101" y="7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98" y="14"/>
                    </a:lnTo>
                    <a:lnTo>
                      <a:pt x="91" y="7"/>
                    </a:lnTo>
                    <a:lnTo>
                      <a:pt x="83" y="7"/>
                    </a:lnTo>
                    <a:lnTo>
                      <a:pt x="76" y="7"/>
                    </a:lnTo>
                    <a:lnTo>
                      <a:pt x="69" y="7"/>
                    </a:lnTo>
                    <a:lnTo>
                      <a:pt x="62" y="7"/>
                    </a:lnTo>
                    <a:lnTo>
                      <a:pt x="55" y="7"/>
                    </a:lnTo>
                    <a:lnTo>
                      <a:pt x="40" y="7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2" y="7"/>
                    </a:lnTo>
                    <a:lnTo>
                      <a:pt x="15" y="14"/>
                    </a:lnTo>
                    <a:lnTo>
                      <a:pt x="8" y="21"/>
                    </a:lnTo>
                    <a:lnTo>
                      <a:pt x="0" y="2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87" name="Freeform 211"/>
              <p:cNvSpPr>
                <a:spLocks/>
              </p:cNvSpPr>
              <p:nvPr/>
            </p:nvSpPr>
            <p:spPr bwMode="auto">
              <a:xfrm>
                <a:off x="3182" y="3374"/>
                <a:ext cx="169" cy="2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2"/>
                  </a:cxn>
                  <a:cxn ang="0">
                    <a:pos x="54" y="296"/>
                  </a:cxn>
                  <a:cxn ang="0">
                    <a:pos x="54" y="258"/>
                  </a:cxn>
                  <a:cxn ang="0">
                    <a:pos x="169" y="278"/>
                  </a:cxn>
                  <a:cxn ang="0">
                    <a:pos x="169" y="265"/>
                  </a:cxn>
                  <a:cxn ang="0">
                    <a:pos x="86" y="251"/>
                  </a:cxn>
                  <a:cxn ang="0">
                    <a:pos x="79" y="219"/>
                  </a:cxn>
                  <a:cxn ang="0">
                    <a:pos x="25" y="219"/>
                  </a:cxn>
                  <a:cxn ang="0">
                    <a:pos x="25" y="219"/>
                  </a:cxn>
                  <a:cxn ang="0">
                    <a:pos x="18" y="205"/>
                  </a:cxn>
                  <a:cxn ang="0">
                    <a:pos x="18" y="185"/>
                  </a:cxn>
                  <a:cxn ang="0">
                    <a:pos x="11" y="160"/>
                  </a:cxn>
                  <a:cxn ang="0">
                    <a:pos x="3" y="125"/>
                  </a:cxn>
                  <a:cxn ang="0">
                    <a:pos x="3" y="87"/>
                  </a:cxn>
                  <a:cxn ang="0">
                    <a:pos x="3" y="52"/>
                  </a:cxn>
                  <a:cxn ang="0">
                    <a:pos x="18" y="7"/>
                  </a:cxn>
                  <a:cxn ang="0">
                    <a:pos x="0" y="0"/>
                  </a:cxn>
                </a:cxnLst>
                <a:rect l="0" t="0" r="r" b="b"/>
                <a:pathLst>
                  <a:path w="169" h="296">
                    <a:moveTo>
                      <a:pt x="0" y="0"/>
                    </a:moveTo>
                    <a:lnTo>
                      <a:pt x="0" y="292"/>
                    </a:lnTo>
                    <a:lnTo>
                      <a:pt x="54" y="296"/>
                    </a:lnTo>
                    <a:lnTo>
                      <a:pt x="54" y="258"/>
                    </a:lnTo>
                    <a:lnTo>
                      <a:pt x="169" y="278"/>
                    </a:lnTo>
                    <a:lnTo>
                      <a:pt x="169" y="265"/>
                    </a:lnTo>
                    <a:lnTo>
                      <a:pt x="86" y="251"/>
                    </a:lnTo>
                    <a:lnTo>
                      <a:pt x="79" y="219"/>
                    </a:lnTo>
                    <a:lnTo>
                      <a:pt x="25" y="219"/>
                    </a:lnTo>
                    <a:lnTo>
                      <a:pt x="25" y="219"/>
                    </a:lnTo>
                    <a:lnTo>
                      <a:pt x="18" y="205"/>
                    </a:lnTo>
                    <a:lnTo>
                      <a:pt x="18" y="185"/>
                    </a:lnTo>
                    <a:lnTo>
                      <a:pt x="11" y="160"/>
                    </a:lnTo>
                    <a:lnTo>
                      <a:pt x="3" y="125"/>
                    </a:lnTo>
                    <a:lnTo>
                      <a:pt x="3" y="87"/>
                    </a:lnTo>
                    <a:lnTo>
                      <a:pt x="3" y="52"/>
                    </a:lnTo>
                    <a:lnTo>
                      <a:pt x="1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88" name="Freeform 212"/>
              <p:cNvSpPr>
                <a:spLocks/>
              </p:cNvSpPr>
              <p:nvPr/>
            </p:nvSpPr>
            <p:spPr bwMode="auto">
              <a:xfrm>
                <a:off x="3268" y="3301"/>
                <a:ext cx="220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7" y="38"/>
                  </a:cxn>
                  <a:cxn ang="0">
                    <a:pos x="15" y="38"/>
                  </a:cxn>
                  <a:cxn ang="0">
                    <a:pos x="29" y="31"/>
                  </a:cxn>
                  <a:cxn ang="0">
                    <a:pos x="36" y="31"/>
                  </a:cxn>
                  <a:cxn ang="0">
                    <a:pos x="47" y="28"/>
                  </a:cxn>
                  <a:cxn ang="0">
                    <a:pos x="62" y="28"/>
                  </a:cxn>
                  <a:cxn ang="0">
                    <a:pos x="83" y="28"/>
                  </a:cxn>
                  <a:cxn ang="0">
                    <a:pos x="98" y="21"/>
                  </a:cxn>
                  <a:cxn ang="0">
                    <a:pos x="116" y="21"/>
                  </a:cxn>
                  <a:cxn ang="0">
                    <a:pos x="130" y="21"/>
                  </a:cxn>
                  <a:cxn ang="0">
                    <a:pos x="152" y="21"/>
                  </a:cxn>
                  <a:cxn ang="0">
                    <a:pos x="173" y="21"/>
                  </a:cxn>
                  <a:cxn ang="0">
                    <a:pos x="191" y="28"/>
                  </a:cxn>
                  <a:cxn ang="0">
                    <a:pos x="213" y="28"/>
                  </a:cxn>
                  <a:cxn ang="0">
                    <a:pos x="220" y="0"/>
                  </a:cxn>
                  <a:cxn ang="0">
                    <a:pos x="213" y="0"/>
                  </a:cxn>
                  <a:cxn ang="0">
                    <a:pos x="213" y="0"/>
                  </a:cxn>
                  <a:cxn ang="0">
                    <a:pos x="206" y="0"/>
                  </a:cxn>
                  <a:cxn ang="0">
                    <a:pos x="191" y="0"/>
                  </a:cxn>
                  <a:cxn ang="0">
                    <a:pos x="184" y="0"/>
                  </a:cxn>
                  <a:cxn ang="0">
                    <a:pos x="173" y="0"/>
                  </a:cxn>
                  <a:cxn ang="0">
                    <a:pos x="152" y="7"/>
                  </a:cxn>
                  <a:cxn ang="0">
                    <a:pos x="137" y="7"/>
                  </a:cxn>
                  <a:cxn ang="0">
                    <a:pos x="116" y="7"/>
                  </a:cxn>
                  <a:cxn ang="0">
                    <a:pos x="105" y="7"/>
                  </a:cxn>
                  <a:cxn ang="0">
                    <a:pos x="83" y="7"/>
                  </a:cxn>
                  <a:cxn ang="0">
                    <a:pos x="69" y="14"/>
                  </a:cxn>
                  <a:cxn ang="0">
                    <a:pos x="47" y="14"/>
                  </a:cxn>
                  <a:cxn ang="0">
                    <a:pos x="29" y="21"/>
                  </a:cxn>
                  <a:cxn ang="0">
                    <a:pos x="15" y="21"/>
                  </a:cxn>
                  <a:cxn ang="0">
                    <a:pos x="0" y="28"/>
                  </a:cxn>
                  <a:cxn ang="0">
                    <a:pos x="0" y="38"/>
                  </a:cxn>
                </a:cxnLst>
                <a:rect l="0" t="0" r="r" b="b"/>
                <a:pathLst>
                  <a:path w="220" h="38">
                    <a:moveTo>
                      <a:pt x="0" y="38"/>
                    </a:moveTo>
                    <a:lnTo>
                      <a:pt x="0" y="38"/>
                    </a:lnTo>
                    <a:lnTo>
                      <a:pt x="0" y="38"/>
                    </a:lnTo>
                    <a:lnTo>
                      <a:pt x="7" y="38"/>
                    </a:lnTo>
                    <a:lnTo>
                      <a:pt x="15" y="38"/>
                    </a:lnTo>
                    <a:lnTo>
                      <a:pt x="29" y="31"/>
                    </a:lnTo>
                    <a:lnTo>
                      <a:pt x="36" y="31"/>
                    </a:lnTo>
                    <a:lnTo>
                      <a:pt x="47" y="28"/>
                    </a:lnTo>
                    <a:lnTo>
                      <a:pt x="62" y="28"/>
                    </a:lnTo>
                    <a:lnTo>
                      <a:pt x="83" y="28"/>
                    </a:lnTo>
                    <a:lnTo>
                      <a:pt x="98" y="21"/>
                    </a:lnTo>
                    <a:lnTo>
                      <a:pt x="116" y="21"/>
                    </a:lnTo>
                    <a:lnTo>
                      <a:pt x="130" y="21"/>
                    </a:lnTo>
                    <a:lnTo>
                      <a:pt x="152" y="21"/>
                    </a:lnTo>
                    <a:lnTo>
                      <a:pt x="173" y="21"/>
                    </a:lnTo>
                    <a:lnTo>
                      <a:pt x="191" y="28"/>
                    </a:lnTo>
                    <a:lnTo>
                      <a:pt x="213" y="28"/>
                    </a:lnTo>
                    <a:lnTo>
                      <a:pt x="220" y="0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06" y="0"/>
                    </a:lnTo>
                    <a:lnTo>
                      <a:pt x="191" y="0"/>
                    </a:lnTo>
                    <a:lnTo>
                      <a:pt x="184" y="0"/>
                    </a:lnTo>
                    <a:lnTo>
                      <a:pt x="173" y="0"/>
                    </a:lnTo>
                    <a:lnTo>
                      <a:pt x="152" y="7"/>
                    </a:lnTo>
                    <a:lnTo>
                      <a:pt x="137" y="7"/>
                    </a:lnTo>
                    <a:lnTo>
                      <a:pt x="116" y="7"/>
                    </a:lnTo>
                    <a:lnTo>
                      <a:pt x="105" y="7"/>
                    </a:lnTo>
                    <a:lnTo>
                      <a:pt x="83" y="7"/>
                    </a:lnTo>
                    <a:lnTo>
                      <a:pt x="69" y="14"/>
                    </a:lnTo>
                    <a:lnTo>
                      <a:pt x="47" y="14"/>
                    </a:lnTo>
                    <a:lnTo>
                      <a:pt x="29" y="21"/>
                    </a:lnTo>
                    <a:lnTo>
                      <a:pt x="15" y="21"/>
                    </a:lnTo>
                    <a:lnTo>
                      <a:pt x="0" y="2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89" name="Freeform 213"/>
              <p:cNvSpPr>
                <a:spLocks/>
              </p:cNvSpPr>
              <p:nvPr/>
            </p:nvSpPr>
            <p:spPr bwMode="auto">
              <a:xfrm>
                <a:off x="3139" y="3684"/>
                <a:ext cx="371" cy="115"/>
              </a:xfrm>
              <a:custGeom>
                <a:avLst/>
                <a:gdLst/>
                <a:ahLst/>
                <a:cxnLst>
                  <a:cxn ang="0">
                    <a:pos x="158" y="115"/>
                  </a:cxn>
                  <a:cxn ang="0">
                    <a:pos x="158" y="115"/>
                  </a:cxn>
                  <a:cxn ang="0">
                    <a:pos x="158" y="115"/>
                  </a:cxn>
                  <a:cxn ang="0">
                    <a:pos x="165" y="108"/>
                  </a:cxn>
                  <a:cxn ang="0">
                    <a:pos x="165" y="108"/>
                  </a:cxn>
                  <a:cxn ang="0">
                    <a:pos x="173" y="108"/>
                  </a:cxn>
                  <a:cxn ang="0">
                    <a:pos x="176" y="101"/>
                  </a:cxn>
                  <a:cxn ang="0">
                    <a:pos x="183" y="101"/>
                  </a:cxn>
                  <a:cxn ang="0">
                    <a:pos x="191" y="94"/>
                  </a:cxn>
                  <a:cxn ang="0">
                    <a:pos x="198" y="94"/>
                  </a:cxn>
                  <a:cxn ang="0">
                    <a:pos x="205" y="87"/>
                  </a:cxn>
                  <a:cxn ang="0">
                    <a:pos x="212" y="87"/>
                  </a:cxn>
                  <a:cxn ang="0">
                    <a:pos x="219" y="80"/>
                  </a:cxn>
                  <a:cxn ang="0">
                    <a:pos x="227" y="73"/>
                  </a:cxn>
                  <a:cxn ang="0">
                    <a:pos x="234" y="66"/>
                  </a:cxn>
                  <a:cxn ang="0">
                    <a:pos x="234" y="66"/>
                  </a:cxn>
                  <a:cxn ang="0">
                    <a:pos x="241" y="59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371" y="80"/>
                  </a:cxn>
                  <a:cxn ang="0">
                    <a:pos x="356" y="87"/>
                  </a:cxn>
                  <a:cxn ang="0">
                    <a:pos x="252" y="59"/>
                  </a:cxn>
                  <a:cxn ang="0">
                    <a:pos x="252" y="59"/>
                  </a:cxn>
                  <a:cxn ang="0">
                    <a:pos x="252" y="66"/>
                  </a:cxn>
                  <a:cxn ang="0">
                    <a:pos x="245" y="66"/>
                  </a:cxn>
                  <a:cxn ang="0">
                    <a:pos x="245" y="66"/>
                  </a:cxn>
                  <a:cxn ang="0">
                    <a:pos x="245" y="73"/>
                  </a:cxn>
                  <a:cxn ang="0">
                    <a:pos x="241" y="73"/>
                  </a:cxn>
                  <a:cxn ang="0">
                    <a:pos x="241" y="80"/>
                  </a:cxn>
                  <a:cxn ang="0">
                    <a:pos x="234" y="80"/>
                  </a:cxn>
                  <a:cxn ang="0">
                    <a:pos x="227" y="87"/>
                  </a:cxn>
                  <a:cxn ang="0">
                    <a:pos x="219" y="87"/>
                  </a:cxn>
                  <a:cxn ang="0">
                    <a:pos x="212" y="94"/>
                  </a:cxn>
                  <a:cxn ang="0">
                    <a:pos x="205" y="101"/>
                  </a:cxn>
                  <a:cxn ang="0">
                    <a:pos x="191" y="101"/>
                  </a:cxn>
                  <a:cxn ang="0">
                    <a:pos x="183" y="108"/>
                  </a:cxn>
                  <a:cxn ang="0">
                    <a:pos x="173" y="115"/>
                  </a:cxn>
                  <a:cxn ang="0">
                    <a:pos x="165" y="115"/>
                  </a:cxn>
                  <a:cxn ang="0">
                    <a:pos x="158" y="115"/>
                  </a:cxn>
                </a:cxnLst>
                <a:rect l="0" t="0" r="r" b="b"/>
                <a:pathLst>
                  <a:path w="371" h="115">
                    <a:moveTo>
                      <a:pt x="158" y="115"/>
                    </a:moveTo>
                    <a:lnTo>
                      <a:pt x="158" y="115"/>
                    </a:lnTo>
                    <a:lnTo>
                      <a:pt x="158" y="115"/>
                    </a:lnTo>
                    <a:lnTo>
                      <a:pt x="165" y="108"/>
                    </a:lnTo>
                    <a:lnTo>
                      <a:pt x="165" y="108"/>
                    </a:lnTo>
                    <a:lnTo>
                      <a:pt x="173" y="108"/>
                    </a:lnTo>
                    <a:lnTo>
                      <a:pt x="176" y="101"/>
                    </a:lnTo>
                    <a:lnTo>
                      <a:pt x="183" y="101"/>
                    </a:lnTo>
                    <a:lnTo>
                      <a:pt x="191" y="94"/>
                    </a:lnTo>
                    <a:lnTo>
                      <a:pt x="198" y="94"/>
                    </a:lnTo>
                    <a:lnTo>
                      <a:pt x="205" y="87"/>
                    </a:lnTo>
                    <a:lnTo>
                      <a:pt x="212" y="87"/>
                    </a:lnTo>
                    <a:lnTo>
                      <a:pt x="219" y="80"/>
                    </a:lnTo>
                    <a:lnTo>
                      <a:pt x="227" y="73"/>
                    </a:lnTo>
                    <a:lnTo>
                      <a:pt x="234" y="66"/>
                    </a:lnTo>
                    <a:lnTo>
                      <a:pt x="234" y="66"/>
                    </a:lnTo>
                    <a:lnTo>
                      <a:pt x="241" y="59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371" y="80"/>
                    </a:lnTo>
                    <a:lnTo>
                      <a:pt x="356" y="87"/>
                    </a:lnTo>
                    <a:lnTo>
                      <a:pt x="252" y="59"/>
                    </a:lnTo>
                    <a:lnTo>
                      <a:pt x="252" y="59"/>
                    </a:lnTo>
                    <a:lnTo>
                      <a:pt x="252" y="66"/>
                    </a:lnTo>
                    <a:lnTo>
                      <a:pt x="245" y="66"/>
                    </a:lnTo>
                    <a:lnTo>
                      <a:pt x="245" y="66"/>
                    </a:lnTo>
                    <a:lnTo>
                      <a:pt x="245" y="73"/>
                    </a:lnTo>
                    <a:lnTo>
                      <a:pt x="241" y="73"/>
                    </a:lnTo>
                    <a:lnTo>
                      <a:pt x="241" y="80"/>
                    </a:lnTo>
                    <a:lnTo>
                      <a:pt x="234" y="80"/>
                    </a:lnTo>
                    <a:lnTo>
                      <a:pt x="227" y="87"/>
                    </a:lnTo>
                    <a:lnTo>
                      <a:pt x="219" y="87"/>
                    </a:lnTo>
                    <a:lnTo>
                      <a:pt x="212" y="94"/>
                    </a:lnTo>
                    <a:lnTo>
                      <a:pt x="205" y="101"/>
                    </a:lnTo>
                    <a:lnTo>
                      <a:pt x="191" y="101"/>
                    </a:lnTo>
                    <a:lnTo>
                      <a:pt x="183" y="108"/>
                    </a:lnTo>
                    <a:lnTo>
                      <a:pt x="173" y="115"/>
                    </a:lnTo>
                    <a:lnTo>
                      <a:pt x="165" y="115"/>
                    </a:lnTo>
                    <a:lnTo>
                      <a:pt x="158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90" name="Freeform 214"/>
              <p:cNvSpPr>
                <a:spLocks/>
              </p:cNvSpPr>
              <p:nvPr/>
            </p:nvSpPr>
            <p:spPr bwMode="auto">
              <a:xfrm>
                <a:off x="3063" y="3712"/>
                <a:ext cx="378" cy="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1" y="104"/>
                  </a:cxn>
                  <a:cxn ang="0">
                    <a:pos x="378" y="104"/>
                  </a:cxn>
                  <a:cxn ang="0">
                    <a:pos x="14" y="0"/>
                  </a:cxn>
                  <a:cxn ang="0">
                    <a:pos x="0" y="0"/>
                  </a:cxn>
                </a:cxnLst>
                <a:rect l="0" t="0" r="r" b="b"/>
                <a:pathLst>
                  <a:path w="378" h="104">
                    <a:moveTo>
                      <a:pt x="0" y="0"/>
                    </a:moveTo>
                    <a:lnTo>
                      <a:pt x="371" y="104"/>
                    </a:lnTo>
                    <a:lnTo>
                      <a:pt x="378" y="104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91" name="Freeform 215"/>
              <p:cNvSpPr>
                <a:spLocks/>
              </p:cNvSpPr>
              <p:nvPr/>
            </p:nvSpPr>
            <p:spPr bwMode="auto">
              <a:xfrm>
                <a:off x="3124" y="3698"/>
                <a:ext cx="371" cy="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4" y="94"/>
                  </a:cxn>
                  <a:cxn ang="0">
                    <a:pos x="371" y="94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371" h="94">
                    <a:moveTo>
                      <a:pt x="0" y="0"/>
                    </a:moveTo>
                    <a:lnTo>
                      <a:pt x="364" y="94"/>
                    </a:lnTo>
                    <a:lnTo>
                      <a:pt x="371" y="94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92" name="Freeform 216"/>
              <p:cNvSpPr>
                <a:spLocks/>
              </p:cNvSpPr>
              <p:nvPr/>
            </p:nvSpPr>
            <p:spPr bwMode="auto">
              <a:xfrm>
                <a:off x="3099" y="3705"/>
                <a:ext cx="367" cy="1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0" y="101"/>
                  </a:cxn>
                  <a:cxn ang="0">
                    <a:pos x="367" y="101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367" h="101">
                    <a:moveTo>
                      <a:pt x="0" y="0"/>
                    </a:moveTo>
                    <a:lnTo>
                      <a:pt x="360" y="101"/>
                    </a:lnTo>
                    <a:lnTo>
                      <a:pt x="367" y="101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</p:grpSp>
        <p:grpSp>
          <p:nvGrpSpPr>
            <p:cNvPr id="16" name="Group 217"/>
            <p:cNvGrpSpPr>
              <a:grpSpLocks/>
            </p:cNvGrpSpPr>
            <p:nvPr/>
          </p:nvGrpSpPr>
          <p:grpSpPr bwMode="auto">
            <a:xfrm>
              <a:off x="6516688" y="4868863"/>
              <a:ext cx="504825" cy="504825"/>
              <a:chOff x="3016" y="3294"/>
              <a:chExt cx="692" cy="564"/>
            </a:xfrm>
          </p:grpSpPr>
          <p:sp>
            <p:nvSpPr>
              <p:cNvPr id="50394" name="Freeform 218"/>
              <p:cNvSpPr>
                <a:spLocks/>
              </p:cNvSpPr>
              <p:nvPr/>
            </p:nvSpPr>
            <p:spPr bwMode="auto">
              <a:xfrm>
                <a:off x="3016" y="3294"/>
                <a:ext cx="692" cy="564"/>
              </a:xfrm>
              <a:custGeom>
                <a:avLst/>
                <a:gdLst/>
                <a:ahLst/>
                <a:cxnLst>
                  <a:cxn ang="0">
                    <a:pos x="191" y="38"/>
                  </a:cxn>
                  <a:cxn ang="0">
                    <a:pos x="191" y="38"/>
                  </a:cxn>
                  <a:cxn ang="0">
                    <a:pos x="198" y="38"/>
                  </a:cxn>
                  <a:cxn ang="0">
                    <a:pos x="205" y="38"/>
                  </a:cxn>
                  <a:cxn ang="0">
                    <a:pos x="213" y="35"/>
                  </a:cxn>
                  <a:cxn ang="0">
                    <a:pos x="227" y="35"/>
                  </a:cxn>
                  <a:cxn ang="0">
                    <a:pos x="238" y="28"/>
                  </a:cxn>
                  <a:cxn ang="0">
                    <a:pos x="259" y="28"/>
                  </a:cxn>
                  <a:cxn ang="0">
                    <a:pos x="281" y="21"/>
                  </a:cxn>
                  <a:cxn ang="0">
                    <a:pos x="306" y="14"/>
                  </a:cxn>
                  <a:cxn ang="0">
                    <a:pos x="335" y="14"/>
                  </a:cxn>
                  <a:cxn ang="0">
                    <a:pos x="364" y="7"/>
                  </a:cxn>
                  <a:cxn ang="0">
                    <a:pos x="396" y="7"/>
                  </a:cxn>
                  <a:cxn ang="0">
                    <a:pos x="432" y="7"/>
                  </a:cxn>
                  <a:cxn ang="0">
                    <a:pos x="472" y="0"/>
                  </a:cxn>
                  <a:cxn ang="0">
                    <a:pos x="512" y="0"/>
                  </a:cxn>
                  <a:cxn ang="0">
                    <a:pos x="555" y="0"/>
                  </a:cxn>
                  <a:cxn ang="0">
                    <a:pos x="573" y="80"/>
                  </a:cxn>
                  <a:cxn ang="0">
                    <a:pos x="580" y="80"/>
                  </a:cxn>
                  <a:cxn ang="0">
                    <a:pos x="602" y="94"/>
                  </a:cxn>
                  <a:cxn ang="0">
                    <a:pos x="616" y="111"/>
                  </a:cxn>
                  <a:cxn ang="0">
                    <a:pos x="623" y="139"/>
                  </a:cxn>
                  <a:cxn ang="0">
                    <a:pos x="663" y="317"/>
                  </a:cxn>
                  <a:cxn ang="0">
                    <a:pos x="685" y="390"/>
                  </a:cxn>
                  <a:cxn ang="0">
                    <a:pos x="685" y="397"/>
                  </a:cxn>
                  <a:cxn ang="0">
                    <a:pos x="692" y="411"/>
                  </a:cxn>
                  <a:cxn ang="0">
                    <a:pos x="692" y="432"/>
                  </a:cxn>
                  <a:cxn ang="0">
                    <a:pos x="678" y="456"/>
                  </a:cxn>
                  <a:cxn ang="0">
                    <a:pos x="0" y="442"/>
                  </a:cxn>
                  <a:cxn ang="0">
                    <a:pos x="61" y="404"/>
                  </a:cxn>
                  <a:cxn ang="0">
                    <a:pos x="68" y="80"/>
                  </a:cxn>
                  <a:cxn ang="0">
                    <a:pos x="68" y="80"/>
                  </a:cxn>
                  <a:cxn ang="0">
                    <a:pos x="76" y="73"/>
                  </a:cxn>
                  <a:cxn ang="0">
                    <a:pos x="83" y="66"/>
                  </a:cxn>
                  <a:cxn ang="0">
                    <a:pos x="97" y="66"/>
                  </a:cxn>
                  <a:cxn ang="0">
                    <a:pos x="115" y="59"/>
                  </a:cxn>
                  <a:cxn ang="0">
                    <a:pos x="130" y="59"/>
                  </a:cxn>
                  <a:cxn ang="0">
                    <a:pos x="159" y="66"/>
                  </a:cxn>
                  <a:cxn ang="0">
                    <a:pos x="184" y="73"/>
                  </a:cxn>
                </a:cxnLst>
                <a:rect l="0" t="0" r="r" b="b"/>
                <a:pathLst>
                  <a:path w="692" h="564">
                    <a:moveTo>
                      <a:pt x="184" y="73"/>
                    </a:moveTo>
                    <a:lnTo>
                      <a:pt x="191" y="38"/>
                    </a:lnTo>
                    <a:lnTo>
                      <a:pt x="191" y="38"/>
                    </a:lnTo>
                    <a:lnTo>
                      <a:pt x="191" y="38"/>
                    </a:lnTo>
                    <a:lnTo>
                      <a:pt x="198" y="38"/>
                    </a:lnTo>
                    <a:lnTo>
                      <a:pt x="198" y="38"/>
                    </a:lnTo>
                    <a:lnTo>
                      <a:pt x="198" y="38"/>
                    </a:lnTo>
                    <a:lnTo>
                      <a:pt x="205" y="38"/>
                    </a:lnTo>
                    <a:lnTo>
                      <a:pt x="213" y="35"/>
                    </a:lnTo>
                    <a:lnTo>
                      <a:pt x="213" y="35"/>
                    </a:lnTo>
                    <a:lnTo>
                      <a:pt x="220" y="35"/>
                    </a:lnTo>
                    <a:lnTo>
                      <a:pt x="227" y="35"/>
                    </a:lnTo>
                    <a:lnTo>
                      <a:pt x="231" y="28"/>
                    </a:lnTo>
                    <a:lnTo>
                      <a:pt x="238" y="28"/>
                    </a:lnTo>
                    <a:lnTo>
                      <a:pt x="252" y="28"/>
                    </a:lnTo>
                    <a:lnTo>
                      <a:pt x="259" y="28"/>
                    </a:lnTo>
                    <a:lnTo>
                      <a:pt x="274" y="21"/>
                    </a:lnTo>
                    <a:lnTo>
                      <a:pt x="281" y="21"/>
                    </a:lnTo>
                    <a:lnTo>
                      <a:pt x="296" y="21"/>
                    </a:lnTo>
                    <a:lnTo>
                      <a:pt x="306" y="14"/>
                    </a:lnTo>
                    <a:lnTo>
                      <a:pt x="321" y="14"/>
                    </a:lnTo>
                    <a:lnTo>
                      <a:pt x="335" y="14"/>
                    </a:lnTo>
                    <a:lnTo>
                      <a:pt x="350" y="14"/>
                    </a:lnTo>
                    <a:lnTo>
                      <a:pt x="364" y="7"/>
                    </a:lnTo>
                    <a:lnTo>
                      <a:pt x="375" y="7"/>
                    </a:lnTo>
                    <a:lnTo>
                      <a:pt x="396" y="7"/>
                    </a:lnTo>
                    <a:lnTo>
                      <a:pt x="418" y="7"/>
                    </a:lnTo>
                    <a:lnTo>
                      <a:pt x="432" y="7"/>
                    </a:lnTo>
                    <a:lnTo>
                      <a:pt x="450" y="0"/>
                    </a:lnTo>
                    <a:lnTo>
                      <a:pt x="472" y="0"/>
                    </a:lnTo>
                    <a:lnTo>
                      <a:pt x="494" y="0"/>
                    </a:lnTo>
                    <a:lnTo>
                      <a:pt x="512" y="0"/>
                    </a:lnTo>
                    <a:lnTo>
                      <a:pt x="533" y="0"/>
                    </a:lnTo>
                    <a:lnTo>
                      <a:pt x="555" y="0"/>
                    </a:lnTo>
                    <a:lnTo>
                      <a:pt x="580" y="14"/>
                    </a:lnTo>
                    <a:lnTo>
                      <a:pt x="573" y="80"/>
                    </a:lnTo>
                    <a:lnTo>
                      <a:pt x="580" y="80"/>
                    </a:lnTo>
                    <a:lnTo>
                      <a:pt x="580" y="80"/>
                    </a:lnTo>
                    <a:lnTo>
                      <a:pt x="587" y="87"/>
                    </a:lnTo>
                    <a:lnTo>
                      <a:pt x="602" y="94"/>
                    </a:lnTo>
                    <a:lnTo>
                      <a:pt x="609" y="101"/>
                    </a:lnTo>
                    <a:lnTo>
                      <a:pt x="616" y="111"/>
                    </a:lnTo>
                    <a:lnTo>
                      <a:pt x="623" y="125"/>
                    </a:lnTo>
                    <a:lnTo>
                      <a:pt x="623" y="139"/>
                    </a:lnTo>
                    <a:lnTo>
                      <a:pt x="685" y="184"/>
                    </a:lnTo>
                    <a:lnTo>
                      <a:pt x="663" y="317"/>
                    </a:lnTo>
                    <a:lnTo>
                      <a:pt x="573" y="358"/>
                    </a:lnTo>
                    <a:lnTo>
                      <a:pt x="685" y="390"/>
                    </a:lnTo>
                    <a:lnTo>
                      <a:pt x="685" y="390"/>
                    </a:lnTo>
                    <a:lnTo>
                      <a:pt x="685" y="397"/>
                    </a:lnTo>
                    <a:lnTo>
                      <a:pt x="685" y="397"/>
                    </a:lnTo>
                    <a:lnTo>
                      <a:pt x="692" y="411"/>
                    </a:lnTo>
                    <a:lnTo>
                      <a:pt x="692" y="418"/>
                    </a:lnTo>
                    <a:lnTo>
                      <a:pt x="692" y="432"/>
                    </a:lnTo>
                    <a:lnTo>
                      <a:pt x="685" y="442"/>
                    </a:lnTo>
                    <a:lnTo>
                      <a:pt x="678" y="456"/>
                    </a:lnTo>
                    <a:lnTo>
                      <a:pt x="396" y="564"/>
                    </a:lnTo>
                    <a:lnTo>
                      <a:pt x="0" y="442"/>
                    </a:lnTo>
                    <a:lnTo>
                      <a:pt x="7" y="425"/>
                    </a:lnTo>
                    <a:lnTo>
                      <a:pt x="61" y="404"/>
                    </a:lnTo>
                    <a:lnTo>
                      <a:pt x="61" y="80"/>
                    </a:lnTo>
                    <a:lnTo>
                      <a:pt x="68" y="80"/>
                    </a:lnTo>
                    <a:lnTo>
                      <a:pt x="68" y="80"/>
                    </a:lnTo>
                    <a:lnTo>
                      <a:pt x="68" y="80"/>
                    </a:lnTo>
                    <a:lnTo>
                      <a:pt x="68" y="73"/>
                    </a:lnTo>
                    <a:lnTo>
                      <a:pt x="76" y="73"/>
                    </a:lnTo>
                    <a:lnTo>
                      <a:pt x="83" y="73"/>
                    </a:lnTo>
                    <a:lnTo>
                      <a:pt x="83" y="66"/>
                    </a:lnTo>
                    <a:lnTo>
                      <a:pt x="90" y="66"/>
                    </a:lnTo>
                    <a:lnTo>
                      <a:pt x="97" y="66"/>
                    </a:lnTo>
                    <a:lnTo>
                      <a:pt x="108" y="59"/>
                    </a:lnTo>
                    <a:lnTo>
                      <a:pt x="115" y="59"/>
                    </a:lnTo>
                    <a:lnTo>
                      <a:pt x="123" y="59"/>
                    </a:lnTo>
                    <a:lnTo>
                      <a:pt x="130" y="59"/>
                    </a:lnTo>
                    <a:lnTo>
                      <a:pt x="144" y="59"/>
                    </a:lnTo>
                    <a:lnTo>
                      <a:pt x="159" y="66"/>
                    </a:lnTo>
                    <a:lnTo>
                      <a:pt x="166" y="66"/>
                    </a:lnTo>
                    <a:lnTo>
                      <a:pt x="184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95" name="Freeform 219"/>
              <p:cNvSpPr>
                <a:spLocks/>
              </p:cNvSpPr>
              <p:nvPr/>
            </p:nvSpPr>
            <p:spPr bwMode="auto">
              <a:xfrm>
                <a:off x="3254" y="3339"/>
                <a:ext cx="220" cy="240"/>
              </a:xfrm>
              <a:custGeom>
                <a:avLst/>
                <a:gdLst/>
                <a:ahLst/>
                <a:cxnLst>
                  <a:cxn ang="0">
                    <a:pos x="220" y="7"/>
                  </a:cxn>
                  <a:cxn ang="0">
                    <a:pos x="220" y="7"/>
                  </a:cxn>
                  <a:cxn ang="0">
                    <a:pos x="212" y="7"/>
                  </a:cxn>
                  <a:cxn ang="0">
                    <a:pos x="205" y="7"/>
                  </a:cxn>
                  <a:cxn ang="0">
                    <a:pos x="198" y="0"/>
                  </a:cxn>
                  <a:cxn ang="0">
                    <a:pos x="194" y="0"/>
                  </a:cxn>
                  <a:cxn ang="0">
                    <a:pos x="180" y="0"/>
                  </a:cxn>
                  <a:cxn ang="0">
                    <a:pos x="166" y="0"/>
                  </a:cxn>
                  <a:cxn ang="0">
                    <a:pos x="151" y="0"/>
                  </a:cxn>
                  <a:cxn ang="0">
                    <a:pos x="137" y="0"/>
                  </a:cxn>
                  <a:cxn ang="0">
                    <a:pos x="126" y="0"/>
                  </a:cxn>
                  <a:cxn ang="0">
                    <a:pos x="104" y="0"/>
                  </a:cxn>
                  <a:cxn ang="0">
                    <a:pos x="90" y="0"/>
                  </a:cxn>
                  <a:cxn ang="0">
                    <a:pos x="68" y="7"/>
                  </a:cxn>
                  <a:cxn ang="0">
                    <a:pos x="50" y="14"/>
                  </a:cxn>
                  <a:cxn ang="0">
                    <a:pos x="36" y="21"/>
                  </a:cxn>
                  <a:cxn ang="0">
                    <a:pos x="14" y="28"/>
                  </a:cxn>
                  <a:cxn ang="0">
                    <a:pos x="14" y="35"/>
                  </a:cxn>
                  <a:cxn ang="0">
                    <a:pos x="7" y="49"/>
                  </a:cxn>
                  <a:cxn ang="0">
                    <a:pos x="0" y="66"/>
                  </a:cxn>
                  <a:cxn ang="0">
                    <a:pos x="0" y="94"/>
                  </a:cxn>
                  <a:cxn ang="0">
                    <a:pos x="0" y="126"/>
                  </a:cxn>
                  <a:cxn ang="0">
                    <a:pos x="0" y="160"/>
                  </a:cxn>
                  <a:cxn ang="0">
                    <a:pos x="7" y="199"/>
                  </a:cxn>
                  <a:cxn ang="0">
                    <a:pos x="14" y="240"/>
                  </a:cxn>
                  <a:cxn ang="0">
                    <a:pos x="14" y="240"/>
                  </a:cxn>
                  <a:cxn ang="0">
                    <a:pos x="21" y="233"/>
                  </a:cxn>
                  <a:cxn ang="0">
                    <a:pos x="29" y="233"/>
                  </a:cxn>
                  <a:cxn ang="0">
                    <a:pos x="36" y="233"/>
                  </a:cxn>
                  <a:cxn ang="0">
                    <a:pos x="43" y="233"/>
                  </a:cxn>
                  <a:cxn ang="0">
                    <a:pos x="50" y="233"/>
                  </a:cxn>
                  <a:cxn ang="0">
                    <a:pos x="61" y="233"/>
                  </a:cxn>
                  <a:cxn ang="0">
                    <a:pos x="76" y="233"/>
                  </a:cxn>
                  <a:cxn ang="0">
                    <a:pos x="90" y="233"/>
                  </a:cxn>
                  <a:cxn ang="0">
                    <a:pos x="104" y="233"/>
                  </a:cxn>
                  <a:cxn ang="0">
                    <a:pos x="126" y="233"/>
                  </a:cxn>
                  <a:cxn ang="0">
                    <a:pos x="137" y="233"/>
                  </a:cxn>
                  <a:cxn ang="0">
                    <a:pos x="158" y="233"/>
                  </a:cxn>
                  <a:cxn ang="0">
                    <a:pos x="180" y="240"/>
                  </a:cxn>
                  <a:cxn ang="0">
                    <a:pos x="198" y="240"/>
                  </a:cxn>
                  <a:cxn ang="0">
                    <a:pos x="220" y="240"/>
                  </a:cxn>
                  <a:cxn ang="0">
                    <a:pos x="220" y="233"/>
                  </a:cxn>
                  <a:cxn ang="0">
                    <a:pos x="220" y="213"/>
                  </a:cxn>
                  <a:cxn ang="0">
                    <a:pos x="212" y="188"/>
                  </a:cxn>
                  <a:cxn ang="0">
                    <a:pos x="212" y="153"/>
                  </a:cxn>
                  <a:cxn ang="0">
                    <a:pos x="212" y="115"/>
                  </a:cxn>
                  <a:cxn ang="0">
                    <a:pos x="212" y="73"/>
                  </a:cxn>
                  <a:cxn ang="0">
                    <a:pos x="212" y="42"/>
                  </a:cxn>
                  <a:cxn ang="0">
                    <a:pos x="220" y="7"/>
                  </a:cxn>
                </a:cxnLst>
                <a:rect l="0" t="0" r="r" b="b"/>
                <a:pathLst>
                  <a:path w="220" h="240">
                    <a:moveTo>
                      <a:pt x="220" y="7"/>
                    </a:moveTo>
                    <a:lnTo>
                      <a:pt x="220" y="7"/>
                    </a:lnTo>
                    <a:lnTo>
                      <a:pt x="212" y="7"/>
                    </a:lnTo>
                    <a:lnTo>
                      <a:pt x="205" y="7"/>
                    </a:lnTo>
                    <a:lnTo>
                      <a:pt x="198" y="0"/>
                    </a:lnTo>
                    <a:lnTo>
                      <a:pt x="194" y="0"/>
                    </a:lnTo>
                    <a:lnTo>
                      <a:pt x="180" y="0"/>
                    </a:lnTo>
                    <a:lnTo>
                      <a:pt x="166" y="0"/>
                    </a:lnTo>
                    <a:lnTo>
                      <a:pt x="151" y="0"/>
                    </a:lnTo>
                    <a:lnTo>
                      <a:pt x="137" y="0"/>
                    </a:lnTo>
                    <a:lnTo>
                      <a:pt x="126" y="0"/>
                    </a:lnTo>
                    <a:lnTo>
                      <a:pt x="104" y="0"/>
                    </a:lnTo>
                    <a:lnTo>
                      <a:pt x="90" y="0"/>
                    </a:lnTo>
                    <a:lnTo>
                      <a:pt x="68" y="7"/>
                    </a:lnTo>
                    <a:lnTo>
                      <a:pt x="50" y="14"/>
                    </a:lnTo>
                    <a:lnTo>
                      <a:pt x="36" y="21"/>
                    </a:lnTo>
                    <a:lnTo>
                      <a:pt x="14" y="28"/>
                    </a:lnTo>
                    <a:lnTo>
                      <a:pt x="14" y="35"/>
                    </a:lnTo>
                    <a:lnTo>
                      <a:pt x="7" y="49"/>
                    </a:lnTo>
                    <a:lnTo>
                      <a:pt x="0" y="66"/>
                    </a:lnTo>
                    <a:lnTo>
                      <a:pt x="0" y="94"/>
                    </a:lnTo>
                    <a:lnTo>
                      <a:pt x="0" y="126"/>
                    </a:lnTo>
                    <a:lnTo>
                      <a:pt x="0" y="160"/>
                    </a:lnTo>
                    <a:lnTo>
                      <a:pt x="7" y="199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21" y="233"/>
                    </a:lnTo>
                    <a:lnTo>
                      <a:pt x="29" y="233"/>
                    </a:lnTo>
                    <a:lnTo>
                      <a:pt x="36" y="233"/>
                    </a:lnTo>
                    <a:lnTo>
                      <a:pt x="43" y="233"/>
                    </a:lnTo>
                    <a:lnTo>
                      <a:pt x="50" y="233"/>
                    </a:lnTo>
                    <a:lnTo>
                      <a:pt x="61" y="233"/>
                    </a:lnTo>
                    <a:lnTo>
                      <a:pt x="76" y="233"/>
                    </a:lnTo>
                    <a:lnTo>
                      <a:pt x="90" y="233"/>
                    </a:lnTo>
                    <a:lnTo>
                      <a:pt x="104" y="233"/>
                    </a:lnTo>
                    <a:lnTo>
                      <a:pt x="126" y="233"/>
                    </a:lnTo>
                    <a:lnTo>
                      <a:pt x="137" y="233"/>
                    </a:lnTo>
                    <a:lnTo>
                      <a:pt x="158" y="233"/>
                    </a:lnTo>
                    <a:lnTo>
                      <a:pt x="180" y="240"/>
                    </a:lnTo>
                    <a:lnTo>
                      <a:pt x="198" y="240"/>
                    </a:lnTo>
                    <a:lnTo>
                      <a:pt x="220" y="240"/>
                    </a:lnTo>
                    <a:lnTo>
                      <a:pt x="220" y="233"/>
                    </a:lnTo>
                    <a:lnTo>
                      <a:pt x="220" y="213"/>
                    </a:lnTo>
                    <a:lnTo>
                      <a:pt x="212" y="188"/>
                    </a:lnTo>
                    <a:lnTo>
                      <a:pt x="212" y="153"/>
                    </a:lnTo>
                    <a:lnTo>
                      <a:pt x="212" y="115"/>
                    </a:lnTo>
                    <a:lnTo>
                      <a:pt x="212" y="73"/>
                    </a:lnTo>
                    <a:lnTo>
                      <a:pt x="212" y="42"/>
                    </a:lnTo>
                    <a:lnTo>
                      <a:pt x="220" y="7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96" name="Freeform 220"/>
              <p:cNvSpPr>
                <a:spLocks/>
              </p:cNvSpPr>
              <p:nvPr/>
            </p:nvSpPr>
            <p:spPr bwMode="auto">
              <a:xfrm>
                <a:off x="3275" y="3405"/>
                <a:ext cx="372" cy="241"/>
              </a:xfrm>
              <a:custGeom>
                <a:avLst/>
                <a:gdLst/>
                <a:ahLst/>
                <a:cxnLst>
                  <a:cxn ang="0">
                    <a:pos x="8" y="181"/>
                  </a:cxn>
                  <a:cxn ang="0">
                    <a:pos x="0" y="213"/>
                  </a:cxn>
                  <a:cxn ang="0">
                    <a:pos x="238" y="241"/>
                  </a:cxn>
                  <a:cxn ang="0">
                    <a:pos x="238" y="241"/>
                  </a:cxn>
                  <a:cxn ang="0">
                    <a:pos x="246" y="241"/>
                  </a:cxn>
                  <a:cxn ang="0">
                    <a:pos x="253" y="234"/>
                  </a:cxn>
                  <a:cxn ang="0">
                    <a:pos x="267" y="227"/>
                  </a:cxn>
                  <a:cxn ang="0">
                    <a:pos x="274" y="220"/>
                  </a:cxn>
                  <a:cxn ang="0">
                    <a:pos x="289" y="213"/>
                  </a:cxn>
                  <a:cxn ang="0">
                    <a:pos x="303" y="199"/>
                  </a:cxn>
                  <a:cxn ang="0">
                    <a:pos x="314" y="195"/>
                  </a:cxn>
                  <a:cxn ang="0">
                    <a:pos x="328" y="174"/>
                  </a:cxn>
                  <a:cxn ang="0">
                    <a:pos x="343" y="160"/>
                  </a:cxn>
                  <a:cxn ang="0">
                    <a:pos x="350" y="147"/>
                  </a:cxn>
                  <a:cxn ang="0">
                    <a:pos x="357" y="129"/>
                  </a:cxn>
                  <a:cxn ang="0">
                    <a:pos x="364" y="108"/>
                  </a:cxn>
                  <a:cxn ang="0">
                    <a:pos x="372" y="80"/>
                  </a:cxn>
                  <a:cxn ang="0">
                    <a:pos x="372" y="60"/>
                  </a:cxn>
                  <a:cxn ang="0">
                    <a:pos x="364" y="35"/>
                  </a:cxn>
                  <a:cxn ang="0">
                    <a:pos x="364" y="35"/>
                  </a:cxn>
                  <a:cxn ang="0">
                    <a:pos x="364" y="28"/>
                  </a:cxn>
                  <a:cxn ang="0">
                    <a:pos x="357" y="28"/>
                  </a:cxn>
                  <a:cxn ang="0">
                    <a:pos x="350" y="21"/>
                  </a:cxn>
                  <a:cxn ang="0">
                    <a:pos x="343" y="14"/>
                  </a:cxn>
                  <a:cxn ang="0">
                    <a:pos x="336" y="7"/>
                  </a:cxn>
                  <a:cxn ang="0">
                    <a:pos x="328" y="0"/>
                  </a:cxn>
                  <a:cxn ang="0">
                    <a:pos x="314" y="0"/>
                  </a:cxn>
                  <a:cxn ang="0">
                    <a:pos x="314" y="0"/>
                  </a:cxn>
                  <a:cxn ang="0">
                    <a:pos x="321" y="14"/>
                  </a:cxn>
                  <a:cxn ang="0">
                    <a:pos x="328" y="28"/>
                  </a:cxn>
                  <a:cxn ang="0">
                    <a:pos x="328" y="56"/>
                  </a:cxn>
                  <a:cxn ang="0">
                    <a:pos x="328" y="80"/>
                  </a:cxn>
                  <a:cxn ang="0">
                    <a:pos x="328" y="108"/>
                  </a:cxn>
                  <a:cxn ang="0">
                    <a:pos x="321" y="140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296" y="174"/>
                  </a:cxn>
                  <a:cxn ang="0">
                    <a:pos x="296" y="181"/>
                  </a:cxn>
                  <a:cxn ang="0">
                    <a:pos x="289" y="181"/>
                  </a:cxn>
                  <a:cxn ang="0">
                    <a:pos x="282" y="188"/>
                  </a:cxn>
                  <a:cxn ang="0">
                    <a:pos x="274" y="188"/>
                  </a:cxn>
                  <a:cxn ang="0">
                    <a:pos x="267" y="188"/>
                  </a:cxn>
                  <a:cxn ang="0">
                    <a:pos x="260" y="195"/>
                  </a:cxn>
                  <a:cxn ang="0">
                    <a:pos x="253" y="195"/>
                  </a:cxn>
                  <a:cxn ang="0">
                    <a:pos x="238" y="195"/>
                  </a:cxn>
                  <a:cxn ang="0">
                    <a:pos x="235" y="195"/>
                  </a:cxn>
                  <a:cxn ang="0">
                    <a:pos x="220" y="195"/>
                  </a:cxn>
                  <a:cxn ang="0">
                    <a:pos x="206" y="195"/>
                  </a:cxn>
                  <a:cxn ang="0">
                    <a:pos x="191" y="195"/>
                  </a:cxn>
                  <a:cxn ang="0">
                    <a:pos x="191" y="227"/>
                  </a:cxn>
                  <a:cxn ang="0">
                    <a:pos x="8" y="206"/>
                  </a:cxn>
                  <a:cxn ang="0">
                    <a:pos x="8" y="181"/>
                  </a:cxn>
                </a:cxnLst>
                <a:rect l="0" t="0" r="r" b="b"/>
                <a:pathLst>
                  <a:path w="372" h="241">
                    <a:moveTo>
                      <a:pt x="8" y="181"/>
                    </a:moveTo>
                    <a:lnTo>
                      <a:pt x="0" y="213"/>
                    </a:lnTo>
                    <a:lnTo>
                      <a:pt x="238" y="241"/>
                    </a:lnTo>
                    <a:lnTo>
                      <a:pt x="238" y="241"/>
                    </a:lnTo>
                    <a:lnTo>
                      <a:pt x="246" y="241"/>
                    </a:lnTo>
                    <a:lnTo>
                      <a:pt x="253" y="234"/>
                    </a:lnTo>
                    <a:lnTo>
                      <a:pt x="267" y="227"/>
                    </a:lnTo>
                    <a:lnTo>
                      <a:pt x="274" y="220"/>
                    </a:lnTo>
                    <a:lnTo>
                      <a:pt x="289" y="213"/>
                    </a:lnTo>
                    <a:lnTo>
                      <a:pt x="303" y="199"/>
                    </a:lnTo>
                    <a:lnTo>
                      <a:pt x="314" y="195"/>
                    </a:lnTo>
                    <a:lnTo>
                      <a:pt x="328" y="174"/>
                    </a:lnTo>
                    <a:lnTo>
                      <a:pt x="343" y="160"/>
                    </a:lnTo>
                    <a:lnTo>
                      <a:pt x="350" y="147"/>
                    </a:lnTo>
                    <a:lnTo>
                      <a:pt x="357" y="129"/>
                    </a:lnTo>
                    <a:lnTo>
                      <a:pt x="364" y="108"/>
                    </a:lnTo>
                    <a:lnTo>
                      <a:pt x="372" y="80"/>
                    </a:lnTo>
                    <a:lnTo>
                      <a:pt x="372" y="60"/>
                    </a:lnTo>
                    <a:lnTo>
                      <a:pt x="364" y="35"/>
                    </a:lnTo>
                    <a:lnTo>
                      <a:pt x="364" y="35"/>
                    </a:lnTo>
                    <a:lnTo>
                      <a:pt x="364" y="28"/>
                    </a:lnTo>
                    <a:lnTo>
                      <a:pt x="357" y="28"/>
                    </a:lnTo>
                    <a:lnTo>
                      <a:pt x="350" y="21"/>
                    </a:lnTo>
                    <a:lnTo>
                      <a:pt x="343" y="14"/>
                    </a:lnTo>
                    <a:lnTo>
                      <a:pt x="336" y="7"/>
                    </a:lnTo>
                    <a:lnTo>
                      <a:pt x="328" y="0"/>
                    </a:lnTo>
                    <a:lnTo>
                      <a:pt x="314" y="0"/>
                    </a:lnTo>
                    <a:lnTo>
                      <a:pt x="314" y="0"/>
                    </a:lnTo>
                    <a:lnTo>
                      <a:pt x="321" y="14"/>
                    </a:lnTo>
                    <a:lnTo>
                      <a:pt x="328" y="28"/>
                    </a:lnTo>
                    <a:lnTo>
                      <a:pt x="328" y="56"/>
                    </a:lnTo>
                    <a:lnTo>
                      <a:pt x="328" y="80"/>
                    </a:lnTo>
                    <a:lnTo>
                      <a:pt x="328" y="108"/>
                    </a:lnTo>
                    <a:lnTo>
                      <a:pt x="321" y="140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296" y="174"/>
                    </a:lnTo>
                    <a:lnTo>
                      <a:pt x="296" y="181"/>
                    </a:lnTo>
                    <a:lnTo>
                      <a:pt x="289" y="181"/>
                    </a:lnTo>
                    <a:lnTo>
                      <a:pt x="282" y="188"/>
                    </a:lnTo>
                    <a:lnTo>
                      <a:pt x="274" y="188"/>
                    </a:lnTo>
                    <a:lnTo>
                      <a:pt x="267" y="188"/>
                    </a:lnTo>
                    <a:lnTo>
                      <a:pt x="260" y="195"/>
                    </a:lnTo>
                    <a:lnTo>
                      <a:pt x="253" y="195"/>
                    </a:lnTo>
                    <a:lnTo>
                      <a:pt x="238" y="195"/>
                    </a:lnTo>
                    <a:lnTo>
                      <a:pt x="235" y="195"/>
                    </a:lnTo>
                    <a:lnTo>
                      <a:pt x="220" y="195"/>
                    </a:lnTo>
                    <a:lnTo>
                      <a:pt x="206" y="195"/>
                    </a:lnTo>
                    <a:lnTo>
                      <a:pt x="191" y="195"/>
                    </a:lnTo>
                    <a:lnTo>
                      <a:pt x="191" y="227"/>
                    </a:lnTo>
                    <a:lnTo>
                      <a:pt x="8" y="206"/>
                    </a:lnTo>
                    <a:lnTo>
                      <a:pt x="8" y="181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97" name="Freeform 221"/>
              <p:cNvSpPr>
                <a:spLocks/>
              </p:cNvSpPr>
              <p:nvPr/>
            </p:nvSpPr>
            <p:spPr bwMode="auto">
              <a:xfrm>
                <a:off x="3229" y="3646"/>
                <a:ext cx="274" cy="80"/>
              </a:xfrm>
              <a:custGeom>
                <a:avLst/>
                <a:gdLst/>
                <a:ahLst/>
                <a:cxnLst>
                  <a:cxn ang="0">
                    <a:pos x="274" y="24"/>
                  </a:cxn>
                  <a:cxn ang="0">
                    <a:pos x="7" y="0"/>
                  </a:cxn>
                  <a:cxn ang="0">
                    <a:pos x="0" y="24"/>
                  </a:cxn>
                  <a:cxn ang="0">
                    <a:pos x="266" y="80"/>
                  </a:cxn>
                  <a:cxn ang="0">
                    <a:pos x="274" y="24"/>
                  </a:cxn>
                </a:cxnLst>
                <a:rect l="0" t="0" r="r" b="b"/>
                <a:pathLst>
                  <a:path w="274" h="80">
                    <a:moveTo>
                      <a:pt x="274" y="24"/>
                    </a:moveTo>
                    <a:lnTo>
                      <a:pt x="7" y="0"/>
                    </a:lnTo>
                    <a:lnTo>
                      <a:pt x="0" y="24"/>
                    </a:lnTo>
                    <a:lnTo>
                      <a:pt x="266" y="80"/>
                    </a:lnTo>
                    <a:lnTo>
                      <a:pt x="27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98" name="Freeform 222"/>
              <p:cNvSpPr>
                <a:spLocks/>
              </p:cNvSpPr>
              <p:nvPr/>
            </p:nvSpPr>
            <p:spPr bwMode="auto">
              <a:xfrm>
                <a:off x="3366" y="3670"/>
                <a:ext cx="115" cy="35"/>
              </a:xfrm>
              <a:custGeom>
                <a:avLst/>
                <a:gdLst/>
                <a:ahLst/>
                <a:cxnLst>
                  <a:cxn ang="0">
                    <a:pos x="115" y="14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108" y="35"/>
                  </a:cxn>
                  <a:cxn ang="0">
                    <a:pos x="115" y="14"/>
                  </a:cxn>
                </a:cxnLst>
                <a:rect l="0" t="0" r="r" b="b"/>
                <a:pathLst>
                  <a:path w="115" h="35">
                    <a:moveTo>
                      <a:pt x="115" y="14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108" y="35"/>
                    </a:lnTo>
                    <a:lnTo>
                      <a:pt x="115" y="14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399" name="Freeform 223"/>
              <p:cNvSpPr>
                <a:spLocks/>
              </p:cNvSpPr>
              <p:nvPr/>
            </p:nvSpPr>
            <p:spPr bwMode="auto">
              <a:xfrm>
                <a:off x="3247" y="3652"/>
                <a:ext cx="75" cy="25"/>
              </a:xfrm>
              <a:custGeom>
                <a:avLst/>
                <a:gdLst/>
                <a:ahLst/>
                <a:cxnLst>
                  <a:cxn ang="0">
                    <a:pos x="75" y="14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75" y="25"/>
                  </a:cxn>
                  <a:cxn ang="0">
                    <a:pos x="75" y="14"/>
                  </a:cxn>
                </a:cxnLst>
                <a:rect l="0" t="0" r="r" b="b"/>
                <a:pathLst>
                  <a:path w="75" h="25">
                    <a:moveTo>
                      <a:pt x="75" y="14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75" y="25"/>
                    </a:lnTo>
                    <a:lnTo>
                      <a:pt x="75" y="14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400" name="Freeform 224"/>
              <p:cNvSpPr>
                <a:spLocks/>
              </p:cNvSpPr>
              <p:nvPr/>
            </p:nvSpPr>
            <p:spPr bwMode="auto">
              <a:xfrm>
                <a:off x="3056" y="3677"/>
                <a:ext cx="454" cy="146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0" y="49"/>
                  </a:cxn>
                  <a:cxn ang="0">
                    <a:pos x="0" y="42"/>
                  </a:cxn>
                  <a:cxn ang="0">
                    <a:pos x="7" y="42"/>
                  </a:cxn>
                  <a:cxn ang="0">
                    <a:pos x="14" y="42"/>
                  </a:cxn>
                  <a:cxn ang="0">
                    <a:pos x="21" y="42"/>
                  </a:cxn>
                  <a:cxn ang="0">
                    <a:pos x="28" y="42"/>
                  </a:cxn>
                  <a:cxn ang="0">
                    <a:pos x="36" y="35"/>
                  </a:cxn>
                  <a:cxn ang="0">
                    <a:pos x="50" y="35"/>
                  </a:cxn>
                  <a:cxn ang="0">
                    <a:pos x="57" y="35"/>
                  </a:cxn>
                  <a:cxn ang="0">
                    <a:pos x="68" y="28"/>
                  </a:cxn>
                  <a:cxn ang="0">
                    <a:pos x="75" y="28"/>
                  </a:cxn>
                  <a:cxn ang="0">
                    <a:pos x="83" y="21"/>
                  </a:cxn>
                  <a:cxn ang="0">
                    <a:pos x="97" y="14"/>
                  </a:cxn>
                  <a:cxn ang="0">
                    <a:pos x="104" y="14"/>
                  </a:cxn>
                  <a:cxn ang="0">
                    <a:pos x="111" y="7"/>
                  </a:cxn>
                  <a:cxn ang="0">
                    <a:pos x="119" y="0"/>
                  </a:cxn>
                  <a:cxn ang="0">
                    <a:pos x="454" y="73"/>
                  </a:cxn>
                  <a:cxn ang="0">
                    <a:pos x="454" y="73"/>
                  </a:cxn>
                  <a:cxn ang="0">
                    <a:pos x="454" y="80"/>
                  </a:cxn>
                  <a:cxn ang="0">
                    <a:pos x="447" y="80"/>
                  </a:cxn>
                  <a:cxn ang="0">
                    <a:pos x="447" y="80"/>
                  </a:cxn>
                  <a:cxn ang="0">
                    <a:pos x="439" y="87"/>
                  </a:cxn>
                  <a:cxn ang="0">
                    <a:pos x="432" y="94"/>
                  </a:cxn>
                  <a:cxn ang="0">
                    <a:pos x="425" y="101"/>
                  </a:cxn>
                  <a:cxn ang="0">
                    <a:pos x="418" y="108"/>
                  </a:cxn>
                  <a:cxn ang="0">
                    <a:pos x="410" y="115"/>
                  </a:cxn>
                  <a:cxn ang="0">
                    <a:pos x="403" y="115"/>
                  </a:cxn>
                  <a:cxn ang="0">
                    <a:pos x="392" y="122"/>
                  </a:cxn>
                  <a:cxn ang="0">
                    <a:pos x="385" y="129"/>
                  </a:cxn>
                  <a:cxn ang="0">
                    <a:pos x="378" y="132"/>
                  </a:cxn>
                  <a:cxn ang="0">
                    <a:pos x="371" y="139"/>
                  </a:cxn>
                  <a:cxn ang="0">
                    <a:pos x="356" y="139"/>
                  </a:cxn>
                  <a:cxn ang="0">
                    <a:pos x="349" y="146"/>
                  </a:cxn>
                  <a:cxn ang="0">
                    <a:pos x="0" y="49"/>
                  </a:cxn>
                </a:cxnLst>
                <a:rect l="0" t="0" r="r" b="b"/>
                <a:pathLst>
                  <a:path w="454" h="146">
                    <a:moveTo>
                      <a:pt x="0" y="49"/>
                    </a:moveTo>
                    <a:lnTo>
                      <a:pt x="0" y="49"/>
                    </a:lnTo>
                    <a:lnTo>
                      <a:pt x="0" y="42"/>
                    </a:lnTo>
                    <a:lnTo>
                      <a:pt x="7" y="42"/>
                    </a:lnTo>
                    <a:lnTo>
                      <a:pt x="14" y="42"/>
                    </a:lnTo>
                    <a:lnTo>
                      <a:pt x="21" y="42"/>
                    </a:lnTo>
                    <a:lnTo>
                      <a:pt x="28" y="42"/>
                    </a:lnTo>
                    <a:lnTo>
                      <a:pt x="36" y="35"/>
                    </a:lnTo>
                    <a:lnTo>
                      <a:pt x="50" y="35"/>
                    </a:lnTo>
                    <a:lnTo>
                      <a:pt x="57" y="35"/>
                    </a:lnTo>
                    <a:lnTo>
                      <a:pt x="68" y="28"/>
                    </a:lnTo>
                    <a:lnTo>
                      <a:pt x="75" y="28"/>
                    </a:lnTo>
                    <a:lnTo>
                      <a:pt x="83" y="21"/>
                    </a:lnTo>
                    <a:lnTo>
                      <a:pt x="97" y="14"/>
                    </a:lnTo>
                    <a:lnTo>
                      <a:pt x="104" y="14"/>
                    </a:lnTo>
                    <a:lnTo>
                      <a:pt x="111" y="7"/>
                    </a:lnTo>
                    <a:lnTo>
                      <a:pt x="119" y="0"/>
                    </a:lnTo>
                    <a:lnTo>
                      <a:pt x="454" y="73"/>
                    </a:lnTo>
                    <a:lnTo>
                      <a:pt x="454" y="73"/>
                    </a:lnTo>
                    <a:lnTo>
                      <a:pt x="454" y="80"/>
                    </a:lnTo>
                    <a:lnTo>
                      <a:pt x="447" y="80"/>
                    </a:lnTo>
                    <a:lnTo>
                      <a:pt x="447" y="80"/>
                    </a:lnTo>
                    <a:lnTo>
                      <a:pt x="439" y="87"/>
                    </a:lnTo>
                    <a:lnTo>
                      <a:pt x="432" y="94"/>
                    </a:lnTo>
                    <a:lnTo>
                      <a:pt x="425" y="101"/>
                    </a:lnTo>
                    <a:lnTo>
                      <a:pt x="418" y="108"/>
                    </a:lnTo>
                    <a:lnTo>
                      <a:pt x="410" y="115"/>
                    </a:lnTo>
                    <a:lnTo>
                      <a:pt x="403" y="115"/>
                    </a:lnTo>
                    <a:lnTo>
                      <a:pt x="392" y="122"/>
                    </a:lnTo>
                    <a:lnTo>
                      <a:pt x="385" y="129"/>
                    </a:lnTo>
                    <a:lnTo>
                      <a:pt x="378" y="132"/>
                    </a:lnTo>
                    <a:lnTo>
                      <a:pt x="371" y="139"/>
                    </a:lnTo>
                    <a:lnTo>
                      <a:pt x="356" y="139"/>
                    </a:lnTo>
                    <a:lnTo>
                      <a:pt x="349" y="1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401" name="Freeform 225"/>
              <p:cNvSpPr>
                <a:spLocks/>
              </p:cNvSpPr>
              <p:nvPr/>
            </p:nvSpPr>
            <p:spPr bwMode="auto">
              <a:xfrm>
                <a:off x="3510" y="3666"/>
                <a:ext cx="155" cy="67"/>
              </a:xfrm>
              <a:custGeom>
                <a:avLst/>
                <a:gdLst/>
                <a:ahLst/>
                <a:cxnLst>
                  <a:cxn ang="0">
                    <a:pos x="11" y="67"/>
                  </a:cxn>
                  <a:cxn ang="0">
                    <a:pos x="155" y="25"/>
                  </a:cxn>
                  <a:cxn ang="0">
                    <a:pos x="68" y="0"/>
                  </a:cxn>
                  <a:cxn ang="0">
                    <a:pos x="0" y="4"/>
                  </a:cxn>
                  <a:cxn ang="0">
                    <a:pos x="0" y="67"/>
                  </a:cxn>
                  <a:cxn ang="0">
                    <a:pos x="11" y="67"/>
                  </a:cxn>
                </a:cxnLst>
                <a:rect l="0" t="0" r="r" b="b"/>
                <a:pathLst>
                  <a:path w="155" h="67">
                    <a:moveTo>
                      <a:pt x="11" y="67"/>
                    </a:moveTo>
                    <a:lnTo>
                      <a:pt x="155" y="25"/>
                    </a:lnTo>
                    <a:lnTo>
                      <a:pt x="68" y="0"/>
                    </a:lnTo>
                    <a:lnTo>
                      <a:pt x="0" y="4"/>
                    </a:lnTo>
                    <a:lnTo>
                      <a:pt x="0" y="67"/>
                    </a:lnTo>
                    <a:lnTo>
                      <a:pt x="11" y="67"/>
                    </a:lnTo>
                    <a:close/>
                  </a:path>
                </a:pathLst>
              </a:custGeom>
              <a:solidFill>
                <a:srgbClr val="001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402" name="Freeform 226"/>
              <p:cNvSpPr>
                <a:spLocks/>
              </p:cNvSpPr>
              <p:nvPr/>
            </p:nvSpPr>
            <p:spPr bwMode="auto">
              <a:xfrm>
                <a:off x="3092" y="3367"/>
                <a:ext cx="83" cy="331"/>
              </a:xfrm>
              <a:custGeom>
                <a:avLst/>
                <a:gdLst/>
                <a:ahLst/>
                <a:cxnLst>
                  <a:cxn ang="0">
                    <a:pos x="83" y="7"/>
                  </a:cxn>
                  <a:cxn ang="0">
                    <a:pos x="83" y="7"/>
                  </a:cxn>
                  <a:cxn ang="0">
                    <a:pos x="83" y="7"/>
                  </a:cxn>
                  <a:cxn ang="0">
                    <a:pos x="83" y="7"/>
                  </a:cxn>
                  <a:cxn ang="0">
                    <a:pos x="75" y="7"/>
                  </a:cxn>
                  <a:cxn ang="0">
                    <a:pos x="75" y="0"/>
                  </a:cxn>
                  <a:cxn ang="0">
                    <a:pos x="68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4" y="7"/>
                  </a:cxn>
                  <a:cxn ang="0">
                    <a:pos x="7" y="7"/>
                  </a:cxn>
                  <a:cxn ang="0">
                    <a:pos x="0" y="14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7" y="331"/>
                  </a:cxn>
                  <a:cxn ang="0">
                    <a:pos x="7" y="331"/>
                  </a:cxn>
                  <a:cxn ang="0">
                    <a:pos x="14" y="324"/>
                  </a:cxn>
                  <a:cxn ang="0">
                    <a:pos x="21" y="324"/>
                  </a:cxn>
                  <a:cxn ang="0">
                    <a:pos x="25" y="324"/>
                  </a:cxn>
                  <a:cxn ang="0">
                    <a:pos x="32" y="324"/>
                  </a:cxn>
                  <a:cxn ang="0">
                    <a:pos x="39" y="317"/>
                  </a:cxn>
                  <a:cxn ang="0">
                    <a:pos x="47" y="317"/>
                  </a:cxn>
                  <a:cxn ang="0">
                    <a:pos x="54" y="317"/>
                  </a:cxn>
                  <a:cxn ang="0">
                    <a:pos x="61" y="310"/>
                  </a:cxn>
                  <a:cxn ang="0">
                    <a:pos x="68" y="303"/>
                  </a:cxn>
                  <a:cxn ang="0">
                    <a:pos x="75" y="303"/>
                  </a:cxn>
                  <a:cxn ang="0">
                    <a:pos x="83" y="299"/>
                  </a:cxn>
                  <a:cxn ang="0">
                    <a:pos x="83" y="7"/>
                  </a:cxn>
                </a:cxnLst>
                <a:rect l="0" t="0" r="r" b="b"/>
                <a:pathLst>
                  <a:path w="83" h="331">
                    <a:moveTo>
                      <a:pt x="83" y="7"/>
                    </a:moveTo>
                    <a:lnTo>
                      <a:pt x="83" y="7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75" y="7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0" y="14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7" y="331"/>
                    </a:lnTo>
                    <a:lnTo>
                      <a:pt x="7" y="331"/>
                    </a:lnTo>
                    <a:lnTo>
                      <a:pt x="14" y="324"/>
                    </a:lnTo>
                    <a:lnTo>
                      <a:pt x="21" y="324"/>
                    </a:lnTo>
                    <a:lnTo>
                      <a:pt x="25" y="324"/>
                    </a:lnTo>
                    <a:lnTo>
                      <a:pt x="32" y="324"/>
                    </a:lnTo>
                    <a:lnTo>
                      <a:pt x="39" y="317"/>
                    </a:lnTo>
                    <a:lnTo>
                      <a:pt x="47" y="317"/>
                    </a:lnTo>
                    <a:lnTo>
                      <a:pt x="54" y="317"/>
                    </a:lnTo>
                    <a:lnTo>
                      <a:pt x="61" y="310"/>
                    </a:lnTo>
                    <a:lnTo>
                      <a:pt x="68" y="303"/>
                    </a:lnTo>
                    <a:lnTo>
                      <a:pt x="75" y="303"/>
                    </a:lnTo>
                    <a:lnTo>
                      <a:pt x="83" y="299"/>
                    </a:lnTo>
                    <a:lnTo>
                      <a:pt x="83" y="7"/>
                    </a:lnTo>
                    <a:close/>
                  </a:path>
                </a:pathLst>
              </a:custGeom>
              <a:solidFill>
                <a:srgbClr val="7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403" name="Freeform 227"/>
              <p:cNvSpPr>
                <a:spLocks/>
              </p:cNvSpPr>
              <p:nvPr/>
            </p:nvSpPr>
            <p:spPr bwMode="auto">
              <a:xfrm>
                <a:off x="3092" y="3367"/>
                <a:ext cx="75" cy="279"/>
              </a:xfrm>
              <a:custGeom>
                <a:avLst/>
                <a:gdLst/>
                <a:ahLst/>
                <a:cxnLst>
                  <a:cxn ang="0">
                    <a:pos x="75" y="7"/>
                  </a:cxn>
                  <a:cxn ang="0">
                    <a:pos x="75" y="7"/>
                  </a:cxn>
                  <a:cxn ang="0">
                    <a:pos x="75" y="7"/>
                  </a:cxn>
                  <a:cxn ang="0">
                    <a:pos x="68" y="7"/>
                  </a:cxn>
                  <a:cxn ang="0">
                    <a:pos x="68" y="7"/>
                  </a:cxn>
                  <a:cxn ang="0">
                    <a:pos x="61" y="7"/>
                  </a:cxn>
                  <a:cxn ang="0">
                    <a:pos x="61" y="7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1" y="7"/>
                  </a:cxn>
                  <a:cxn ang="0">
                    <a:pos x="14" y="7"/>
                  </a:cxn>
                  <a:cxn ang="0">
                    <a:pos x="7" y="14"/>
                  </a:cxn>
                  <a:cxn ang="0">
                    <a:pos x="0" y="14"/>
                  </a:cxn>
                  <a:cxn ang="0">
                    <a:pos x="0" y="279"/>
                  </a:cxn>
                  <a:cxn ang="0">
                    <a:pos x="0" y="279"/>
                  </a:cxn>
                  <a:cxn ang="0">
                    <a:pos x="0" y="279"/>
                  </a:cxn>
                  <a:cxn ang="0">
                    <a:pos x="7" y="279"/>
                  </a:cxn>
                  <a:cxn ang="0">
                    <a:pos x="7" y="279"/>
                  </a:cxn>
                  <a:cxn ang="0">
                    <a:pos x="14" y="279"/>
                  </a:cxn>
                  <a:cxn ang="0">
                    <a:pos x="14" y="279"/>
                  </a:cxn>
                  <a:cxn ang="0">
                    <a:pos x="21" y="279"/>
                  </a:cxn>
                  <a:cxn ang="0">
                    <a:pos x="25" y="279"/>
                  </a:cxn>
                  <a:cxn ang="0">
                    <a:pos x="25" y="272"/>
                  </a:cxn>
                  <a:cxn ang="0">
                    <a:pos x="32" y="272"/>
                  </a:cxn>
                  <a:cxn ang="0">
                    <a:pos x="39" y="272"/>
                  </a:cxn>
                  <a:cxn ang="0">
                    <a:pos x="47" y="265"/>
                  </a:cxn>
                  <a:cxn ang="0">
                    <a:pos x="54" y="265"/>
                  </a:cxn>
                  <a:cxn ang="0">
                    <a:pos x="61" y="258"/>
                  </a:cxn>
                  <a:cxn ang="0">
                    <a:pos x="68" y="258"/>
                  </a:cxn>
                  <a:cxn ang="0">
                    <a:pos x="75" y="251"/>
                  </a:cxn>
                  <a:cxn ang="0">
                    <a:pos x="75" y="7"/>
                  </a:cxn>
                </a:cxnLst>
                <a:rect l="0" t="0" r="r" b="b"/>
                <a:pathLst>
                  <a:path w="75" h="279">
                    <a:moveTo>
                      <a:pt x="75" y="7"/>
                    </a:moveTo>
                    <a:lnTo>
                      <a:pt x="75" y="7"/>
                    </a:lnTo>
                    <a:lnTo>
                      <a:pt x="75" y="7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61" y="7"/>
                    </a:lnTo>
                    <a:lnTo>
                      <a:pt x="61" y="7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1" y="7"/>
                    </a:lnTo>
                    <a:lnTo>
                      <a:pt x="14" y="7"/>
                    </a:lnTo>
                    <a:lnTo>
                      <a:pt x="7" y="14"/>
                    </a:lnTo>
                    <a:lnTo>
                      <a:pt x="0" y="14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7" y="279"/>
                    </a:lnTo>
                    <a:lnTo>
                      <a:pt x="7" y="279"/>
                    </a:lnTo>
                    <a:lnTo>
                      <a:pt x="14" y="279"/>
                    </a:lnTo>
                    <a:lnTo>
                      <a:pt x="14" y="279"/>
                    </a:lnTo>
                    <a:lnTo>
                      <a:pt x="21" y="279"/>
                    </a:lnTo>
                    <a:lnTo>
                      <a:pt x="25" y="279"/>
                    </a:lnTo>
                    <a:lnTo>
                      <a:pt x="25" y="272"/>
                    </a:lnTo>
                    <a:lnTo>
                      <a:pt x="32" y="272"/>
                    </a:lnTo>
                    <a:lnTo>
                      <a:pt x="39" y="272"/>
                    </a:lnTo>
                    <a:lnTo>
                      <a:pt x="47" y="265"/>
                    </a:lnTo>
                    <a:lnTo>
                      <a:pt x="54" y="265"/>
                    </a:lnTo>
                    <a:lnTo>
                      <a:pt x="61" y="258"/>
                    </a:lnTo>
                    <a:lnTo>
                      <a:pt x="68" y="258"/>
                    </a:lnTo>
                    <a:lnTo>
                      <a:pt x="75" y="251"/>
                    </a:lnTo>
                    <a:lnTo>
                      <a:pt x="75" y="7"/>
                    </a:lnTo>
                    <a:close/>
                  </a:path>
                </a:pathLst>
              </a:custGeom>
              <a:solidFill>
                <a:srgbClr val="93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404" name="Freeform 228"/>
              <p:cNvSpPr>
                <a:spLocks/>
              </p:cNvSpPr>
              <p:nvPr/>
            </p:nvSpPr>
            <p:spPr bwMode="auto">
              <a:xfrm>
                <a:off x="3092" y="3374"/>
                <a:ext cx="61" cy="226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4" y="0"/>
                  </a:cxn>
                  <a:cxn ang="0">
                    <a:pos x="7" y="7"/>
                  </a:cxn>
                  <a:cxn ang="0">
                    <a:pos x="0" y="7"/>
                  </a:cxn>
                  <a:cxn ang="0">
                    <a:pos x="0" y="226"/>
                  </a:cxn>
                  <a:cxn ang="0">
                    <a:pos x="0" y="226"/>
                  </a:cxn>
                  <a:cxn ang="0">
                    <a:pos x="7" y="226"/>
                  </a:cxn>
                  <a:cxn ang="0">
                    <a:pos x="7" y="226"/>
                  </a:cxn>
                  <a:cxn ang="0">
                    <a:pos x="7" y="226"/>
                  </a:cxn>
                  <a:cxn ang="0">
                    <a:pos x="14" y="226"/>
                  </a:cxn>
                  <a:cxn ang="0">
                    <a:pos x="14" y="226"/>
                  </a:cxn>
                  <a:cxn ang="0">
                    <a:pos x="21" y="226"/>
                  </a:cxn>
                  <a:cxn ang="0">
                    <a:pos x="21" y="219"/>
                  </a:cxn>
                  <a:cxn ang="0">
                    <a:pos x="25" y="219"/>
                  </a:cxn>
                  <a:cxn ang="0">
                    <a:pos x="32" y="219"/>
                  </a:cxn>
                  <a:cxn ang="0">
                    <a:pos x="32" y="219"/>
                  </a:cxn>
                  <a:cxn ang="0">
                    <a:pos x="39" y="212"/>
                  </a:cxn>
                  <a:cxn ang="0">
                    <a:pos x="47" y="212"/>
                  </a:cxn>
                  <a:cxn ang="0">
                    <a:pos x="54" y="212"/>
                  </a:cxn>
                  <a:cxn ang="0">
                    <a:pos x="61" y="205"/>
                  </a:cxn>
                  <a:cxn ang="0">
                    <a:pos x="61" y="205"/>
                  </a:cxn>
                  <a:cxn ang="0">
                    <a:pos x="61" y="0"/>
                  </a:cxn>
                </a:cxnLst>
                <a:rect l="0" t="0" r="r" b="b"/>
                <a:pathLst>
                  <a:path w="61" h="226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226"/>
                    </a:lnTo>
                    <a:lnTo>
                      <a:pt x="0" y="226"/>
                    </a:lnTo>
                    <a:lnTo>
                      <a:pt x="7" y="226"/>
                    </a:lnTo>
                    <a:lnTo>
                      <a:pt x="7" y="226"/>
                    </a:lnTo>
                    <a:lnTo>
                      <a:pt x="7" y="226"/>
                    </a:lnTo>
                    <a:lnTo>
                      <a:pt x="14" y="226"/>
                    </a:lnTo>
                    <a:lnTo>
                      <a:pt x="14" y="226"/>
                    </a:lnTo>
                    <a:lnTo>
                      <a:pt x="21" y="226"/>
                    </a:lnTo>
                    <a:lnTo>
                      <a:pt x="21" y="219"/>
                    </a:lnTo>
                    <a:lnTo>
                      <a:pt x="25" y="219"/>
                    </a:lnTo>
                    <a:lnTo>
                      <a:pt x="32" y="219"/>
                    </a:lnTo>
                    <a:lnTo>
                      <a:pt x="32" y="219"/>
                    </a:lnTo>
                    <a:lnTo>
                      <a:pt x="39" y="212"/>
                    </a:lnTo>
                    <a:lnTo>
                      <a:pt x="47" y="212"/>
                    </a:lnTo>
                    <a:lnTo>
                      <a:pt x="54" y="212"/>
                    </a:lnTo>
                    <a:lnTo>
                      <a:pt x="61" y="205"/>
                    </a:lnTo>
                    <a:lnTo>
                      <a:pt x="61" y="205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A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405" name="Freeform 229"/>
              <p:cNvSpPr>
                <a:spLocks/>
              </p:cNvSpPr>
              <p:nvPr/>
            </p:nvSpPr>
            <p:spPr bwMode="auto">
              <a:xfrm>
                <a:off x="3099" y="3374"/>
                <a:ext cx="47" cy="178"/>
              </a:xfrm>
              <a:custGeom>
                <a:avLst/>
                <a:gdLst/>
                <a:ahLst/>
                <a:cxnLst>
                  <a:cxn ang="0">
                    <a:pos x="47" y="7"/>
                  </a:cxn>
                  <a:cxn ang="0">
                    <a:pos x="47" y="7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7" y="7"/>
                  </a:cxn>
                  <a:cxn ang="0">
                    <a:pos x="0" y="7"/>
                  </a:cxn>
                  <a:cxn ang="0">
                    <a:pos x="0" y="178"/>
                  </a:cxn>
                  <a:cxn ang="0">
                    <a:pos x="0" y="178"/>
                  </a:cxn>
                  <a:cxn ang="0">
                    <a:pos x="0" y="171"/>
                  </a:cxn>
                  <a:cxn ang="0">
                    <a:pos x="7" y="171"/>
                  </a:cxn>
                  <a:cxn ang="0">
                    <a:pos x="14" y="171"/>
                  </a:cxn>
                  <a:cxn ang="0">
                    <a:pos x="18" y="171"/>
                  </a:cxn>
                  <a:cxn ang="0">
                    <a:pos x="25" y="164"/>
                  </a:cxn>
                  <a:cxn ang="0">
                    <a:pos x="40" y="164"/>
                  </a:cxn>
                  <a:cxn ang="0">
                    <a:pos x="47" y="160"/>
                  </a:cxn>
                  <a:cxn ang="0">
                    <a:pos x="47" y="7"/>
                  </a:cxn>
                </a:cxnLst>
                <a:rect l="0" t="0" r="r" b="b"/>
                <a:pathLst>
                  <a:path w="47" h="178">
                    <a:moveTo>
                      <a:pt x="47" y="7"/>
                    </a:moveTo>
                    <a:lnTo>
                      <a:pt x="47" y="7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0" y="171"/>
                    </a:lnTo>
                    <a:lnTo>
                      <a:pt x="7" y="171"/>
                    </a:lnTo>
                    <a:lnTo>
                      <a:pt x="14" y="171"/>
                    </a:lnTo>
                    <a:lnTo>
                      <a:pt x="18" y="171"/>
                    </a:lnTo>
                    <a:lnTo>
                      <a:pt x="25" y="164"/>
                    </a:lnTo>
                    <a:lnTo>
                      <a:pt x="40" y="164"/>
                    </a:lnTo>
                    <a:lnTo>
                      <a:pt x="47" y="160"/>
                    </a:lnTo>
                    <a:lnTo>
                      <a:pt x="47" y="7"/>
                    </a:lnTo>
                    <a:close/>
                  </a:path>
                </a:pathLst>
              </a:custGeom>
              <a:solidFill>
                <a:srgbClr val="BC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406" name="Freeform 230"/>
              <p:cNvSpPr>
                <a:spLocks/>
              </p:cNvSpPr>
              <p:nvPr/>
            </p:nvSpPr>
            <p:spPr bwMode="auto">
              <a:xfrm>
                <a:off x="3099" y="3374"/>
                <a:ext cx="40" cy="125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2" y="7"/>
                  </a:cxn>
                  <a:cxn ang="0">
                    <a:pos x="32" y="7"/>
                  </a:cxn>
                  <a:cxn ang="0">
                    <a:pos x="32" y="7"/>
                  </a:cxn>
                  <a:cxn ang="0">
                    <a:pos x="25" y="0"/>
                  </a:cxn>
                  <a:cxn ang="0">
                    <a:pos x="18" y="0"/>
                  </a:cxn>
                  <a:cxn ang="0">
                    <a:pos x="14" y="7"/>
                  </a:cxn>
                  <a:cxn ang="0">
                    <a:pos x="7" y="7"/>
                  </a:cxn>
                  <a:cxn ang="0">
                    <a:pos x="0" y="14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7" y="125"/>
                  </a:cxn>
                  <a:cxn ang="0">
                    <a:pos x="7" y="125"/>
                  </a:cxn>
                  <a:cxn ang="0">
                    <a:pos x="14" y="125"/>
                  </a:cxn>
                  <a:cxn ang="0">
                    <a:pos x="18" y="125"/>
                  </a:cxn>
                  <a:cxn ang="0">
                    <a:pos x="25" y="118"/>
                  </a:cxn>
                  <a:cxn ang="0">
                    <a:pos x="32" y="118"/>
                  </a:cxn>
                  <a:cxn ang="0">
                    <a:pos x="40" y="111"/>
                  </a:cxn>
                  <a:cxn ang="0">
                    <a:pos x="40" y="7"/>
                  </a:cxn>
                </a:cxnLst>
                <a:rect l="0" t="0" r="r" b="b"/>
                <a:pathLst>
                  <a:path w="40" h="125">
                    <a:moveTo>
                      <a:pt x="40" y="7"/>
                    </a:move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0" y="14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7" y="125"/>
                    </a:lnTo>
                    <a:lnTo>
                      <a:pt x="7" y="125"/>
                    </a:lnTo>
                    <a:lnTo>
                      <a:pt x="14" y="125"/>
                    </a:lnTo>
                    <a:lnTo>
                      <a:pt x="18" y="125"/>
                    </a:lnTo>
                    <a:lnTo>
                      <a:pt x="25" y="118"/>
                    </a:lnTo>
                    <a:lnTo>
                      <a:pt x="32" y="118"/>
                    </a:lnTo>
                    <a:lnTo>
                      <a:pt x="40" y="111"/>
                    </a:lnTo>
                    <a:lnTo>
                      <a:pt x="40" y="7"/>
                    </a:lnTo>
                    <a:close/>
                  </a:path>
                </a:pathLst>
              </a:custGeom>
              <a:solidFill>
                <a:srgbClr val="D1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407" name="Freeform 231"/>
              <p:cNvSpPr>
                <a:spLocks/>
              </p:cNvSpPr>
              <p:nvPr/>
            </p:nvSpPr>
            <p:spPr bwMode="auto">
              <a:xfrm>
                <a:off x="3099" y="3381"/>
                <a:ext cx="25" cy="73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0" y="7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7" y="73"/>
                  </a:cxn>
                  <a:cxn ang="0">
                    <a:pos x="7" y="73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18" y="66"/>
                  </a:cxn>
                  <a:cxn ang="0">
                    <a:pos x="25" y="66"/>
                  </a:cxn>
                  <a:cxn ang="0">
                    <a:pos x="25" y="59"/>
                  </a:cxn>
                  <a:cxn ang="0">
                    <a:pos x="25" y="0"/>
                  </a:cxn>
                </a:cxnLst>
                <a:rect l="0" t="0" r="r" b="b"/>
                <a:pathLst>
                  <a:path w="25" h="73">
                    <a:moveTo>
                      <a:pt x="25" y="0"/>
                    </a:moveTo>
                    <a:lnTo>
                      <a:pt x="25" y="0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8" y="66"/>
                    </a:lnTo>
                    <a:lnTo>
                      <a:pt x="25" y="66"/>
                    </a:lnTo>
                    <a:lnTo>
                      <a:pt x="25" y="5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E5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408" name="Freeform 232"/>
              <p:cNvSpPr>
                <a:spLocks/>
              </p:cNvSpPr>
              <p:nvPr/>
            </p:nvSpPr>
            <p:spPr bwMode="auto">
              <a:xfrm>
                <a:off x="3412" y="3586"/>
                <a:ext cx="36" cy="32"/>
              </a:xfrm>
              <a:custGeom>
                <a:avLst/>
                <a:gdLst/>
                <a:ahLst/>
                <a:cxnLst>
                  <a:cxn ang="0">
                    <a:pos x="22" y="32"/>
                  </a:cxn>
                  <a:cxn ang="0">
                    <a:pos x="22" y="32"/>
                  </a:cxn>
                  <a:cxn ang="0">
                    <a:pos x="29" y="32"/>
                  </a:cxn>
                  <a:cxn ang="0">
                    <a:pos x="29" y="32"/>
                  </a:cxn>
                  <a:cxn ang="0">
                    <a:pos x="29" y="32"/>
                  </a:cxn>
                  <a:cxn ang="0">
                    <a:pos x="36" y="25"/>
                  </a:cxn>
                  <a:cxn ang="0">
                    <a:pos x="36" y="25"/>
                  </a:cxn>
                  <a:cxn ang="0">
                    <a:pos x="36" y="18"/>
                  </a:cxn>
                  <a:cxn ang="0">
                    <a:pos x="36" y="18"/>
                  </a:cxn>
                  <a:cxn ang="0">
                    <a:pos x="36" y="14"/>
                  </a:cxn>
                  <a:cxn ang="0">
                    <a:pos x="36" y="14"/>
                  </a:cxn>
                  <a:cxn ang="0">
                    <a:pos x="36" y="7"/>
                  </a:cxn>
                  <a:cxn ang="0">
                    <a:pos x="29" y="7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15" y="32"/>
                  </a:cxn>
                  <a:cxn ang="0">
                    <a:pos x="22" y="32"/>
                  </a:cxn>
                </a:cxnLst>
                <a:rect l="0" t="0" r="r" b="b"/>
                <a:pathLst>
                  <a:path w="36" h="32">
                    <a:moveTo>
                      <a:pt x="22" y="32"/>
                    </a:moveTo>
                    <a:lnTo>
                      <a:pt x="22" y="32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7"/>
                    </a:lnTo>
                    <a:lnTo>
                      <a:pt x="29" y="7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5" y="32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409" name="Freeform 233"/>
              <p:cNvSpPr>
                <a:spLocks/>
              </p:cNvSpPr>
              <p:nvPr/>
            </p:nvSpPr>
            <p:spPr bwMode="auto">
              <a:xfrm>
                <a:off x="3297" y="3586"/>
                <a:ext cx="18" cy="18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15" y="18"/>
                  </a:cxn>
                  <a:cxn ang="0">
                    <a:pos x="15" y="14"/>
                  </a:cxn>
                  <a:cxn ang="0">
                    <a:pos x="18" y="14"/>
                  </a:cxn>
                  <a:cxn ang="0">
                    <a:pos x="18" y="7"/>
                  </a:cxn>
                  <a:cxn ang="0">
                    <a:pos x="18" y="7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7" y="18"/>
                  </a:cxn>
                  <a:cxn ang="0">
                    <a:pos x="7" y="18"/>
                  </a:cxn>
                </a:cxnLst>
                <a:rect l="0" t="0" r="r" b="b"/>
                <a:pathLst>
                  <a:path w="18" h="18">
                    <a:moveTo>
                      <a:pt x="7" y="18"/>
                    </a:moveTo>
                    <a:lnTo>
                      <a:pt x="15" y="18"/>
                    </a:lnTo>
                    <a:lnTo>
                      <a:pt x="15" y="14"/>
                    </a:lnTo>
                    <a:lnTo>
                      <a:pt x="18" y="14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7" y="18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410" name="Freeform 234"/>
              <p:cNvSpPr>
                <a:spLocks/>
              </p:cNvSpPr>
              <p:nvPr/>
            </p:nvSpPr>
            <p:spPr bwMode="auto">
              <a:xfrm>
                <a:off x="3330" y="3586"/>
                <a:ext cx="14" cy="18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14" y="18"/>
                  </a:cxn>
                  <a:cxn ang="0">
                    <a:pos x="14" y="14"/>
                  </a:cxn>
                  <a:cxn ang="0">
                    <a:pos x="14" y="14"/>
                  </a:cxn>
                  <a:cxn ang="0">
                    <a:pos x="14" y="7"/>
                  </a:cxn>
                  <a:cxn ang="0">
                    <a:pos x="14" y="7"/>
                  </a:cxn>
                  <a:cxn ang="0">
                    <a:pos x="14" y="7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7" y="18"/>
                  </a:cxn>
                </a:cxnLst>
                <a:rect l="0" t="0" r="r" b="b"/>
                <a:pathLst>
                  <a:path w="14" h="18">
                    <a:moveTo>
                      <a:pt x="7" y="18"/>
                    </a:moveTo>
                    <a:lnTo>
                      <a:pt x="14" y="18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411" name="Freeform 235"/>
              <p:cNvSpPr>
                <a:spLocks/>
              </p:cNvSpPr>
              <p:nvPr/>
            </p:nvSpPr>
            <p:spPr bwMode="auto">
              <a:xfrm>
                <a:off x="3200" y="3332"/>
                <a:ext cx="54" cy="254"/>
              </a:xfrm>
              <a:custGeom>
                <a:avLst/>
                <a:gdLst/>
                <a:ahLst/>
                <a:cxnLst>
                  <a:cxn ang="0">
                    <a:pos x="21" y="7"/>
                  </a:cxn>
                  <a:cxn ang="0">
                    <a:pos x="14" y="14"/>
                  </a:cxn>
                  <a:cxn ang="0">
                    <a:pos x="14" y="28"/>
                  </a:cxn>
                  <a:cxn ang="0">
                    <a:pos x="7" y="49"/>
                  </a:cxn>
                  <a:cxn ang="0">
                    <a:pos x="0" y="80"/>
                  </a:cxn>
                  <a:cxn ang="0">
                    <a:pos x="0" y="115"/>
                  </a:cxn>
                  <a:cxn ang="0">
                    <a:pos x="0" y="160"/>
                  </a:cxn>
                  <a:cxn ang="0">
                    <a:pos x="7" y="202"/>
                  </a:cxn>
                  <a:cxn ang="0">
                    <a:pos x="14" y="254"/>
                  </a:cxn>
                  <a:cxn ang="0">
                    <a:pos x="54" y="254"/>
                  </a:cxn>
                  <a:cxn ang="0">
                    <a:pos x="47" y="247"/>
                  </a:cxn>
                  <a:cxn ang="0">
                    <a:pos x="47" y="227"/>
                  </a:cxn>
                  <a:cxn ang="0">
                    <a:pos x="43" y="195"/>
                  </a:cxn>
                  <a:cxn ang="0">
                    <a:pos x="43" y="160"/>
                  </a:cxn>
                  <a:cxn ang="0">
                    <a:pos x="36" y="122"/>
                  </a:cxn>
                  <a:cxn ang="0">
                    <a:pos x="36" y="73"/>
                  </a:cxn>
                  <a:cxn ang="0">
                    <a:pos x="43" y="42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3" y="7"/>
                  </a:cxn>
                  <a:cxn ang="0">
                    <a:pos x="29" y="7"/>
                  </a:cxn>
                  <a:cxn ang="0">
                    <a:pos x="21" y="7"/>
                  </a:cxn>
                </a:cxnLst>
                <a:rect l="0" t="0" r="r" b="b"/>
                <a:pathLst>
                  <a:path w="54" h="254">
                    <a:moveTo>
                      <a:pt x="21" y="7"/>
                    </a:moveTo>
                    <a:lnTo>
                      <a:pt x="14" y="14"/>
                    </a:lnTo>
                    <a:lnTo>
                      <a:pt x="14" y="28"/>
                    </a:lnTo>
                    <a:lnTo>
                      <a:pt x="7" y="49"/>
                    </a:lnTo>
                    <a:lnTo>
                      <a:pt x="0" y="80"/>
                    </a:lnTo>
                    <a:lnTo>
                      <a:pt x="0" y="115"/>
                    </a:lnTo>
                    <a:lnTo>
                      <a:pt x="0" y="160"/>
                    </a:lnTo>
                    <a:lnTo>
                      <a:pt x="7" y="202"/>
                    </a:lnTo>
                    <a:lnTo>
                      <a:pt x="14" y="254"/>
                    </a:lnTo>
                    <a:lnTo>
                      <a:pt x="54" y="254"/>
                    </a:lnTo>
                    <a:lnTo>
                      <a:pt x="47" y="247"/>
                    </a:lnTo>
                    <a:lnTo>
                      <a:pt x="47" y="227"/>
                    </a:lnTo>
                    <a:lnTo>
                      <a:pt x="43" y="195"/>
                    </a:lnTo>
                    <a:lnTo>
                      <a:pt x="43" y="160"/>
                    </a:lnTo>
                    <a:lnTo>
                      <a:pt x="36" y="122"/>
                    </a:lnTo>
                    <a:lnTo>
                      <a:pt x="36" y="73"/>
                    </a:lnTo>
                    <a:lnTo>
                      <a:pt x="43" y="42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3" y="7"/>
                    </a:lnTo>
                    <a:lnTo>
                      <a:pt x="29" y="7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412" name="Freeform 236"/>
              <p:cNvSpPr>
                <a:spLocks/>
              </p:cNvSpPr>
              <p:nvPr/>
            </p:nvSpPr>
            <p:spPr bwMode="auto">
              <a:xfrm>
                <a:off x="3474" y="3308"/>
                <a:ext cx="75" cy="278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75" y="0"/>
                  </a:cxn>
                  <a:cxn ang="0">
                    <a:pos x="68" y="7"/>
                  </a:cxn>
                  <a:cxn ang="0">
                    <a:pos x="61" y="24"/>
                  </a:cxn>
                  <a:cxn ang="0">
                    <a:pos x="54" y="45"/>
                  </a:cxn>
                  <a:cxn ang="0">
                    <a:pos x="47" y="80"/>
                  </a:cxn>
                  <a:cxn ang="0">
                    <a:pos x="47" y="132"/>
                  </a:cxn>
                  <a:cxn ang="0">
                    <a:pos x="47" y="191"/>
                  </a:cxn>
                  <a:cxn ang="0">
                    <a:pos x="54" y="278"/>
                  </a:cxn>
                  <a:cxn ang="0">
                    <a:pos x="14" y="278"/>
                  </a:cxn>
                  <a:cxn ang="0">
                    <a:pos x="14" y="264"/>
                  </a:cxn>
                  <a:cxn ang="0">
                    <a:pos x="14" y="244"/>
                  </a:cxn>
                  <a:cxn ang="0">
                    <a:pos x="7" y="212"/>
                  </a:cxn>
                  <a:cxn ang="0">
                    <a:pos x="7" y="170"/>
                  </a:cxn>
                  <a:cxn ang="0">
                    <a:pos x="0" y="125"/>
                  </a:cxn>
                  <a:cxn ang="0">
                    <a:pos x="7" y="80"/>
                  </a:cxn>
                  <a:cxn ang="0">
                    <a:pos x="14" y="31"/>
                  </a:cxn>
                  <a:cxn ang="0">
                    <a:pos x="29" y="0"/>
                  </a:cxn>
                  <a:cxn ang="0">
                    <a:pos x="75" y="0"/>
                  </a:cxn>
                </a:cxnLst>
                <a:rect l="0" t="0" r="r" b="b"/>
                <a:pathLst>
                  <a:path w="75" h="278">
                    <a:moveTo>
                      <a:pt x="75" y="0"/>
                    </a:moveTo>
                    <a:lnTo>
                      <a:pt x="75" y="0"/>
                    </a:lnTo>
                    <a:lnTo>
                      <a:pt x="68" y="7"/>
                    </a:lnTo>
                    <a:lnTo>
                      <a:pt x="61" y="24"/>
                    </a:lnTo>
                    <a:lnTo>
                      <a:pt x="54" y="45"/>
                    </a:lnTo>
                    <a:lnTo>
                      <a:pt x="47" y="80"/>
                    </a:lnTo>
                    <a:lnTo>
                      <a:pt x="47" y="132"/>
                    </a:lnTo>
                    <a:lnTo>
                      <a:pt x="47" y="191"/>
                    </a:lnTo>
                    <a:lnTo>
                      <a:pt x="54" y="278"/>
                    </a:lnTo>
                    <a:lnTo>
                      <a:pt x="14" y="278"/>
                    </a:lnTo>
                    <a:lnTo>
                      <a:pt x="14" y="264"/>
                    </a:lnTo>
                    <a:lnTo>
                      <a:pt x="14" y="244"/>
                    </a:lnTo>
                    <a:lnTo>
                      <a:pt x="7" y="212"/>
                    </a:lnTo>
                    <a:lnTo>
                      <a:pt x="7" y="170"/>
                    </a:lnTo>
                    <a:lnTo>
                      <a:pt x="0" y="125"/>
                    </a:lnTo>
                    <a:lnTo>
                      <a:pt x="7" y="80"/>
                    </a:lnTo>
                    <a:lnTo>
                      <a:pt x="14" y="31"/>
                    </a:lnTo>
                    <a:lnTo>
                      <a:pt x="29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413" name="Freeform 237"/>
              <p:cNvSpPr>
                <a:spLocks/>
              </p:cNvSpPr>
              <p:nvPr/>
            </p:nvSpPr>
            <p:spPr bwMode="auto">
              <a:xfrm>
                <a:off x="3200" y="3353"/>
                <a:ext cx="47" cy="212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4" y="7"/>
                  </a:cxn>
                  <a:cxn ang="0">
                    <a:pos x="14" y="21"/>
                  </a:cxn>
                  <a:cxn ang="0">
                    <a:pos x="7" y="42"/>
                  </a:cxn>
                  <a:cxn ang="0">
                    <a:pos x="7" y="66"/>
                  </a:cxn>
                  <a:cxn ang="0">
                    <a:pos x="0" y="94"/>
                  </a:cxn>
                  <a:cxn ang="0">
                    <a:pos x="0" y="132"/>
                  </a:cxn>
                  <a:cxn ang="0">
                    <a:pos x="7" y="174"/>
                  </a:cxn>
                  <a:cxn ang="0">
                    <a:pos x="14" y="212"/>
                  </a:cxn>
                  <a:cxn ang="0">
                    <a:pos x="47" y="212"/>
                  </a:cxn>
                  <a:cxn ang="0">
                    <a:pos x="47" y="206"/>
                  </a:cxn>
                  <a:cxn ang="0">
                    <a:pos x="43" y="192"/>
                  </a:cxn>
                  <a:cxn ang="0">
                    <a:pos x="43" y="167"/>
                  </a:cxn>
                  <a:cxn ang="0">
                    <a:pos x="36" y="132"/>
                  </a:cxn>
                  <a:cxn ang="0">
                    <a:pos x="36" y="101"/>
                  </a:cxn>
                  <a:cxn ang="0">
                    <a:pos x="36" y="59"/>
                  </a:cxn>
                  <a:cxn ang="0">
                    <a:pos x="43" y="28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3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1" y="0"/>
                  </a:cxn>
                </a:cxnLst>
                <a:rect l="0" t="0" r="r" b="b"/>
                <a:pathLst>
                  <a:path w="47" h="212">
                    <a:moveTo>
                      <a:pt x="21" y="0"/>
                    </a:moveTo>
                    <a:lnTo>
                      <a:pt x="14" y="7"/>
                    </a:lnTo>
                    <a:lnTo>
                      <a:pt x="14" y="21"/>
                    </a:lnTo>
                    <a:lnTo>
                      <a:pt x="7" y="42"/>
                    </a:lnTo>
                    <a:lnTo>
                      <a:pt x="7" y="66"/>
                    </a:lnTo>
                    <a:lnTo>
                      <a:pt x="0" y="94"/>
                    </a:lnTo>
                    <a:lnTo>
                      <a:pt x="0" y="132"/>
                    </a:lnTo>
                    <a:lnTo>
                      <a:pt x="7" y="174"/>
                    </a:lnTo>
                    <a:lnTo>
                      <a:pt x="14" y="212"/>
                    </a:lnTo>
                    <a:lnTo>
                      <a:pt x="47" y="212"/>
                    </a:lnTo>
                    <a:lnTo>
                      <a:pt x="47" y="206"/>
                    </a:lnTo>
                    <a:lnTo>
                      <a:pt x="43" y="192"/>
                    </a:lnTo>
                    <a:lnTo>
                      <a:pt x="43" y="167"/>
                    </a:lnTo>
                    <a:lnTo>
                      <a:pt x="36" y="132"/>
                    </a:lnTo>
                    <a:lnTo>
                      <a:pt x="36" y="101"/>
                    </a:lnTo>
                    <a:lnTo>
                      <a:pt x="36" y="59"/>
                    </a:lnTo>
                    <a:lnTo>
                      <a:pt x="43" y="28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59B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414" name="Freeform 238"/>
              <p:cNvSpPr>
                <a:spLocks/>
              </p:cNvSpPr>
              <p:nvPr/>
            </p:nvSpPr>
            <p:spPr bwMode="auto">
              <a:xfrm>
                <a:off x="3207" y="3367"/>
                <a:ext cx="36" cy="18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7"/>
                  </a:cxn>
                  <a:cxn ang="0">
                    <a:pos x="7" y="21"/>
                  </a:cxn>
                  <a:cxn ang="0">
                    <a:pos x="0" y="31"/>
                  </a:cxn>
                  <a:cxn ang="0">
                    <a:pos x="0" y="52"/>
                  </a:cxn>
                  <a:cxn ang="0">
                    <a:pos x="0" y="80"/>
                  </a:cxn>
                  <a:cxn ang="0">
                    <a:pos x="0" y="111"/>
                  </a:cxn>
                  <a:cxn ang="0">
                    <a:pos x="0" y="146"/>
                  </a:cxn>
                  <a:cxn ang="0">
                    <a:pos x="7" y="185"/>
                  </a:cxn>
                  <a:cxn ang="0">
                    <a:pos x="36" y="185"/>
                  </a:cxn>
                  <a:cxn ang="0">
                    <a:pos x="36" y="178"/>
                  </a:cxn>
                  <a:cxn ang="0">
                    <a:pos x="36" y="167"/>
                  </a:cxn>
                  <a:cxn ang="0">
                    <a:pos x="29" y="139"/>
                  </a:cxn>
                  <a:cxn ang="0">
                    <a:pos x="29" y="111"/>
                  </a:cxn>
                  <a:cxn ang="0">
                    <a:pos x="29" y="87"/>
                  </a:cxn>
                  <a:cxn ang="0">
                    <a:pos x="29" y="52"/>
                  </a:cxn>
                  <a:cxn ang="0">
                    <a:pos x="29" y="28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7" y="0"/>
                  </a:cxn>
                </a:cxnLst>
                <a:rect l="0" t="0" r="r" b="b"/>
                <a:pathLst>
                  <a:path w="36" h="185">
                    <a:moveTo>
                      <a:pt x="7" y="0"/>
                    </a:moveTo>
                    <a:lnTo>
                      <a:pt x="7" y="7"/>
                    </a:lnTo>
                    <a:lnTo>
                      <a:pt x="7" y="21"/>
                    </a:lnTo>
                    <a:lnTo>
                      <a:pt x="0" y="31"/>
                    </a:lnTo>
                    <a:lnTo>
                      <a:pt x="0" y="52"/>
                    </a:lnTo>
                    <a:lnTo>
                      <a:pt x="0" y="80"/>
                    </a:lnTo>
                    <a:lnTo>
                      <a:pt x="0" y="111"/>
                    </a:lnTo>
                    <a:lnTo>
                      <a:pt x="0" y="146"/>
                    </a:lnTo>
                    <a:lnTo>
                      <a:pt x="7" y="185"/>
                    </a:lnTo>
                    <a:lnTo>
                      <a:pt x="36" y="185"/>
                    </a:lnTo>
                    <a:lnTo>
                      <a:pt x="36" y="178"/>
                    </a:lnTo>
                    <a:lnTo>
                      <a:pt x="36" y="167"/>
                    </a:lnTo>
                    <a:lnTo>
                      <a:pt x="29" y="139"/>
                    </a:lnTo>
                    <a:lnTo>
                      <a:pt x="29" y="111"/>
                    </a:lnTo>
                    <a:lnTo>
                      <a:pt x="29" y="87"/>
                    </a:lnTo>
                    <a:lnTo>
                      <a:pt x="29" y="52"/>
                    </a:lnTo>
                    <a:lnTo>
                      <a:pt x="29" y="2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2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415" name="Freeform 239"/>
              <p:cNvSpPr>
                <a:spLocks/>
              </p:cNvSpPr>
              <p:nvPr/>
            </p:nvSpPr>
            <p:spPr bwMode="auto">
              <a:xfrm>
                <a:off x="3207" y="3381"/>
                <a:ext cx="36" cy="153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0" y="24"/>
                  </a:cxn>
                  <a:cxn ang="0">
                    <a:pos x="0" y="45"/>
                  </a:cxn>
                  <a:cxn ang="0">
                    <a:pos x="0" y="66"/>
                  </a:cxn>
                  <a:cxn ang="0">
                    <a:pos x="0" y="91"/>
                  </a:cxn>
                  <a:cxn ang="0">
                    <a:pos x="0" y="125"/>
                  </a:cxn>
                  <a:cxn ang="0">
                    <a:pos x="7" y="153"/>
                  </a:cxn>
                  <a:cxn ang="0">
                    <a:pos x="36" y="153"/>
                  </a:cxn>
                  <a:cxn ang="0">
                    <a:pos x="29" y="146"/>
                  </a:cxn>
                  <a:cxn ang="0">
                    <a:pos x="29" y="132"/>
                  </a:cxn>
                  <a:cxn ang="0">
                    <a:pos x="29" y="118"/>
                  </a:cxn>
                  <a:cxn ang="0">
                    <a:pos x="22" y="91"/>
                  </a:cxn>
                  <a:cxn ang="0">
                    <a:pos x="22" y="73"/>
                  </a:cxn>
                  <a:cxn ang="0">
                    <a:pos x="22" y="45"/>
                  </a:cxn>
                  <a:cxn ang="0">
                    <a:pos x="29" y="17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7" y="7"/>
                  </a:cxn>
                </a:cxnLst>
                <a:rect l="0" t="0" r="r" b="b"/>
                <a:pathLst>
                  <a:path w="36" h="153">
                    <a:moveTo>
                      <a:pt x="7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0" y="24"/>
                    </a:lnTo>
                    <a:lnTo>
                      <a:pt x="0" y="45"/>
                    </a:lnTo>
                    <a:lnTo>
                      <a:pt x="0" y="66"/>
                    </a:lnTo>
                    <a:lnTo>
                      <a:pt x="0" y="91"/>
                    </a:lnTo>
                    <a:lnTo>
                      <a:pt x="0" y="125"/>
                    </a:lnTo>
                    <a:lnTo>
                      <a:pt x="7" y="153"/>
                    </a:lnTo>
                    <a:lnTo>
                      <a:pt x="36" y="153"/>
                    </a:lnTo>
                    <a:lnTo>
                      <a:pt x="29" y="146"/>
                    </a:lnTo>
                    <a:lnTo>
                      <a:pt x="29" y="132"/>
                    </a:lnTo>
                    <a:lnTo>
                      <a:pt x="29" y="118"/>
                    </a:lnTo>
                    <a:lnTo>
                      <a:pt x="22" y="91"/>
                    </a:lnTo>
                    <a:lnTo>
                      <a:pt x="22" y="73"/>
                    </a:lnTo>
                    <a:lnTo>
                      <a:pt x="22" y="45"/>
                    </a:lnTo>
                    <a:lnTo>
                      <a:pt x="29" y="17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8CD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416" name="Freeform 240"/>
              <p:cNvSpPr>
                <a:spLocks/>
              </p:cNvSpPr>
              <p:nvPr/>
            </p:nvSpPr>
            <p:spPr bwMode="auto">
              <a:xfrm>
                <a:off x="3207" y="3395"/>
                <a:ext cx="29" cy="125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3"/>
                  </a:cxn>
                  <a:cxn ang="0">
                    <a:pos x="7" y="10"/>
                  </a:cxn>
                  <a:cxn ang="0">
                    <a:pos x="7" y="24"/>
                  </a:cxn>
                  <a:cxn ang="0">
                    <a:pos x="0" y="38"/>
                  </a:cxn>
                  <a:cxn ang="0">
                    <a:pos x="0" y="52"/>
                  </a:cxn>
                  <a:cxn ang="0">
                    <a:pos x="0" y="77"/>
                  </a:cxn>
                  <a:cxn ang="0">
                    <a:pos x="0" y="97"/>
                  </a:cxn>
                  <a:cxn ang="0">
                    <a:pos x="7" y="125"/>
                  </a:cxn>
                  <a:cxn ang="0">
                    <a:pos x="29" y="118"/>
                  </a:cxn>
                  <a:cxn ang="0">
                    <a:pos x="29" y="118"/>
                  </a:cxn>
                  <a:cxn ang="0">
                    <a:pos x="22" y="104"/>
                  </a:cxn>
                  <a:cxn ang="0">
                    <a:pos x="22" y="90"/>
                  </a:cxn>
                  <a:cxn ang="0">
                    <a:pos x="22" y="77"/>
                  </a:cxn>
                  <a:cxn ang="0">
                    <a:pos x="22" y="59"/>
                  </a:cxn>
                  <a:cxn ang="0">
                    <a:pos x="22" y="38"/>
                  </a:cxn>
                  <a:cxn ang="0">
                    <a:pos x="22" y="17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7" y="3"/>
                  </a:cxn>
                </a:cxnLst>
                <a:rect l="0" t="0" r="r" b="b"/>
                <a:pathLst>
                  <a:path w="29" h="125">
                    <a:moveTo>
                      <a:pt x="7" y="3"/>
                    </a:moveTo>
                    <a:lnTo>
                      <a:pt x="7" y="3"/>
                    </a:lnTo>
                    <a:lnTo>
                      <a:pt x="7" y="10"/>
                    </a:lnTo>
                    <a:lnTo>
                      <a:pt x="7" y="24"/>
                    </a:lnTo>
                    <a:lnTo>
                      <a:pt x="0" y="38"/>
                    </a:lnTo>
                    <a:lnTo>
                      <a:pt x="0" y="52"/>
                    </a:lnTo>
                    <a:lnTo>
                      <a:pt x="0" y="77"/>
                    </a:lnTo>
                    <a:lnTo>
                      <a:pt x="0" y="97"/>
                    </a:lnTo>
                    <a:lnTo>
                      <a:pt x="7" y="125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22" y="104"/>
                    </a:lnTo>
                    <a:lnTo>
                      <a:pt x="22" y="90"/>
                    </a:lnTo>
                    <a:lnTo>
                      <a:pt x="22" y="77"/>
                    </a:lnTo>
                    <a:lnTo>
                      <a:pt x="22" y="59"/>
                    </a:lnTo>
                    <a:lnTo>
                      <a:pt x="22" y="38"/>
                    </a:lnTo>
                    <a:lnTo>
                      <a:pt x="22" y="17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A5E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417" name="Freeform 241"/>
              <p:cNvSpPr>
                <a:spLocks/>
              </p:cNvSpPr>
              <p:nvPr/>
            </p:nvSpPr>
            <p:spPr bwMode="auto">
              <a:xfrm>
                <a:off x="3207" y="3412"/>
                <a:ext cx="22" cy="8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7" y="28"/>
                  </a:cxn>
                  <a:cxn ang="0">
                    <a:pos x="0" y="42"/>
                  </a:cxn>
                  <a:cxn ang="0">
                    <a:pos x="0" y="53"/>
                  </a:cxn>
                  <a:cxn ang="0">
                    <a:pos x="7" y="66"/>
                  </a:cxn>
                  <a:cxn ang="0">
                    <a:pos x="7" y="87"/>
                  </a:cxn>
                  <a:cxn ang="0">
                    <a:pos x="22" y="87"/>
                  </a:cxn>
                  <a:cxn ang="0">
                    <a:pos x="22" y="87"/>
                  </a:cxn>
                  <a:cxn ang="0">
                    <a:pos x="22" y="73"/>
                  </a:cxn>
                  <a:cxn ang="0">
                    <a:pos x="22" y="66"/>
                  </a:cxn>
                  <a:cxn ang="0">
                    <a:pos x="14" y="53"/>
                  </a:cxn>
                  <a:cxn ang="0">
                    <a:pos x="14" y="42"/>
                  </a:cxn>
                  <a:cxn ang="0">
                    <a:pos x="14" y="21"/>
                  </a:cxn>
                  <a:cxn ang="0">
                    <a:pos x="22" y="7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7" y="0"/>
                  </a:cxn>
                </a:cxnLst>
                <a:rect l="0" t="0" r="r" b="b"/>
                <a:pathLst>
                  <a:path w="22" h="87">
                    <a:moveTo>
                      <a:pt x="7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28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7" y="66"/>
                    </a:lnTo>
                    <a:lnTo>
                      <a:pt x="7" y="87"/>
                    </a:lnTo>
                    <a:lnTo>
                      <a:pt x="22" y="87"/>
                    </a:lnTo>
                    <a:lnTo>
                      <a:pt x="22" y="87"/>
                    </a:lnTo>
                    <a:lnTo>
                      <a:pt x="22" y="73"/>
                    </a:lnTo>
                    <a:lnTo>
                      <a:pt x="22" y="66"/>
                    </a:lnTo>
                    <a:lnTo>
                      <a:pt x="14" y="53"/>
                    </a:lnTo>
                    <a:lnTo>
                      <a:pt x="14" y="42"/>
                    </a:lnTo>
                    <a:lnTo>
                      <a:pt x="14" y="21"/>
                    </a:lnTo>
                    <a:lnTo>
                      <a:pt x="22" y="7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418" name="Freeform 242"/>
              <p:cNvSpPr>
                <a:spLocks/>
              </p:cNvSpPr>
              <p:nvPr/>
            </p:nvSpPr>
            <p:spPr bwMode="auto">
              <a:xfrm>
                <a:off x="3481" y="3322"/>
                <a:ext cx="61" cy="243"/>
              </a:xfrm>
              <a:custGeom>
                <a:avLst/>
                <a:gdLst/>
                <a:ahLst/>
                <a:cxnLst>
                  <a:cxn ang="0">
                    <a:pos x="61" y="7"/>
                  </a:cxn>
                  <a:cxn ang="0">
                    <a:pos x="61" y="7"/>
                  </a:cxn>
                  <a:cxn ang="0">
                    <a:pos x="54" y="10"/>
                  </a:cxn>
                  <a:cxn ang="0">
                    <a:pos x="47" y="24"/>
                  </a:cxn>
                  <a:cxn ang="0">
                    <a:pos x="47" y="45"/>
                  </a:cxn>
                  <a:cxn ang="0">
                    <a:pos x="40" y="73"/>
                  </a:cxn>
                  <a:cxn ang="0">
                    <a:pos x="40" y="118"/>
                  </a:cxn>
                  <a:cxn ang="0">
                    <a:pos x="40" y="170"/>
                  </a:cxn>
                  <a:cxn ang="0">
                    <a:pos x="47" y="243"/>
                  </a:cxn>
                  <a:cxn ang="0">
                    <a:pos x="7" y="243"/>
                  </a:cxn>
                  <a:cxn ang="0">
                    <a:pos x="7" y="237"/>
                  </a:cxn>
                  <a:cxn ang="0">
                    <a:pos x="7" y="216"/>
                  </a:cxn>
                  <a:cxn ang="0">
                    <a:pos x="0" y="184"/>
                  </a:cxn>
                  <a:cxn ang="0">
                    <a:pos x="0" y="150"/>
                  </a:cxn>
                  <a:cxn ang="0">
                    <a:pos x="0" y="111"/>
                  </a:cxn>
                  <a:cxn ang="0">
                    <a:pos x="0" y="73"/>
                  </a:cxn>
                  <a:cxn ang="0">
                    <a:pos x="7" y="31"/>
                  </a:cxn>
                  <a:cxn ang="0">
                    <a:pos x="22" y="0"/>
                  </a:cxn>
                  <a:cxn ang="0">
                    <a:pos x="61" y="7"/>
                  </a:cxn>
                </a:cxnLst>
                <a:rect l="0" t="0" r="r" b="b"/>
                <a:pathLst>
                  <a:path w="61" h="243">
                    <a:moveTo>
                      <a:pt x="61" y="7"/>
                    </a:moveTo>
                    <a:lnTo>
                      <a:pt x="61" y="7"/>
                    </a:lnTo>
                    <a:lnTo>
                      <a:pt x="54" y="10"/>
                    </a:lnTo>
                    <a:lnTo>
                      <a:pt x="47" y="24"/>
                    </a:lnTo>
                    <a:lnTo>
                      <a:pt x="47" y="45"/>
                    </a:lnTo>
                    <a:lnTo>
                      <a:pt x="40" y="73"/>
                    </a:lnTo>
                    <a:lnTo>
                      <a:pt x="40" y="118"/>
                    </a:lnTo>
                    <a:lnTo>
                      <a:pt x="40" y="170"/>
                    </a:lnTo>
                    <a:lnTo>
                      <a:pt x="47" y="243"/>
                    </a:lnTo>
                    <a:lnTo>
                      <a:pt x="7" y="243"/>
                    </a:lnTo>
                    <a:lnTo>
                      <a:pt x="7" y="237"/>
                    </a:lnTo>
                    <a:lnTo>
                      <a:pt x="7" y="216"/>
                    </a:lnTo>
                    <a:lnTo>
                      <a:pt x="0" y="184"/>
                    </a:lnTo>
                    <a:lnTo>
                      <a:pt x="0" y="150"/>
                    </a:lnTo>
                    <a:lnTo>
                      <a:pt x="0" y="111"/>
                    </a:lnTo>
                    <a:lnTo>
                      <a:pt x="0" y="73"/>
                    </a:lnTo>
                    <a:lnTo>
                      <a:pt x="7" y="31"/>
                    </a:lnTo>
                    <a:lnTo>
                      <a:pt x="22" y="0"/>
                    </a:lnTo>
                    <a:lnTo>
                      <a:pt x="61" y="7"/>
                    </a:lnTo>
                    <a:close/>
                  </a:path>
                </a:pathLst>
              </a:custGeom>
              <a:solidFill>
                <a:srgbClr val="59B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419" name="Freeform 243"/>
              <p:cNvSpPr>
                <a:spLocks/>
              </p:cNvSpPr>
              <p:nvPr/>
            </p:nvSpPr>
            <p:spPr bwMode="auto">
              <a:xfrm>
                <a:off x="3481" y="3339"/>
                <a:ext cx="54" cy="206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0"/>
                  </a:cxn>
                  <a:cxn ang="0">
                    <a:pos x="47" y="7"/>
                  </a:cxn>
                  <a:cxn ang="0">
                    <a:pos x="47" y="21"/>
                  </a:cxn>
                  <a:cxn ang="0">
                    <a:pos x="40" y="35"/>
                  </a:cxn>
                  <a:cxn ang="0">
                    <a:pos x="32" y="59"/>
                  </a:cxn>
                  <a:cxn ang="0">
                    <a:pos x="32" y="101"/>
                  </a:cxn>
                  <a:cxn ang="0">
                    <a:pos x="32" y="146"/>
                  </a:cxn>
                  <a:cxn ang="0">
                    <a:pos x="40" y="206"/>
                  </a:cxn>
                  <a:cxn ang="0">
                    <a:pos x="14" y="206"/>
                  </a:cxn>
                  <a:cxn ang="0">
                    <a:pos x="7" y="199"/>
                  </a:cxn>
                  <a:cxn ang="0">
                    <a:pos x="7" y="188"/>
                  </a:cxn>
                  <a:cxn ang="0">
                    <a:pos x="7" y="160"/>
                  </a:cxn>
                  <a:cxn ang="0">
                    <a:pos x="0" y="126"/>
                  </a:cxn>
                  <a:cxn ang="0">
                    <a:pos x="0" y="94"/>
                  </a:cxn>
                  <a:cxn ang="0">
                    <a:pos x="0" y="59"/>
                  </a:cxn>
                  <a:cxn ang="0">
                    <a:pos x="7" y="28"/>
                  </a:cxn>
                  <a:cxn ang="0">
                    <a:pos x="22" y="0"/>
                  </a:cxn>
                  <a:cxn ang="0">
                    <a:pos x="54" y="0"/>
                  </a:cxn>
                </a:cxnLst>
                <a:rect l="0" t="0" r="r" b="b"/>
                <a:pathLst>
                  <a:path w="54" h="206">
                    <a:moveTo>
                      <a:pt x="54" y="0"/>
                    </a:moveTo>
                    <a:lnTo>
                      <a:pt x="54" y="0"/>
                    </a:lnTo>
                    <a:lnTo>
                      <a:pt x="47" y="7"/>
                    </a:lnTo>
                    <a:lnTo>
                      <a:pt x="47" y="21"/>
                    </a:lnTo>
                    <a:lnTo>
                      <a:pt x="40" y="35"/>
                    </a:lnTo>
                    <a:lnTo>
                      <a:pt x="32" y="59"/>
                    </a:lnTo>
                    <a:lnTo>
                      <a:pt x="32" y="101"/>
                    </a:lnTo>
                    <a:lnTo>
                      <a:pt x="32" y="146"/>
                    </a:lnTo>
                    <a:lnTo>
                      <a:pt x="40" y="206"/>
                    </a:lnTo>
                    <a:lnTo>
                      <a:pt x="14" y="206"/>
                    </a:lnTo>
                    <a:lnTo>
                      <a:pt x="7" y="199"/>
                    </a:lnTo>
                    <a:lnTo>
                      <a:pt x="7" y="188"/>
                    </a:lnTo>
                    <a:lnTo>
                      <a:pt x="7" y="160"/>
                    </a:lnTo>
                    <a:lnTo>
                      <a:pt x="0" y="126"/>
                    </a:lnTo>
                    <a:lnTo>
                      <a:pt x="0" y="94"/>
                    </a:lnTo>
                    <a:lnTo>
                      <a:pt x="0" y="59"/>
                    </a:lnTo>
                    <a:lnTo>
                      <a:pt x="7" y="28"/>
                    </a:lnTo>
                    <a:lnTo>
                      <a:pt x="22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72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420" name="Freeform 244"/>
              <p:cNvSpPr>
                <a:spLocks/>
              </p:cNvSpPr>
              <p:nvPr/>
            </p:nvSpPr>
            <p:spPr bwMode="auto">
              <a:xfrm>
                <a:off x="3481" y="3353"/>
                <a:ext cx="47" cy="174"/>
              </a:xfrm>
              <a:custGeom>
                <a:avLst/>
                <a:gdLst/>
                <a:ahLst/>
                <a:cxnLst>
                  <a:cxn ang="0">
                    <a:pos x="47" y="7"/>
                  </a:cxn>
                  <a:cxn ang="0">
                    <a:pos x="47" y="7"/>
                  </a:cxn>
                  <a:cxn ang="0">
                    <a:pos x="40" y="7"/>
                  </a:cxn>
                  <a:cxn ang="0">
                    <a:pos x="40" y="21"/>
                  </a:cxn>
                  <a:cxn ang="0">
                    <a:pos x="32" y="35"/>
                  </a:cxn>
                  <a:cxn ang="0">
                    <a:pos x="32" y="52"/>
                  </a:cxn>
                  <a:cxn ang="0">
                    <a:pos x="32" y="87"/>
                  </a:cxn>
                  <a:cxn ang="0">
                    <a:pos x="32" y="125"/>
                  </a:cxn>
                  <a:cxn ang="0">
                    <a:pos x="32" y="174"/>
                  </a:cxn>
                  <a:cxn ang="0">
                    <a:pos x="14" y="174"/>
                  </a:cxn>
                  <a:cxn ang="0">
                    <a:pos x="14" y="167"/>
                  </a:cxn>
                  <a:cxn ang="0">
                    <a:pos x="7" y="153"/>
                  </a:cxn>
                  <a:cxn ang="0">
                    <a:pos x="7" y="132"/>
                  </a:cxn>
                  <a:cxn ang="0">
                    <a:pos x="0" y="108"/>
                  </a:cxn>
                  <a:cxn ang="0">
                    <a:pos x="0" y="80"/>
                  </a:cxn>
                  <a:cxn ang="0">
                    <a:pos x="7" y="52"/>
                  </a:cxn>
                  <a:cxn ang="0">
                    <a:pos x="7" y="28"/>
                  </a:cxn>
                  <a:cxn ang="0">
                    <a:pos x="22" y="0"/>
                  </a:cxn>
                  <a:cxn ang="0">
                    <a:pos x="47" y="7"/>
                  </a:cxn>
                </a:cxnLst>
                <a:rect l="0" t="0" r="r" b="b"/>
                <a:pathLst>
                  <a:path w="47" h="174">
                    <a:moveTo>
                      <a:pt x="47" y="7"/>
                    </a:moveTo>
                    <a:lnTo>
                      <a:pt x="47" y="7"/>
                    </a:lnTo>
                    <a:lnTo>
                      <a:pt x="40" y="7"/>
                    </a:lnTo>
                    <a:lnTo>
                      <a:pt x="40" y="21"/>
                    </a:lnTo>
                    <a:lnTo>
                      <a:pt x="32" y="35"/>
                    </a:lnTo>
                    <a:lnTo>
                      <a:pt x="32" y="52"/>
                    </a:lnTo>
                    <a:lnTo>
                      <a:pt x="32" y="87"/>
                    </a:lnTo>
                    <a:lnTo>
                      <a:pt x="32" y="125"/>
                    </a:lnTo>
                    <a:lnTo>
                      <a:pt x="32" y="174"/>
                    </a:lnTo>
                    <a:lnTo>
                      <a:pt x="14" y="174"/>
                    </a:lnTo>
                    <a:lnTo>
                      <a:pt x="14" y="167"/>
                    </a:lnTo>
                    <a:lnTo>
                      <a:pt x="7" y="153"/>
                    </a:lnTo>
                    <a:lnTo>
                      <a:pt x="7" y="132"/>
                    </a:lnTo>
                    <a:lnTo>
                      <a:pt x="0" y="108"/>
                    </a:lnTo>
                    <a:lnTo>
                      <a:pt x="0" y="80"/>
                    </a:lnTo>
                    <a:lnTo>
                      <a:pt x="7" y="52"/>
                    </a:lnTo>
                    <a:lnTo>
                      <a:pt x="7" y="28"/>
                    </a:lnTo>
                    <a:lnTo>
                      <a:pt x="22" y="0"/>
                    </a:lnTo>
                    <a:lnTo>
                      <a:pt x="47" y="7"/>
                    </a:lnTo>
                    <a:close/>
                  </a:path>
                </a:pathLst>
              </a:custGeom>
              <a:solidFill>
                <a:srgbClr val="8CD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421" name="Freeform 245"/>
              <p:cNvSpPr>
                <a:spLocks/>
              </p:cNvSpPr>
              <p:nvPr/>
            </p:nvSpPr>
            <p:spPr bwMode="auto">
              <a:xfrm>
                <a:off x="3488" y="3374"/>
                <a:ext cx="33" cy="132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0"/>
                  </a:cxn>
                  <a:cxn ang="0">
                    <a:pos x="25" y="7"/>
                  </a:cxn>
                  <a:cxn ang="0">
                    <a:pos x="25" y="14"/>
                  </a:cxn>
                  <a:cxn ang="0">
                    <a:pos x="25" y="24"/>
                  </a:cxn>
                  <a:cxn ang="0">
                    <a:pos x="22" y="38"/>
                  </a:cxn>
                  <a:cxn ang="0">
                    <a:pos x="22" y="66"/>
                  </a:cxn>
                  <a:cxn ang="0">
                    <a:pos x="22" y="91"/>
                  </a:cxn>
                  <a:cxn ang="0">
                    <a:pos x="25" y="132"/>
                  </a:cxn>
                  <a:cxn ang="0">
                    <a:pos x="7" y="132"/>
                  </a:cxn>
                  <a:cxn ang="0">
                    <a:pos x="7" y="132"/>
                  </a:cxn>
                  <a:cxn ang="0">
                    <a:pos x="0" y="118"/>
                  </a:cxn>
                  <a:cxn ang="0">
                    <a:pos x="0" y="104"/>
                  </a:cxn>
                  <a:cxn ang="0">
                    <a:pos x="0" y="87"/>
                  </a:cxn>
                  <a:cxn ang="0">
                    <a:pos x="0" y="59"/>
                  </a:cxn>
                  <a:cxn ang="0">
                    <a:pos x="0" y="38"/>
                  </a:cxn>
                  <a:cxn ang="0">
                    <a:pos x="7" y="21"/>
                  </a:cxn>
                  <a:cxn ang="0">
                    <a:pos x="7" y="0"/>
                  </a:cxn>
                  <a:cxn ang="0">
                    <a:pos x="33" y="0"/>
                  </a:cxn>
                </a:cxnLst>
                <a:rect l="0" t="0" r="r" b="b"/>
                <a:pathLst>
                  <a:path w="33" h="132">
                    <a:moveTo>
                      <a:pt x="33" y="0"/>
                    </a:moveTo>
                    <a:lnTo>
                      <a:pt x="33" y="0"/>
                    </a:lnTo>
                    <a:lnTo>
                      <a:pt x="25" y="7"/>
                    </a:lnTo>
                    <a:lnTo>
                      <a:pt x="25" y="14"/>
                    </a:lnTo>
                    <a:lnTo>
                      <a:pt x="25" y="24"/>
                    </a:lnTo>
                    <a:lnTo>
                      <a:pt x="22" y="38"/>
                    </a:lnTo>
                    <a:lnTo>
                      <a:pt x="22" y="66"/>
                    </a:lnTo>
                    <a:lnTo>
                      <a:pt x="22" y="91"/>
                    </a:lnTo>
                    <a:lnTo>
                      <a:pt x="25" y="132"/>
                    </a:lnTo>
                    <a:lnTo>
                      <a:pt x="7" y="132"/>
                    </a:lnTo>
                    <a:lnTo>
                      <a:pt x="7" y="132"/>
                    </a:lnTo>
                    <a:lnTo>
                      <a:pt x="0" y="118"/>
                    </a:lnTo>
                    <a:lnTo>
                      <a:pt x="0" y="104"/>
                    </a:lnTo>
                    <a:lnTo>
                      <a:pt x="0" y="87"/>
                    </a:lnTo>
                    <a:lnTo>
                      <a:pt x="0" y="59"/>
                    </a:lnTo>
                    <a:lnTo>
                      <a:pt x="0" y="38"/>
                    </a:lnTo>
                    <a:lnTo>
                      <a:pt x="7" y="21"/>
                    </a:lnTo>
                    <a:lnTo>
                      <a:pt x="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A5E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422" name="Freeform 246"/>
              <p:cNvSpPr>
                <a:spLocks/>
              </p:cNvSpPr>
              <p:nvPr/>
            </p:nvSpPr>
            <p:spPr bwMode="auto">
              <a:xfrm>
                <a:off x="3488" y="3388"/>
                <a:ext cx="25" cy="104"/>
              </a:xfrm>
              <a:custGeom>
                <a:avLst/>
                <a:gdLst/>
                <a:ahLst/>
                <a:cxnLst>
                  <a:cxn ang="0">
                    <a:pos x="25" y="7"/>
                  </a:cxn>
                  <a:cxn ang="0">
                    <a:pos x="25" y="7"/>
                  </a:cxn>
                  <a:cxn ang="0">
                    <a:pos x="25" y="7"/>
                  </a:cxn>
                  <a:cxn ang="0">
                    <a:pos x="22" y="10"/>
                  </a:cxn>
                  <a:cxn ang="0">
                    <a:pos x="22" y="17"/>
                  </a:cxn>
                  <a:cxn ang="0">
                    <a:pos x="22" y="31"/>
                  </a:cxn>
                  <a:cxn ang="0">
                    <a:pos x="22" y="52"/>
                  </a:cxn>
                  <a:cxn ang="0">
                    <a:pos x="22" y="73"/>
                  </a:cxn>
                  <a:cxn ang="0">
                    <a:pos x="22" y="104"/>
                  </a:cxn>
                  <a:cxn ang="0">
                    <a:pos x="7" y="104"/>
                  </a:cxn>
                  <a:cxn ang="0">
                    <a:pos x="7" y="97"/>
                  </a:cxn>
                  <a:cxn ang="0">
                    <a:pos x="7" y="90"/>
                  </a:cxn>
                  <a:cxn ang="0">
                    <a:pos x="0" y="77"/>
                  </a:cxn>
                  <a:cxn ang="0">
                    <a:pos x="0" y="66"/>
                  </a:cxn>
                  <a:cxn ang="0">
                    <a:pos x="0" y="45"/>
                  </a:cxn>
                  <a:cxn ang="0">
                    <a:pos x="0" y="31"/>
                  </a:cxn>
                  <a:cxn ang="0">
                    <a:pos x="7" y="17"/>
                  </a:cxn>
                  <a:cxn ang="0">
                    <a:pos x="7" y="0"/>
                  </a:cxn>
                  <a:cxn ang="0">
                    <a:pos x="25" y="7"/>
                  </a:cxn>
                </a:cxnLst>
                <a:rect l="0" t="0" r="r" b="b"/>
                <a:pathLst>
                  <a:path w="25" h="104">
                    <a:moveTo>
                      <a:pt x="25" y="7"/>
                    </a:moveTo>
                    <a:lnTo>
                      <a:pt x="25" y="7"/>
                    </a:lnTo>
                    <a:lnTo>
                      <a:pt x="25" y="7"/>
                    </a:lnTo>
                    <a:lnTo>
                      <a:pt x="22" y="10"/>
                    </a:lnTo>
                    <a:lnTo>
                      <a:pt x="22" y="17"/>
                    </a:lnTo>
                    <a:lnTo>
                      <a:pt x="22" y="31"/>
                    </a:lnTo>
                    <a:lnTo>
                      <a:pt x="22" y="52"/>
                    </a:lnTo>
                    <a:lnTo>
                      <a:pt x="22" y="73"/>
                    </a:lnTo>
                    <a:lnTo>
                      <a:pt x="22" y="104"/>
                    </a:lnTo>
                    <a:lnTo>
                      <a:pt x="7" y="104"/>
                    </a:lnTo>
                    <a:lnTo>
                      <a:pt x="7" y="97"/>
                    </a:lnTo>
                    <a:lnTo>
                      <a:pt x="7" y="90"/>
                    </a:lnTo>
                    <a:lnTo>
                      <a:pt x="0" y="77"/>
                    </a:lnTo>
                    <a:lnTo>
                      <a:pt x="0" y="66"/>
                    </a:lnTo>
                    <a:lnTo>
                      <a:pt x="0" y="45"/>
                    </a:lnTo>
                    <a:lnTo>
                      <a:pt x="0" y="31"/>
                    </a:lnTo>
                    <a:lnTo>
                      <a:pt x="7" y="17"/>
                    </a:lnTo>
                    <a:lnTo>
                      <a:pt x="7" y="0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B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423" name="Rectangle 247"/>
              <p:cNvSpPr>
                <a:spLocks noChangeArrowheads="1"/>
              </p:cNvSpPr>
              <p:nvPr/>
            </p:nvSpPr>
            <p:spPr bwMode="auto">
              <a:xfrm>
                <a:off x="3146" y="3367"/>
                <a:ext cx="7" cy="3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424" name="Freeform 248"/>
              <p:cNvSpPr>
                <a:spLocks/>
              </p:cNvSpPr>
              <p:nvPr/>
            </p:nvSpPr>
            <p:spPr bwMode="auto">
              <a:xfrm>
                <a:off x="3261" y="3360"/>
                <a:ext cx="130" cy="146"/>
              </a:xfrm>
              <a:custGeom>
                <a:avLst/>
                <a:gdLst/>
                <a:ahLst/>
                <a:cxnLst>
                  <a:cxn ang="0">
                    <a:pos x="14" y="14"/>
                  </a:cxn>
                  <a:cxn ang="0">
                    <a:pos x="14" y="21"/>
                  </a:cxn>
                  <a:cxn ang="0">
                    <a:pos x="7" y="28"/>
                  </a:cxn>
                  <a:cxn ang="0">
                    <a:pos x="7" y="38"/>
                  </a:cxn>
                  <a:cxn ang="0">
                    <a:pos x="0" y="52"/>
                  </a:cxn>
                  <a:cxn ang="0">
                    <a:pos x="0" y="73"/>
                  </a:cxn>
                  <a:cxn ang="0">
                    <a:pos x="0" y="101"/>
                  </a:cxn>
                  <a:cxn ang="0">
                    <a:pos x="0" y="118"/>
                  </a:cxn>
                  <a:cxn ang="0">
                    <a:pos x="7" y="146"/>
                  </a:cxn>
                  <a:cxn ang="0">
                    <a:pos x="7" y="146"/>
                  </a:cxn>
                  <a:cxn ang="0">
                    <a:pos x="7" y="139"/>
                  </a:cxn>
                  <a:cxn ang="0">
                    <a:pos x="7" y="139"/>
                  </a:cxn>
                  <a:cxn ang="0">
                    <a:pos x="7" y="132"/>
                  </a:cxn>
                  <a:cxn ang="0">
                    <a:pos x="7" y="118"/>
                  </a:cxn>
                  <a:cxn ang="0">
                    <a:pos x="7" y="112"/>
                  </a:cxn>
                  <a:cxn ang="0">
                    <a:pos x="14" y="105"/>
                  </a:cxn>
                  <a:cxn ang="0">
                    <a:pos x="14" y="94"/>
                  </a:cxn>
                  <a:cxn ang="0">
                    <a:pos x="14" y="87"/>
                  </a:cxn>
                  <a:cxn ang="0">
                    <a:pos x="22" y="73"/>
                  </a:cxn>
                  <a:cxn ang="0">
                    <a:pos x="29" y="66"/>
                  </a:cxn>
                  <a:cxn ang="0">
                    <a:pos x="36" y="52"/>
                  </a:cxn>
                  <a:cxn ang="0">
                    <a:pos x="43" y="45"/>
                  </a:cxn>
                  <a:cxn ang="0">
                    <a:pos x="51" y="38"/>
                  </a:cxn>
                  <a:cxn ang="0">
                    <a:pos x="61" y="38"/>
                  </a:cxn>
                  <a:cxn ang="0">
                    <a:pos x="69" y="35"/>
                  </a:cxn>
                  <a:cxn ang="0">
                    <a:pos x="76" y="35"/>
                  </a:cxn>
                  <a:cxn ang="0">
                    <a:pos x="76" y="35"/>
                  </a:cxn>
                  <a:cxn ang="0">
                    <a:pos x="76" y="35"/>
                  </a:cxn>
                  <a:cxn ang="0">
                    <a:pos x="83" y="28"/>
                  </a:cxn>
                  <a:cxn ang="0">
                    <a:pos x="90" y="28"/>
                  </a:cxn>
                  <a:cxn ang="0">
                    <a:pos x="105" y="21"/>
                  </a:cxn>
                  <a:cxn ang="0">
                    <a:pos x="119" y="14"/>
                  </a:cxn>
                  <a:cxn ang="0">
                    <a:pos x="130" y="7"/>
                  </a:cxn>
                  <a:cxn ang="0">
                    <a:pos x="130" y="7"/>
                  </a:cxn>
                  <a:cxn ang="0">
                    <a:pos x="123" y="7"/>
                  </a:cxn>
                  <a:cxn ang="0">
                    <a:pos x="123" y="7"/>
                  </a:cxn>
                  <a:cxn ang="0">
                    <a:pos x="119" y="7"/>
                  </a:cxn>
                  <a:cxn ang="0">
                    <a:pos x="112" y="0"/>
                  </a:cxn>
                  <a:cxn ang="0">
                    <a:pos x="105" y="0"/>
                  </a:cxn>
                  <a:cxn ang="0">
                    <a:pos x="97" y="0"/>
                  </a:cxn>
                  <a:cxn ang="0">
                    <a:pos x="90" y="0"/>
                  </a:cxn>
                  <a:cxn ang="0">
                    <a:pos x="83" y="0"/>
                  </a:cxn>
                  <a:cxn ang="0">
                    <a:pos x="69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43" y="7"/>
                  </a:cxn>
                  <a:cxn ang="0">
                    <a:pos x="36" y="7"/>
                  </a:cxn>
                  <a:cxn ang="0">
                    <a:pos x="22" y="7"/>
                  </a:cxn>
                  <a:cxn ang="0">
                    <a:pos x="14" y="14"/>
                  </a:cxn>
                </a:cxnLst>
                <a:rect l="0" t="0" r="r" b="b"/>
                <a:pathLst>
                  <a:path w="130" h="146">
                    <a:moveTo>
                      <a:pt x="14" y="14"/>
                    </a:moveTo>
                    <a:lnTo>
                      <a:pt x="14" y="21"/>
                    </a:lnTo>
                    <a:lnTo>
                      <a:pt x="7" y="28"/>
                    </a:lnTo>
                    <a:lnTo>
                      <a:pt x="7" y="38"/>
                    </a:lnTo>
                    <a:lnTo>
                      <a:pt x="0" y="52"/>
                    </a:lnTo>
                    <a:lnTo>
                      <a:pt x="0" y="73"/>
                    </a:lnTo>
                    <a:lnTo>
                      <a:pt x="0" y="101"/>
                    </a:lnTo>
                    <a:lnTo>
                      <a:pt x="0" y="118"/>
                    </a:lnTo>
                    <a:lnTo>
                      <a:pt x="7" y="146"/>
                    </a:lnTo>
                    <a:lnTo>
                      <a:pt x="7" y="146"/>
                    </a:lnTo>
                    <a:lnTo>
                      <a:pt x="7" y="139"/>
                    </a:lnTo>
                    <a:lnTo>
                      <a:pt x="7" y="139"/>
                    </a:lnTo>
                    <a:lnTo>
                      <a:pt x="7" y="132"/>
                    </a:lnTo>
                    <a:lnTo>
                      <a:pt x="7" y="118"/>
                    </a:lnTo>
                    <a:lnTo>
                      <a:pt x="7" y="112"/>
                    </a:lnTo>
                    <a:lnTo>
                      <a:pt x="14" y="105"/>
                    </a:lnTo>
                    <a:lnTo>
                      <a:pt x="14" y="94"/>
                    </a:lnTo>
                    <a:lnTo>
                      <a:pt x="14" y="87"/>
                    </a:lnTo>
                    <a:lnTo>
                      <a:pt x="22" y="73"/>
                    </a:lnTo>
                    <a:lnTo>
                      <a:pt x="29" y="66"/>
                    </a:lnTo>
                    <a:lnTo>
                      <a:pt x="36" y="52"/>
                    </a:lnTo>
                    <a:lnTo>
                      <a:pt x="43" y="45"/>
                    </a:lnTo>
                    <a:lnTo>
                      <a:pt x="51" y="38"/>
                    </a:lnTo>
                    <a:lnTo>
                      <a:pt x="61" y="38"/>
                    </a:lnTo>
                    <a:lnTo>
                      <a:pt x="69" y="35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83" y="28"/>
                    </a:lnTo>
                    <a:lnTo>
                      <a:pt x="90" y="28"/>
                    </a:lnTo>
                    <a:lnTo>
                      <a:pt x="105" y="21"/>
                    </a:lnTo>
                    <a:lnTo>
                      <a:pt x="119" y="14"/>
                    </a:lnTo>
                    <a:lnTo>
                      <a:pt x="130" y="7"/>
                    </a:lnTo>
                    <a:lnTo>
                      <a:pt x="130" y="7"/>
                    </a:lnTo>
                    <a:lnTo>
                      <a:pt x="123" y="7"/>
                    </a:lnTo>
                    <a:lnTo>
                      <a:pt x="123" y="7"/>
                    </a:lnTo>
                    <a:lnTo>
                      <a:pt x="119" y="7"/>
                    </a:lnTo>
                    <a:lnTo>
                      <a:pt x="112" y="0"/>
                    </a:lnTo>
                    <a:lnTo>
                      <a:pt x="105" y="0"/>
                    </a:lnTo>
                    <a:lnTo>
                      <a:pt x="97" y="0"/>
                    </a:lnTo>
                    <a:lnTo>
                      <a:pt x="90" y="0"/>
                    </a:lnTo>
                    <a:lnTo>
                      <a:pt x="83" y="0"/>
                    </a:lnTo>
                    <a:lnTo>
                      <a:pt x="69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3" y="7"/>
                    </a:lnTo>
                    <a:lnTo>
                      <a:pt x="36" y="7"/>
                    </a:lnTo>
                    <a:lnTo>
                      <a:pt x="22" y="7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425" name="Freeform 249"/>
              <p:cNvSpPr>
                <a:spLocks/>
              </p:cNvSpPr>
              <p:nvPr/>
            </p:nvSpPr>
            <p:spPr bwMode="auto">
              <a:xfrm>
                <a:off x="3084" y="3465"/>
                <a:ext cx="101" cy="34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15" y="7"/>
                  </a:cxn>
                  <a:cxn ang="0">
                    <a:pos x="22" y="7"/>
                  </a:cxn>
                  <a:cxn ang="0">
                    <a:pos x="29" y="7"/>
                  </a:cxn>
                  <a:cxn ang="0">
                    <a:pos x="33" y="7"/>
                  </a:cxn>
                  <a:cxn ang="0">
                    <a:pos x="40" y="0"/>
                  </a:cxn>
                  <a:cxn ang="0">
                    <a:pos x="47" y="0"/>
                  </a:cxn>
                  <a:cxn ang="0">
                    <a:pos x="62" y="7"/>
                  </a:cxn>
                  <a:cxn ang="0">
                    <a:pos x="76" y="7"/>
                  </a:cxn>
                  <a:cxn ang="0">
                    <a:pos x="91" y="7"/>
                  </a:cxn>
                  <a:cxn ang="0">
                    <a:pos x="101" y="13"/>
                  </a:cxn>
                  <a:cxn ang="0">
                    <a:pos x="101" y="20"/>
                  </a:cxn>
                  <a:cxn ang="0">
                    <a:pos x="101" y="20"/>
                  </a:cxn>
                  <a:cxn ang="0">
                    <a:pos x="101" y="20"/>
                  </a:cxn>
                  <a:cxn ang="0">
                    <a:pos x="98" y="13"/>
                  </a:cxn>
                  <a:cxn ang="0">
                    <a:pos x="91" y="13"/>
                  </a:cxn>
                  <a:cxn ang="0">
                    <a:pos x="83" y="13"/>
                  </a:cxn>
                  <a:cxn ang="0">
                    <a:pos x="76" y="13"/>
                  </a:cxn>
                  <a:cxn ang="0">
                    <a:pos x="69" y="13"/>
                  </a:cxn>
                  <a:cxn ang="0">
                    <a:pos x="62" y="13"/>
                  </a:cxn>
                  <a:cxn ang="0">
                    <a:pos x="55" y="7"/>
                  </a:cxn>
                  <a:cxn ang="0">
                    <a:pos x="40" y="7"/>
                  </a:cxn>
                  <a:cxn ang="0">
                    <a:pos x="33" y="13"/>
                  </a:cxn>
                  <a:cxn ang="0">
                    <a:pos x="29" y="13"/>
                  </a:cxn>
                  <a:cxn ang="0">
                    <a:pos x="22" y="13"/>
                  </a:cxn>
                  <a:cxn ang="0">
                    <a:pos x="15" y="20"/>
                  </a:cxn>
                  <a:cxn ang="0">
                    <a:pos x="8" y="27"/>
                  </a:cxn>
                  <a:cxn ang="0">
                    <a:pos x="0" y="34"/>
                  </a:cxn>
                  <a:cxn ang="0">
                    <a:pos x="0" y="20"/>
                  </a:cxn>
                </a:cxnLst>
                <a:rect l="0" t="0" r="r" b="b"/>
                <a:pathLst>
                  <a:path w="101" h="34">
                    <a:moveTo>
                      <a:pt x="0" y="20"/>
                    </a:move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9" y="7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62" y="7"/>
                    </a:lnTo>
                    <a:lnTo>
                      <a:pt x="76" y="7"/>
                    </a:lnTo>
                    <a:lnTo>
                      <a:pt x="91" y="7"/>
                    </a:lnTo>
                    <a:lnTo>
                      <a:pt x="101" y="13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98" y="13"/>
                    </a:lnTo>
                    <a:lnTo>
                      <a:pt x="91" y="13"/>
                    </a:lnTo>
                    <a:lnTo>
                      <a:pt x="83" y="13"/>
                    </a:lnTo>
                    <a:lnTo>
                      <a:pt x="76" y="13"/>
                    </a:lnTo>
                    <a:lnTo>
                      <a:pt x="69" y="13"/>
                    </a:lnTo>
                    <a:lnTo>
                      <a:pt x="62" y="13"/>
                    </a:lnTo>
                    <a:lnTo>
                      <a:pt x="55" y="7"/>
                    </a:lnTo>
                    <a:lnTo>
                      <a:pt x="40" y="7"/>
                    </a:lnTo>
                    <a:lnTo>
                      <a:pt x="33" y="13"/>
                    </a:lnTo>
                    <a:lnTo>
                      <a:pt x="29" y="13"/>
                    </a:lnTo>
                    <a:lnTo>
                      <a:pt x="22" y="13"/>
                    </a:lnTo>
                    <a:lnTo>
                      <a:pt x="15" y="20"/>
                    </a:lnTo>
                    <a:lnTo>
                      <a:pt x="8" y="27"/>
                    </a:lnTo>
                    <a:lnTo>
                      <a:pt x="0" y="3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426" name="Freeform 250"/>
              <p:cNvSpPr>
                <a:spLocks/>
              </p:cNvSpPr>
              <p:nvPr/>
            </p:nvSpPr>
            <p:spPr bwMode="auto">
              <a:xfrm>
                <a:off x="3084" y="3405"/>
                <a:ext cx="101" cy="28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3" y="0"/>
                  </a:cxn>
                  <a:cxn ang="0">
                    <a:pos x="40" y="0"/>
                  </a:cxn>
                  <a:cxn ang="0">
                    <a:pos x="47" y="0"/>
                  </a:cxn>
                  <a:cxn ang="0">
                    <a:pos x="62" y="0"/>
                  </a:cxn>
                  <a:cxn ang="0">
                    <a:pos x="76" y="0"/>
                  </a:cxn>
                  <a:cxn ang="0">
                    <a:pos x="91" y="0"/>
                  </a:cxn>
                  <a:cxn ang="0">
                    <a:pos x="101" y="7"/>
                  </a:cxn>
                  <a:cxn ang="0">
                    <a:pos x="101" y="14"/>
                  </a:cxn>
                  <a:cxn ang="0">
                    <a:pos x="101" y="14"/>
                  </a:cxn>
                  <a:cxn ang="0">
                    <a:pos x="101" y="14"/>
                  </a:cxn>
                  <a:cxn ang="0">
                    <a:pos x="98" y="14"/>
                  </a:cxn>
                  <a:cxn ang="0">
                    <a:pos x="91" y="7"/>
                  </a:cxn>
                  <a:cxn ang="0">
                    <a:pos x="83" y="7"/>
                  </a:cxn>
                  <a:cxn ang="0">
                    <a:pos x="76" y="7"/>
                  </a:cxn>
                  <a:cxn ang="0">
                    <a:pos x="69" y="7"/>
                  </a:cxn>
                  <a:cxn ang="0">
                    <a:pos x="62" y="7"/>
                  </a:cxn>
                  <a:cxn ang="0">
                    <a:pos x="55" y="7"/>
                  </a:cxn>
                  <a:cxn ang="0">
                    <a:pos x="40" y="7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2" y="7"/>
                  </a:cxn>
                  <a:cxn ang="0">
                    <a:pos x="15" y="14"/>
                  </a:cxn>
                  <a:cxn ang="0">
                    <a:pos x="8" y="21"/>
                  </a:cxn>
                  <a:cxn ang="0">
                    <a:pos x="0" y="28"/>
                  </a:cxn>
                  <a:cxn ang="0">
                    <a:pos x="0" y="14"/>
                  </a:cxn>
                </a:cxnLst>
                <a:rect l="0" t="0" r="r" b="b"/>
                <a:pathLst>
                  <a:path w="101" h="28">
                    <a:moveTo>
                      <a:pt x="0" y="14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62" y="0"/>
                    </a:lnTo>
                    <a:lnTo>
                      <a:pt x="76" y="0"/>
                    </a:lnTo>
                    <a:lnTo>
                      <a:pt x="91" y="0"/>
                    </a:lnTo>
                    <a:lnTo>
                      <a:pt x="101" y="7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98" y="14"/>
                    </a:lnTo>
                    <a:lnTo>
                      <a:pt x="91" y="7"/>
                    </a:lnTo>
                    <a:lnTo>
                      <a:pt x="83" y="7"/>
                    </a:lnTo>
                    <a:lnTo>
                      <a:pt x="76" y="7"/>
                    </a:lnTo>
                    <a:lnTo>
                      <a:pt x="69" y="7"/>
                    </a:lnTo>
                    <a:lnTo>
                      <a:pt x="62" y="7"/>
                    </a:lnTo>
                    <a:lnTo>
                      <a:pt x="55" y="7"/>
                    </a:lnTo>
                    <a:lnTo>
                      <a:pt x="40" y="7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2" y="7"/>
                    </a:lnTo>
                    <a:lnTo>
                      <a:pt x="15" y="14"/>
                    </a:lnTo>
                    <a:lnTo>
                      <a:pt x="8" y="21"/>
                    </a:lnTo>
                    <a:lnTo>
                      <a:pt x="0" y="2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427" name="Freeform 251"/>
              <p:cNvSpPr>
                <a:spLocks/>
              </p:cNvSpPr>
              <p:nvPr/>
            </p:nvSpPr>
            <p:spPr bwMode="auto">
              <a:xfrm>
                <a:off x="3182" y="3374"/>
                <a:ext cx="169" cy="2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2"/>
                  </a:cxn>
                  <a:cxn ang="0">
                    <a:pos x="54" y="296"/>
                  </a:cxn>
                  <a:cxn ang="0">
                    <a:pos x="54" y="258"/>
                  </a:cxn>
                  <a:cxn ang="0">
                    <a:pos x="169" y="278"/>
                  </a:cxn>
                  <a:cxn ang="0">
                    <a:pos x="169" y="265"/>
                  </a:cxn>
                  <a:cxn ang="0">
                    <a:pos x="86" y="251"/>
                  </a:cxn>
                  <a:cxn ang="0">
                    <a:pos x="79" y="219"/>
                  </a:cxn>
                  <a:cxn ang="0">
                    <a:pos x="25" y="219"/>
                  </a:cxn>
                  <a:cxn ang="0">
                    <a:pos x="25" y="219"/>
                  </a:cxn>
                  <a:cxn ang="0">
                    <a:pos x="18" y="205"/>
                  </a:cxn>
                  <a:cxn ang="0">
                    <a:pos x="18" y="185"/>
                  </a:cxn>
                  <a:cxn ang="0">
                    <a:pos x="11" y="160"/>
                  </a:cxn>
                  <a:cxn ang="0">
                    <a:pos x="3" y="125"/>
                  </a:cxn>
                  <a:cxn ang="0">
                    <a:pos x="3" y="87"/>
                  </a:cxn>
                  <a:cxn ang="0">
                    <a:pos x="3" y="52"/>
                  </a:cxn>
                  <a:cxn ang="0">
                    <a:pos x="18" y="7"/>
                  </a:cxn>
                  <a:cxn ang="0">
                    <a:pos x="0" y="0"/>
                  </a:cxn>
                </a:cxnLst>
                <a:rect l="0" t="0" r="r" b="b"/>
                <a:pathLst>
                  <a:path w="169" h="296">
                    <a:moveTo>
                      <a:pt x="0" y="0"/>
                    </a:moveTo>
                    <a:lnTo>
                      <a:pt x="0" y="292"/>
                    </a:lnTo>
                    <a:lnTo>
                      <a:pt x="54" y="296"/>
                    </a:lnTo>
                    <a:lnTo>
                      <a:pt x="54" y="258"/>
                    </a:lnTo>
                    <a:lnTo>
                      <a:pt x="169" y="278"/>
                    </a:lnTo>
                    <a:lnTo>
                      <a:pt x="169" y="265"/>
                    </a:lnTo>
                    <a:lnTo>
                      <a:pt x="86" y="251"/>
                    </a:lnTo>
                    <a:lnTo>
                      <a:pt x="79" y="219"/>
                    </a:lnTo>
                    <a:lnTo>
                      <a:pt x="25" y="219"/>
                    </a:lnTo>
                    <a:lnTo>
                      <a:pt x="25" y="219"/>
                    </a:lnTo>
                    <a:lnTo>
                      <a:pt x="18" y="205"/>
                    </a:lnTo>
                    <a:lnTo>
                      <a:pt x="18" y="185"/>
                    </a:lnTo>
                    <a:lnTo>
                      <a:pt x="11" y="160"/>
                    </a:lnTo>
                    <a:lnTo>
                      <a:pt x="3" y="125"/>
                    </a:lnTo>
                    <a:lnTo>
                      <a:pt x="3" y="87"/>
                    </a:lnTo>
                    <a:lnTo>
                      <a:pt x="3" y="52"/>
                    </a:lnTo>
                    <a:lnTo>
                      <a:pt x="1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428" name="Freeform 252"/>
              <p:cNvSpPr>
                <a:spLocks/>
              </p:cNvSpPr>
              <p:nvPr/>
            </p:nvSpPr>
            <p:spPr bwMode="auto">
              <a:xfrm>
                <a:off x="3268" y="3301"/>
                <a:ext cx="220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7" y="38"/>
                  </a:cxn>
                  <a:cxn ang="0">
                    <a:pos x="15" y="38"/>
                  </a:cxn>
                  <a:cxn ang="0">
                    <a:pos x="29" y="31"/>
                  </a:cxn>
                  <a:cxn ang="0">
                    <a:pos x="36" y="31"/>
                  </a:cxn>
                  <a:cxn ang="0">
                    <a:pos x="47" y="28"/>
                  </a:cxn>
                  <a:cxn ang="0">
                    <a:pos x="62" y="28"/>
                  </a:cxn>
                  <a:cxn ang="0">
                    <a:pos x="83" y="28"/>
                  </a:cxn>
                  <a:cxn ang="0">
                    <a:pos x="98" y="21"/>
                  </a:cxn>
                  <a:cxn ang="0">
                    <a:pos x="116" y="21"/>
                  </a:cxn>
                  <a:cxn ang="0">
                    <a:pos x="130" y="21"/>
                  </a:cxn>
                  <a:cxn ang="0">
                    <a:pos x="152" y="21"/>
                  </a:cxn>
                  <a:cxn ang="0">
                    <a:pos x="173" y="21"/>
                  </a:cxn>
                  <a:cxn ang="0">
                    <a:pos x="191" y="28"/>
                  </a:cxn>
                  <a:cxn ang="0">
                    <a:pos x="213" y="28"/>
                  </a:cxn>
                  <a:cxn ang="0">
                    <a:pos x="220" y="0"/>
                  </a:cxn>
                  <a:cxn ang="0">
                    <a:pos x="213" y="0"/>
                  </a:cxn>
                  <a:cxn ang="0">
                    <a:pos x="213" y="0"/>
                  </a:cxn>
                  <a:cxn ang="0">
                    <a:pos x="206" y="0"/>
                  </a:cxn>
                  <a:cxn ang="0">
                    <a:pos x="191" y="0"/>
                  </a:cxn>
                  <a:cxn ang="0">
                    <a:pos x="184" y="0"/>
                  </a:cxn>
                  <a:cxn ang="0">
                    <a:pos x="173" y="0"/>
                  </a:cxn>
                  <a:cxn ang="0">
                    <a:pos x="152" y="7"/>
                  </a:cxn>
                  <a:cxn ang="0">
                    <a:pos x="137" y="7"/>
                  </a:cxn>
                  <a:cxn ang="0">
                    <a:pos x="116" y="7"/>
                  </a:cxn>
                  <a:cxn ang="0">
                    <a:pos x="105" y="7"/>
                  </a:cxn>
                  <a:cxn ang="0">
                    <a:pos x="83" y="7"/>
                  </a:cxn>
                  <a:cxn ang="0">
                    <a:pos x="69" y="14"/>
                  </a:cxn>
                  <a:cxn ang="0">
                    <a:pos x="47" y="14"/>
                  </a:cxn>
                  <a:cxn ang="0">
                    <a:pos x="29" y="21"/>
                  </a:cxn>
                  <a:cxn ang="0">
                    <a:pos x="15" y="21"/>
                  </a:cxn>
                  <a:cxn ang="0">
                    <a:pos x="0" y="28"/>
                  </a:cxn>
                  <a:cxn ang="0">
                    <a:pos x="0" y="38"/>
                  </a:cxn>
                </a:cxnLst>
                <a:rect l="0" t="0" r="r" b="b"/>
                <a:pathLst>
                  <a:path w="220" h="38">
                    <a:moveTo>
                      <a:pt x="0" y="38"/>
                    </a:moveTo>
                    <a:lnTo>
                      <a:pt x="0" y="38"/>
                    </a:lnTo>
                    <a:lnTo>
                      <a:pt x="0" y="38"/>
                    </a:lnTo>
                    <a:lnTo>
                      <a:pt x="7" y="38"/>
                    </a:lnTo>
                    <a:lnTo>
                      <a:pt x="15" y="38"/>
                    </a:lnTo>
                    <a:lnTo>
                      <a:pt x="29" y="31"/>
                    </a:lnTo>
                    <a:lnTo>
                      <a:pt x="36" y="31"/>
                    </a:lnTo>
                    <a:lnTo>
                      <a:pt x="47" y="28"/>
                    </a:lnTo>
                    <a:lnTo>
                      <a:pt x="62" y="28"/>
                    </a:lnTo>
                    <a:lnTo>
                      <a:pt x="83" y="28"/>
                    </a:lnTo>
                    <a:lnTo>
                      <a:pt x="98" y="21"/>
                    </a:lnTo>
                    <a:lnTo>
                      <a:pt x="116" y="21"/>
                    </a:lnTo>
                    <a:lnTo>
                      <a:pt x="130" y="21"/>
                    </a:lnTo>
                    <a:lnTo>
                      <a:pt x="152" y="21"/>
                    </a:lnTo>
                    <a:lnTo>
                      <a:pt x="173" y="21"/>
                    </a:lnTo>
                    <a:lnTo>
                      <a:pt x="191" y="28"/>
                    </a:lnTo>
                    <a:lnTo>
                      <a:pt x="213" y="28"/>
                    </a:lnTo>
                    <a:lnTo>
                      <a:pt x="220" y="0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06" y="0"/>
                    </a:lnTo>
                    <a:lnTo>
                      <a:pt x="191" y="0"/>
                    </a:lnTo>
                    <a:lnTo>
                      <a:pt x="184" y="0"/>
                    </a:lnTo>
                    <a:lnTo>
                      <a:pt x="173" y="0"/>
                    </a:lnTo>
                    <a:lnTo>
                      <a:pt x="152" y="7"/>
                    </a:lnTo>
                    <a:lnTo>
                      <a:pt x="137" y="7"/>
                    </a:lnTo>
                    <a:lnTo>
                      <a:pt x="116" y="7"/>
                    </a:lnTo>
                    <a:lnTo>
                      <a:pt x="105" y="7"/>
                    </a:lnTo>
                    <a:lnTo>
                      <a:pt x="83" y="7"/>
                    </a:lnTo>
                    <a:lnTo>
                      <a:pt x="69" y="14"/>
                    </a:lnTo>
                    <a:lnTo>
                      <a:pt x="47" y="14"/>
                    </a:lnTo>
                    <a:lnTo>
                      <a:pt x="29" y="21"/>
                    </a:lnTo>
                    <a:lnTo>
                      <a:pt x="15" y="21"/>
                    </a:lnTo>
                    <a:lnTo>
                      <a:pt x="0" y="2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429" name="Freeform 253"/>
              <p:cNvSpPr>
                <a:spLocks/>
              </p:cNvSpPr>
              <p:nvPr/>
            </p:nvSpPr>
            <p:spPr bwMode="auto">
              <a:xfrm>
                <a:off x="3139" y="3684"/>
                <a:ext cx="371" cy="115"/>
              </a:xfrm>
              <a:custGeom>
                <a:avLst/>
                <a:gdLst/>
                <a:ahLst/>
                <a:cxnLst>
                  <a:cxn ang="0">
                    <a:pos x="158" y="115"/>
                  </a:cxn>
                  <a:cxn ang="0">
                    <a:pos x="158" y="115"/>
                  </a:cxn>
                  <a:cxn ang="0">
                    <a:pos x="158" y="115"/>
                  </a:cxn>
                  <a:cxn ang="0">
                    <a:pos x="165" y="108"/>
                  </a:cxn>
                  <a:cxn ang="0">
                    <a:pos x="165" y="108"/>
                  </a:cxn>
                  <a:cxn ang="0">
                    <a:pos x="173" y="108"/>
                  </a:cxn>
                  <a:cxn ang="0">
                    <a:pos x="176" y="101"/>
                  </a:cxn>
                  <a:cxn ang="0">
                    <a:pos x="183" y="101"/>
                  </a:cxn>
                  <a:cxn ang="0">
                    <a:pos x="191" y="94"/>
                  </a:cxn>
                  <a:cxn ang="0">
                    <a:pos x="198" y="94"/>
                  </a:cxn>
                  <a:cxn ang="0">
                    <a:pos x="205" y="87"/>
                  </a:cxn>
                  <a:cxn ang="0">
                    <a:pos x="212" y="87"/>
                  </a:cxn>
                  <a:cxn ang="0">
                    <a:pos x="219" y="80"/>
                  </a:cxn>
                  <a:cxn ang="0">
                    <a:pos x="227" y="73"/>
                  </a:cxn>
                  <a:cxn ang="0">
                    <a:pos x="234" y="66"/>
                  </a:cxn>
                  <a:cxn ang="0">
                    <a:pos x="234" y="66"/>
                  </a:cxn>
                  <a:cxn ang="0">
                    <a:pos x="241" y="59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371" y="80"/>
                  </a:cxn>
                  <a:cxn ang="0">
                    <a:pos x="356" y="87"/>
                  </a:cxn>
                  <a:cxn ang="0">
                    <a:pos x="252" y="59"/>
                  </a:cxn>
                  <a:cxn ang="0">
                    <a:pos x="252" y="59"/>
                  </a:cxn>
                  <a:cxn ang="0">
                    <a:pos x="252" y="66"/>
                  </a:cxn>
                  <a:cxn ang="0">
                    <a:pos x="245" y="66"/>
                  </a:cxn>
                  <a:cxn ang="0">
                    <a:pos x="245" y="66"/>
                  </a:cxn>
                  <a:cxn ang="0">
                    <a:pos x="245" y="73"/>
                  </a:cxn>
                  <a:cxn ang="0">
                    <a:pos x="241" y="73"/>
                  </a:cxn>
                  <a:cxn ang="0">
                    <a:pos x="241" y="80"/>
                  </a:cxn>
                  <a:cxn ang="0">
                    <a:pos x="234" y="80"/>
                  </a:cxn>
                  <a:cxn ang="0">
                    <a:pos x="227" y="87"/>
                  </a:cxn>
                  <a:cxn ang="0">
                    <a:pos x="219" y="87"/>
                  </a:cxn>
                  <a:cxn ang="0">
                    <a:pos x="212" y="94"/>
                  </a:cxn>
                  <a:cxn ang="0">
                    <a:pos x="205" y="101"/>
                  </a:cxn>
                  <a:cxn ang="0">
                    <a:pos x="191" y="101"/>
                  </a:cxn>
                  <a:cxn ang="0">
                    <a:pos x="183" y="108"/>
                  </a:cxn>
                  <a:cxn ang="0">
                    <a:pos x="173" y="115"/>
                  </a:cxn>
                  <a:cxn ang="0">
                    <a:pos x="165" y="115"/>
                  </a:cxn>
                  <a:cxn ang="0">
                    <a:pos x="158" y="115"/>
                  </a:cxn>
                </a:cxnLst>
                <a:rect l="0" t="0" r="r" b="b"/>
                <a:pathLst>
                  <a:path w="371" h="115">
                    <a:moveTo>
                      <a:pt x="158" y="115"/>
                    </a:moveTo>
                    <a:lnTo>
                      <a:pt x="158" y="115"/>
                    </a:lnTo>
                    <a:lnTo>
                      <a:pt x="158" y="115"/>
                    </a:lnTo>
                    <a:lnTo>
                      <a:pt x="165" y="108"/>
                    </a:lnTo>
                    <a:lnTo>
                      <a:pt x="165" y="108"/>
                    </a:lnTo>
                    <a:lnTo>
                      <a:pt x="173" y="108"/>
                    </a:lnTo>
                    <a:lnTo>
                      <a:pt x="176" y="101"/>
                    </a:lnTo>
                    <a:lnTo>
                      <a:pt x="183" y="101"/>
                    </a:lnTo>
                    <a:lnTo>
                      <a:pt x="191" y="94"/>
                    </a:lnTo>
                    <a:lnTo>
                      <a:pt x="198" y="94"/>
                    </a:lnTo>
                    <a:lnTo>
                      <a:pt x="205" y="87"/>
                    </a:lnTo>
                    <a:lnTo>
                      <a:pt x="212" y="87"/>
                    </a:lnTo>
                    <a:lnTo>
                      <a:pt x="219" y="80"/>
                    </a:lnTo>
                    <a:lnTo>
                      <a:pt x="227" y="73"/>
                    </a:lnTo>
                    <a:lnTo>
                      <a:pt x="234" y="66"/>
                    </a:lnTo>
                    <a:lnTo>
                      <a:pt x="234" y="66"/>
                    </a:lnTo>
                    <a:lnTo>
                      <a:pt x="241" y="59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371" y="80"/>
                    </a:lnTo>
                    <a:lnTo>
                      <a:pt x="356" y="87"/>
                    </a:lnTo>
                    <a:lnTo>
                      <a:pt x="252" y="59"/>
                    </a:lnTo>
                    <a:lnTo>
                      <a:pt x="252" y="59"/>
                    </a:lnTo>
                    <a:lnTo>
                      <a:pt x="252" y="66"/>
                    </a:lnTo>
                    <a:lnTo>
                      <a:pt x="245" y="66"/>
                    </a:lnTo>
                    <a:lnTo>
                      <a:pt x="245" y="66"/>
                    </a:lnTo>
                    <a:lnTo>
                      <a:pt x="245" y="73"/>
                    </a:lnTo>
                    <a:lnTo>
                      <a:pt x="241" y="73"/>
                    </a:lnTo>
                    <a:lnTo>
                      <a:pt x="241" y="80"/>
                    </a:lnTo>
                    <a:lnTo>
                      <a:pt x="234" y="80"/>
                    </a:lnTo>
                    <a:lnTo>
                      <a:pt x="227" y="87"/>
                    </a:lnTo>
                    <a:lnTo>
                      <a:pt x="219" y="87"/>
                    </a:lnTo>
                    <a:lnTo>
                      <a:pt x="212" y="94"/>
                    </a:lnTo>
                    <a:lnTo>
                      <a:pt x="205" y="101"/>
                    </a:lnTo>
                    <a:lnTo>
                      <a:pt x="191" y="101"/>
                    </a:lnTo>
                    <a:lnTo>
                      <a:pt x="183" y="108"/>
                    </a:lnTo>
                    <a:lnTo>
                      <a:pt x="173" y="115"/>
                    </a:lnTo>
                    <a:lnTo>
                      <a:pt x="165" y="115"/>
                    </a:lnTo>
                    <a:lnTo>
                      <a:pt x="158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430" name="Freeform 254"/>
              <p:cNvSpPr>
                <a:spLocks/>
              </p:cNvSpPr>
              <p:nvPr/>
            </p:nvSpPr>
            <p:spPr bwMode="auto">
              <a:xfrm>
                <a:off x="3063" y="3712"/>
                <a:ext cx="378" cy="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1" y="104"/>
                  </a:cxn>
                  <a:cxn ang="0">
                    <a:pos x="378" y="104"/>
                  </a:cxn>
                  <a:cxn ang="0">
                    <a:pos x="14" y="0"/>
                  </a:cxn>
                  <a:cxn ang="0">
                    <a:pos x="0" y="0"/>
                  </a:cxn>
                </a:cxnLst>
                <a:rect l="0" t="0" r="r" b="b"/>
                <a:pathLst>
                  <a:path w="378" h="104">
                    <a:moveTo>
                      <a:pt x="0" y="0"/>
                    </a:moveTo>
                    <a:lnTo>
                      <a:pt x="371" y="104"/>
                    </a:lnTo>
                    <a:lnTo>
                      <a:pt x="378" y="104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431" name="Freeform 255"/>
              <p:cNvSpPr>
                <a:spLocks/>
              </p:cNvSpPr>
              <p:nvPr/>
            </p:nvSpPr>
            <p:spPr bwMode="auto">
              <a:xfrm>
                <a:off x="3124" y="3698"/>
                <a:ext cx="371" cy="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4" y="94"/>
                  </a:cxn>
                  <a:cxn ang="0">
                    <a:pos x="371" y="94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371" h="94">
                    <a:moveTo>
                      <a:pt x="0" y="0"/>
                    </a:moveTo>
                    <a:lnTo>
                      <a:pt x="364" y="94"/>
                    </a:lnTo>
                    <a:lnTo>
                      <a:pt x="371" y="94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432" name="Freeform 256"/>
              <p:cNvSpPr>
                <a:spLocks/>
              </p:cNvSpPr>
              <p:nvPr/>
            </p:nvSpPr>
            <p:spPr bwMode="auto">
              <a:xfrm>
                <a:off x="3099" y="3705"/>
                <a:ext cx="367" cy="1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0" y="101"/>
                  </a:cxn>
                  <a:cxn ang="0">
                    <a:pos x="367" y="101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367" h="101">
                    <a:moveTo>
                      <a:pt x="0" y="0"/>
                    </a:moveTo>
                    <a:lnTo>
                      <a:pt x="360" y="101"/>
                    </a:lnTo>
                    <a:lnTo>
                      <a:pt x="367" y="101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</p:grpSp>
      </p:grpSp>
      <p:sp>
        <p:nvSpPr>
          <p:cNvPr id="257" name="25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37</a:t>
            </a:fld>
            <a:endParaRPr lang="es-E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5720" y="357166"/>
            <a:ext cx="3954463" cy="4646612"/>
          </a:xfrm>
          <a:ln/>
        </p:spPr>
        <p:txBody>
          <a:bodyPr>
            <a:noAutofit/>
          </a:bodyPr>
          <a:lstStyle/>
          <a:p>
            <a:pPr marL="341313" indent="-341313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1800" u="sng" dirty="0">
                <a:solidFill>
                  <a:srgbClr val="FF0000"/>
                </a:solidFill>
                <a:latin typeface="Maiandra GD" pitchFamily="34" charset="0"/>
              </a:rPr>
              <a:t>Instalar un web Cache</a:t>
            </a:r>
          </a:p>
          <a:p>
            <a:pPr marL="341313" indent="-341313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1600" dirty="0">
                <a:latin typeface="Maiandra GD" pitchFamily="34" charset="0"/>
              </a:rPr>
              <a:t>Supongamos tasa de éxito</a:t>
            </a:r>
            <a:r>
              <a:rPr lang="es-ES" sz="1600" baseline="30000" dirty="0">
                <a:latin typeface="Maiandra GD" pitchFamily="34" charset="0"/>
              </a:rPr>
              <a:t>1</a:t>
            </a:r>
            <a:r>
              <a:rPr lang="es-ES" sz="1600" dirty="0">
                <a:latin typeface="Maiandra GD" pitchFamily="34" charset="0"/>
              </a:rPr>
              <a:t> (acierto) de 0.4</a:t>
            </a:r>
          </a:p>
          <a:p>
            <a:pPr marL="341313" indent="-341313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1800" u="sng" dirty="0">
                <a:solidFill>
                  <a:srgbClr val="FF0000"/>
                </a:solidFill>
                <a:latin typeface="Maiandra GD" pitchFamily="34" charset="0"/>
              </a:rPr>
              <a:t>Consecuencias</a:t>
            </a:r>
          </a:p>
          <a:p>
            <a:pPr marL="341313" indent="-341313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1600" dirty="0">
                <a:latin typeface="Maiandra GD" pitchFamily="34" charset="0"/>
              </a:rPr>
              <a:t>40% de los requerimientos serán satisfechos en forma casi inmediata (~10 </a:t>
            </a:r>
            <a:r>
              <a:rPr lang="es-ES" sz="1600" dirty="0" err="1">
                <a:latin typeface="Maiandra GD" pitchFamily="34" charset="0"/>
              </a:rPr>
              <a:t>msec</a:t>
            </a:r>
            <a:r>
              <a:rPr lang="es-ES" sz="1600" dirty="0">
                <a:latin typeface="Maiandra GD" pitchFamily="34" charset="0"/>
              </a:rPr>
              <a:t>)</a:t>
            </a:r>
          </a:p>
          <a:p>
            <a:pPr marL="341313" indent="-341313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1600" dirty="0">
                <a:latin typeface="Maiandra GD" pitchFamily="34" charset="0"/>
              </a:rPr>
              <a:t>60% de los requerimientos satisfechos por el servidor WEB</a:t>
            </a:r>
          </a:p>
          <a:p>
            <a:pPr marL="341313" indent="-341313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1600" dirty="0">
                <a:latin typeface="Maiandra GD" pitchFamily="34" charset="0"/>
              </a:rPr>
              <a:t>Utilización del enlace de acceso es reducido al 60%, resultando en retardo despreciable (digamos 10 </a:t>
            </a:r>
            <a:r>
              <a:rPr lang="es-ES" sz="1600" dirty="0" err="1">
                <a:latin typeface="Maiandra GD" pitchFamily="34" charset="0"/>
              </a:rPr>
              <a:t>msec</a:t>
            </a:r>
            <a:r>
              <a:rPr lang="es-ES" sz="1600" dirty="0">
                <a:latin typeface="Maiandra GD" pitchFamily="34" charset="0"/>
              </a:rPr>
              <a:t>)</a:t>
            </a:r>
          </a:p>
          <a:p>
            <a:pPr marL="341313" indent="-341313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1600" dirty="0">
                <a:latin typeface="Maiandra GD" pitchFamily="34" charset="0"/>
              </a:rPr>
              <a:t>Retardo total   = Retardo Internet + retardo acceso + retardo LAN  =  0.6*(2.01) </a:t>
            </a:r>
            <a:r>
              <a:rPr lang="es-ES" sz="1600" dirty="0" err="1">
                <a:latin typeface="Maiandra GD" pitchFamily="34" charset="0"/>
              </a:rPr>
              <a:t>sec</a:t>
            </a:r>
            <a:r>
              <a:rPr lang="es-ES" sz="1600" dirty="0">
                <a:latin typeface="Maiandra GD" pitchFamily="34" charset="0"/>
              </a:rPr>
              <a:t>  + 0.4*0.01 &lt; 1.3 </a:t>
            </a:r>
            <a:r>
              <a:rPr lang="es-ES" sz="1600" dirty="0" err="1">
                <a:latin typeface="Maiandra GD" pitchFamily="34" charset="0"/>
              </a:rPr>
              <a:t>sec</a:t>
            </a:r>
            <a:endParaRPr lang="es-ES" sz="1600" dirty="0">
              <a:latin typeface="Maiandra GD" pitchFamily="34" charset="0"/>
            </a:endParaRPr>
          </a:p>
          <a:p>
            <a:pPr marL="341313" indent="-341313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" sz="1600" dirty="0">
              <a:latin typeface="Maiandra GD" pitchFamily="34" charset="0"/>
            </a:endParaRPr>
          </a:p>
        </p:txBody>
      </p:sp>
      <p:grpSp>
        <p:nvGrpSpPr>
          <p:cNvPr id="271" name="270 Grupo"/>
          <p:cNvGrpSpPr/>
          <p:nvPr/>
        </p:nvGrpSpPr>
        <p:grpSpPr>
          <a:xfrm>
            <a:off x="4872068" y="1191256"/>
            <a:ext cx="3986212" cy="4809512"/>
            <a:chOff x="4694238" y="1155700"/>
            <a:chExt cx="3986212" cy="4809512"/>
          </a:xfrm>
        </p:grpSpPr>
        <p:sp>
          <p:nvSpPr>
            <p:cNvPr id="52279" name="Freeform 55"/>
            <p:cNvSpPr>
              <a:spLocks noChangeArrowheads="1"/>
            </p:cNvSpPr>
            <p:nvPr/>
          </p:nvSpPr>
          <p:spPr bwMode="auto">
            <a:xfrm>
              <a:off x="5162550" y="1689100"/>
              <a:ext cx="2176463" cy="1581150"/>
            </a:xfrm>
            <a:custGeom>
              <a:avLst/>
              <a:gdLst/>
              <a:ahLst/>
              <a:cxnLst>
                <a:cxn ang="0">
                  <a:pos x="76" y="1723"/>
                </a:cxn>
                <a:cxn ang="0">
                  <a:pos x="297" y="200"/>
                </a:cxn>
                <a:cxn ang="0">
                  <a:pos x="1859" y="518"/>
                </a:cxn>
                <a:cxn ang="0">
                  <a:pos x="3422" y="264"/>
                </a:cxn>
                <a:cxn ang="0">
                  <a:pos x="5663" y="1073"/>
                </a:cxn>
                <a:cxn ang="0">
                  <a:pos x="5697" y="3023"/>
                </a:cxn>
                <a:cxn ang="0">
                  <a:pos x="4474" y="4229"/>
                </a:cxn>
                <a:cxn ang="0">
                  <a:pos x="2301" y="4007"/>
                </a:cxn>
                <a:cxn ang="0">
                  <a:pos x="1418" y="3356"/>
                </a:cxn>
                <a:cxn ang="0">
                  <a:pos x="517" y="2817"/>
                </a:cxn>
                <a:cxn ang="0">
                  <a:pos x="76" y="1723"/>
                </a:cxn>
                <a:cxn ang="0">
                  <a:pos x="76" y="1723"/>
                </a:cxn>
              </a:cxnLst>
              <a:rect l="0" t="0" r="r" b="b"/>
              <a:pathLst>
                <a:path w="6044" h="4393">
                  <a:moveTo>
                    <a:pt x="76" y="1723"/>
                  </a:moveTo>
                  <a:cubicBezTo>
                    <a:pt x="39" y="1287"/>
                    <a:pt x="0" y="401"/>
                    <a:pt x="297" y="200"/>
                  </a:cubicBezTo>
                  <a:cubicBezTo>
                    <a:pt x="594" y="0"/>
                    <a:pt x="1338" y="507"/>
                    <a:pt x="1859" y="518"/>
                  </a:cubicBezTo>
                  <a:cubicBezTo>
                    <a:pt x="2380" y="528"/>
                    <a:pt x="2787" y="171"/>
                    <a:pt x="3422" y="264"/>
                  </a:cubicBezTo>
                  <a:cubicBezTo>
                    <a:pt x="4056" y="356"/>
                    <a:pt x="5284" y="613"/>
                    <a:pt x="5663" y="1073"/>
                  </a:cubicBezTo>
                  <a:cubicBezTo>
                    <a:pt x="6043" y="1533"/>
                    <a:pt x="5895" y="2497"/>
                    <a:pt x="5697" y="3023"/>
                  </a:cubicBezTo>
                  <a:cubicBezTo>
                    <a:pt x="5499" y="3549"/>
                    <a:pt x="5041" y="4065"/>
                    <a:pt x="4474" y="4229"/>
                  </a:cubicBezTo>
                  <a:cubicBezTo>
                    <a:pt x="3908" y="4392"/>
                    <a:pt x="2810" y="4152"/>
                    <a:pt x="2301" y="4007"/>
                  </a:cubicBezTo>
                  <a:cubicBezTo>
                    <a:pt x="1791" y="3861"/>
                    <a:pt x="1715" y="3555"/>
                    <a:pt x="1418" y="3356"/>
                  </a:cubicBezTo>
                  <a:cubicBezTo>
                    <a:pt x="1120" y="3158"/>
                    <a:pt x="741" y="3089"/>
                    <a:pt x="517" y="2817"/>
                  </a:cubicBezTo>
                  <a:cubicBezTo>
                    <a:pt x="294" y="2545"/>
                    <a:pt x="70" y="2164"/>
                    <a:pt x="76" y="1723"/>
                  </a:cubicBezTo>
                  <a:lnTo>
                    <a:pt x="76" y="1723"/>
                  </a:lnTo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>
                <a:latin typeface="Maiandra GD" pitchFamily="34" charset="0"/>
              </a:endParaRPr>
            </a:p>
          </p:txBody>
        </p:sp>
        <p:sp>
          <p:nvSpPr>
            <p:cNvPr id="52226" name="Line 2"/>
            <p:cNvSpPr>
              <a:spLocks noChangeShapeType="1"/>
            </p:cNvSpPr>
            <p:nvPr/>
          </p:nvSpPr>
          <p:spPr bwMode="auto">
            <a:xfrm>
              <a:off x="5067300" y="2076450"/>
              <a:ext cx="285750" cy="114300"/>
            </a:xfrm>
            <a:prstGeom prst="line">
              <a:avLst/>
            </a:prstGeom>
            <a:noFill/>
            <a:ln w="28440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s-ES">
                <a:latin typeface="Maiandra GD" pitchFamily="34" charset="0"/>
              </a:endParaRPr>
            </a:p>
          </p:txBody>
        </p:sp>
        <p:grpSp>
          <p:nvGrpSpPr>
            <p:cNvPr id="2" name="Group 5"/>
            <p:cNvGrpSpPr>
              <a:grpSpLocks/>
            </p:cNvGrpSpPr>
            <p:nvPr/>
          </p:nvGrpSpPr>
          <p:grpSpPr bwMode="auto">
            <a:xfrm>
              <a:off x="4878388" y="1698625"/>
              <a:ext cx="182562" cy="541338"/>
              <a:chOff x="3073" y="1070"/>
              <a:chExt cx="115" cy="341"/>
            </a:xfrm>
          </p:grpSpPr>
          <p:sp>
            <p:nvSpPr>
              <p:cNvPr id="52230" name="Freeform 6"/>
              <p:cNvSpPr>
                <a:spLocks noChangeArrowheads="1"/>
              </p:cNvSpPr>
              <p:nvPr/>
            </p:nvSpPr>
            <p:spPr bwMode="auto">
              <a:xfrm>
                <a:off x="3073" y="1333"/>
                <a:ext cx="116" cy="80"/>
              </a:xfrm>
              <a:custGeom>
                <a:avLst/>
                <a:gdLst/>
                <a:ahLst/>
                <a:cxnLst>
                  <a:cxn ang="0">
                    <a:pos x="198" y="0"/>
                  </a:cxn>
                  <a:cxn ang="0">
                    <a:pos x="512" y="0"/>
                  </a:cxn>
                  <a:cxn ang="0">
                    <a:pos x="314" y="350"/>
                  </a:cxn>
                  <a:cxn ang="0">
                    <a:pos x="0" y="350"/>
                  </a:cxn>
                  <a:cxn ang="0">
                    <a:pos x="198" y="0"/>
                  </a:cxn>
                </a:cxnLst>
                <a:rect l="0" t="0" r="r" b="b"/>
                <a:pathLst>
                  <a:path w="513" h="351">
                    <a:moveTo>
                      <a:pt x="198" y="0"/>
                    </a:moveTo>
                    <a:lnTo>
                      <a:pt x="512" y="0"/>
                    </a:lnTo>
                    <a:lnTo>
                      <a:pt x="314" y="350"/>
                    </a:lnTo>
                    <a:lnTo>
                      <a:pt x="0" y="350"/>
                    </a:lnTo>
                    <a:lnTo>
                      <a:pt x="198" y="0"/>
                    </a:lnTo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231" name="AutoShape 7"/>
              <p:cNvSpPr>
                <a:spLocks noChangeArrowheads="1"/>
              </p:cNvSpPr>
              <p:nvPr/>
            </p:nvSpPr>
            <p:spPr bwMode="auto">
              <a:xfrm>
                <a:off x="3132" y="1072"/>
                <a:ext cx="54" cy="263"/>
              </a:xfrm>
              <a:prstGeom prst="roundRect">
                <a:avLst>
                  <a:gd name="adj" fmla="val 1852"/>
                </a:avLst>
              </a:pr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232" name="AutoShape 8"/>
              <p:cNvSpPr>
                <a:spLocks noChangeArrowheads="1"/>
              </p:cNvSpPr>
              <p:nvPr/>
            </p:nvSpPr>
            <p:spPr bwMode="auto">
              <a:xfrm>
                <a:off x="3074" y="1147"/>
                <a:ext cx="74" cy="263"/>
              </a:xfrm>
              <a:prstGeom prst="roundRect">
                <a:avLst>
                  <a:gd name="adj" fmla="val 1347"/>
                </a:avLst>
              </a:prstGeom>
              <a:solidFill>
                <a:srgbClr val="33CC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233" name="Freeform 9"/>
              <p:cNvSpPr>
                <a:spLocks noChangeArrowheads="1"/>
              </p:cNvSpPr>
              <p:nvPr/>
            </p:nvSpPr>
            <p:spPr bwMode="auto">
              <a:xfrm>
                <a:off x="3073" y="1070"/>
                <a:ext cx="116" cy="80"/>
              </a:xfrm>
              <a:custGeom>
                <a:avLst/>
                <a:gdLst/>
                <a:ahLst/>
                <a:cxnLst>
                  <a:cxn ang="0">
                    <a:pos x="198" y="0"/>
                  </a:cxn>
                  <a:cxn ang="0">
                    <a:pos x="512" y="0"/>
                  </a:cxn>
                  <a:cxn ang="0">
                    <a:pos x="314" y="350"/>
                  </a:cxn>
                  <a:cxn ang="0">
                    <a:pos x="0" y="350"/>
                  </a:cxn>
                  <a:cxn ang="0">
                    <a:pos x="198" y="0"/>
                  </a:cxn>
                </a:cxnLst>
                <a:rect l="0" t="0" r="r" b="b"/>
                <a:pathLst>
                  <a:path w="513" h="351">
                    <a:moveTo>
                      <a:pt x="198" y="0"/>
                    </a:moveTo>
                    <a:lnTo>
                      <a:pt x="512" y="0"/>
                    </a:lnTo>
                    <a:lnTo>
                      <a:pt x="314" y="350"/>
                    </a:lnTo>
                    <a:lnTo>
                      <a:pt x="0" y="350"/>
                    </a:lnTo>
                    <a:lnTo>
                      <a:pt x="198" y="0"/>
                    </a:lnTo>
                  </a:path>
                </a:pathLst>
              </a:custGeom>
              <a:solidFill>
                <a:srgbClr val="33CC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234" name="Line 10"/>
              <p:cNvSpPr>
                <a:spLocks noChangeShapeType="1"/>
              </p:cNvSpPr>
              <p:nvPr/>
            </p:nvSpPr>
            <p:spPr bwMode="auto">
              <a:xfrm>
                <a:off x="3189" y="1076"/>
                <a:ext cx="1" cy="25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235" name="Line 11"/>
              <p:cNvSpPr>
                <a:spLocks noChangeShapeType="1"/>
              </p:cNvSpPr>
              <p:nvPr/>
            </p:nvSpPr>
            <p:spPr bwMode="auto">
              <a:xfrm flipH="1">
                <a:off x="3146" y="1333"/>
                <a:ext cx="44" cy="7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236" name="AutoShape 12"/>
              <p:cNvSpPr>
                <a:spLocks noChangeArrowheads="1"/>
              </p:cNvSpPr>
              <p:nvPr/>
            </p:nvSpPr>
            <p:spPr bwMode="auto">
              <a:xfrm>
                <a:off x="3083" y="1181"/>
                <a:ext cx="49" cy="152"/>
              </a:xfrm>
              <a:prstGeom prst="roundRect">
                <a:avLst>
                  <a:gd name="adj" fmla="val 2083"/>
                </a:avLst>
              </a:prstGeom>
              <a:solidFill>
                <a:srgbClr val="3333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237" name="AutoShape 13"/>
              <p:cNvSpPr>
                <a:spLocks noChangeArrowheads="1"/>
              </p:cNvSpPr>
              <p:nvPr/>
            </p:nvSpPr>
            <p:spPr bwMode="auto">
              <a:xfrm>
                <a:off x="3090" y="1227"/>
                <a:ext cx="37" cy="54"/>
              </a:xfrm>
              <a:prstGeom prst="roundRect">
                <a:avLst>
                  <a:gd name="adj" fmla="val 2778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</p:grp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5802313" y="1155700"/>
              <a:ext cx="182562" cy="541338"/>
              <a:chOff x="3655" y="728"/>
              <a:chExt cx="115" cy="341"/>
            </a:xfrm>
          </p:grpSpPr>
          <p:sp>
            <p:nvSpPr>
              <p:cNvPr id="52239" name="Freeform 15"/>
              <p:cNvSpPr>
                <a:spLocks noChangeArrowheads="1"/>
              </p:cNvSpPr>
              <p:nvPr/>
            </p:nvSpPr>
            <p:spPr bwMode="auto">
              <a:xfrm>
                <a:off x="3655" y="991"/>
                <a:ext cx="116" cy="79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511" y="0"/>
                  </a:cxn>
                  <a:cxn ang="0">
                    <a:pos x="314" y="349"/>
                  </a:cxn>
                  <a:cxn ang="0">
                    <a:pos x="0" y="349"/>
                  </a:cxn>
                  <a:cxn ang="0">
                    <a:pos x="197" y="0"/>
                  </a:cxn>
                </a:cxnLst>
                <a:rect l="0" t="0" r="r" b="b"/>
                <a:pathLst>
                  <a:path w="512" h="350">
                    <a:moveTo>
                      <a:pt x="197" y="0"/>
                    </a:moveTo>
                    <a:lnTo>
                      <a:pt x="511" y="0"/>
                    </a:lnTo>
                    <a:lnTo>
                      <a:pt x="314" y="349"/>
                    </a:lnTo>
                    <a:lnTo>
                      <a:pt x="0" y="349"/>
                    </a:lnTo>
                    <a:lnTo>
                      <a:pt x="197" y="0"/>
                    </a:lnTo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240" name="AutoShape 16"/>
              <p:cNvSpPr>
                <a:spLocks noChangeArrowheads="1"/>
              </p:cNvSpPr>
              <p:nvPr/>
            </p:nvSpPr>
            <p:spPr bwMode="auto">
              <a:xfrm>
                <a:off x="3714" y="730"/>
                <a:ext cx="54" cy="263"/>
              </a:xfrm>
              <a:prstGeom prst="roundRect">
                <a:avLst>
                  <a:gd name="adj" fmla="val 1852"/>
                </a:avLst>
              </a:pr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241" name="AutoShape 17"/>
              <p:cNvSpPr>
                <a:spLocks noChangeArrowheads="1"/>
              </p:cNvSpPr>
              <p:nvPr/>
            </p:nvSpPr>
            <p:spPr bwMode="auto">
              <a:xfrm>
                <a:off x="3656" y="805"/>
                <a:ext cx="74" cy="263"/>
              </a:xfrm>
              <a:prstGeom prst="roundRect">
                <a:avLst>
                  <a:gd name="adj" fmla="val 1347"/>
                </a:avLst>
              </a:prstGeom>
              <a:solidFill>
                <a:srgbClr val="33CC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242" name="Freeform 18"/>
              <p:cNvSpPr>
                <a:spLocks noChangeArrowheads="1"/>
              </p:cNvSpPr>
              <p:nvPr/>
            </p:nvSpPr>
            <p:spPr bwMode="auto">
              <a:xfrm>
                <a:off x="3655" y="728"/>
                <a:ext cx="116" cy="79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511" y="0"/>
                  </a:cxn>
                  <a:cxn ang="0">
                    <a:pos x="314" y="349"/>
                  </a:cxn>
                  <a:cxn ang="0">
                    <a:pos x="0" y="349"/>
                  </a:cxn>
                  <a:cxn ang="0">
                    <a:pos x="197" y="0"/>
                  </a:cxn>
                </a:cxnLst>
                <a:rect l="0" t="0" r="r" b="b"/>
                <a:pathLst>
                  <a:path w="512" h="350">
                    <a:moveTo>
                      <a:pt x="197" y="0"/>
                    </a:moveTo>
                    <a:lnTo>
                      <a:pt x="511" y="0"/>
                    </a:lnTo>
                    <a:lnTo>
                      <a:pt x="314" y="349"/>
                    </a:lnTo>
                    <a:lnTo>
                      <a:pt x="0" y="349"/>
                    </a:lnTo>
                    <a:lnTo>
                      <a:pt x="197" y="0"/>
                    </a:lnTo>
                  </a:path>
                </a:pathLst>
              </a:custGeom>
              <a:solidFill>
                <a:srgbClr val="33CC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243" name="Line 19"/>
              <p:cNvSpPr>
                <a:spLocks noChangeShapeType="1"/>
              </p:cNvSpPr>
              <p:nvPr/>
            </p:nvSpPr>
            <p:spPr bwMode="auto">
              <a:xfrm>
                <a:off x="3771" y="733"/>
                <a:ext cx="1" cy="25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244" name="Line 20"/>
              <p:cNvSpPr>
                <a:spLocks noChangeShapeType="1"/>
              </p:cNvSpPr>
              <p:nvPr/>
            </p:nvSpPr>
            <p:spPr bwMode="auto">
              <a:xfrm flipH="1">
                <a:off x="3728" y="991"/>
                <a:ext cx="44" cy="7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245" name="AutoShape 21"/>
              <p:cNvSpPr>
                <a:spLocks noChangeArrowheads="1"/>
              </p:cNvSpPr>
              <p:nvPr/>
            </p:nvSpPr>
            <p:spPr bwMode="auto">
              <a:xfrm>
                <a:off x="3665" y="839"/>
                <a:ext cx="49" cy="152"/>
              </a:xfrm>
              <a:prstGeom prst="roundRect">
                <a:avLst>
                  <a:gd name="adj" fmla="val 2083"/>
                </a:avLst>
              </a:prstGeom>
              <a:solidFill>
                <a:srgbClr val="3333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246" name="AutoShape 22"/>
              <p:cNvSpPr>
                <a:spLocks noChangeArrowheads="1"/>
              </p:cNvSpPr>
              <p:nvPr/>
            </p:nvSpPr>
            <p:spPr bwMode="auto">
              <a:xfrm>
                <a:off x="3672" y="885"/>
                <a:ext cx="37" cy="54"/>
              </a:xfrm>
              <a:prstGeom prst="roundRect">
                <a:avLst>
                  <a:gd name="adj" fmla="val 2778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</p:grpSp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6478588" y="1184275"/>
              <a:ext cx="182562" cy="541338"/>
              <a:chOff x="4081" y="746"/>
              <a:chExt cx="115" cy="341"/>
            </a:xfrm>
          </p:grpSpPr>
          <p:sp>
            <p:nvSpPr>
              <p:cNvPr id="52248" name="Freeform 24"/>
              <p:cNvSpPr>
                <a:spLocks noChangeArrowheads="1"/>
              </p:cNvSpPr>
              <p:nvPr/>
            </p:nvSpPr>
            <p:spPr bwMode="auto">
              <a:xfrm>
                <a:off x="4081" y="1009"/>
                <a:ext cx="116" cy="79"/>
              </a:xfrm>
              <a:custGeom>
                <a:avLst/>
                <a:gdLst/>
                <a:ahLst/>
                <a:cxnLst>
                  <a:cxn ang="0">
                    <a:pos x="198" y="0"/>
                  </a:cxn>
                  <a:cxn ang="0">
                    <a:pos x="512" y="0"/>
                  </a:cxn>
                  <a:cxn ang="0">
                    <a:pos x="314" y="349"/>
                  </a:cxn>
                  <a:cxn ang="0">
                    <a:pos x="0" y="349"/>
                  </a:cxn>
                  <a:cxn ang="0">
                    <a:pos x="198" y="0"/>
                  </a:cxn>
                </a:cxnLst>
                <a:rect l="0" t="0" r="r" b="b"/>
                <a:pathLst>
                  <a:path w="513" h="350">
                    <a:moveTo>
                      <a:pt x="198" y="0"/>
                    </a:moveTo>
                    <a:lnTo>
                      <a:pt x="512" y="0"/>
                    </a:lnTo>
                    <a:lnTo>
                      <a:pt x="314" y="349"/>
                    </a:lnTo>
                    <a:lnTo>
                      <a:pt x="0" y="349"/>
                    </a:lnTo>
                    <a:lnTo>
                      <a:pt x="198" y="0"/>
                    </a:lnTo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249" name="AutoShape 25"/>
              <p:cNvSpPr>
                <a:spLocks noChangeArrowheads="1"/>
              </p:cNvSpPr>
              <p:nvPr/>
            </p:nvSpPr>
            <p:spPr bwMode="auto">
              <a:xfrm>
                <a:off x="4140" y="748"/>
                <a:ext cx="54" cy="263"/>
              </a:xfrm>
              <a:prstGeom prst="roundRect">
                <a:avLst>
                  <a:gd name="adj" fmla="val 1852"/>
                </a:avLst>
              </a:pr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250" name="AutoShape 26"/>
              <p:cNvSpPr>
                <a:spLocks noChangeArrowheads="1"/>
              </p:cNvSpPr>
              <p:nvPr/>
            </p:nvSpPr>
            <p:spPr bwMode="auto">
              <a:xfrm>
                <a:off x="4082" y="823"/>
                <a:ext cx="74" cy="263"/>
              </a:xfrm>
              <a:prstGeom prst="roundRect">
                <a:avLst>
                  <a:gd name="adj" fmla="val 1347"/>
                </a:avLst>
              </a:prstGeom>
              <a:solidFill>
                <a:srgbClr val="33CC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251" name="Freeform 27"/>
              <p:cNvSpPr>
                <a:spLocks noChangeArrowheads="1"/>
              </p:cNvSpPr>
              <p:nvPr/>
            </p:nvSpPr>
            <p:spPr bwMode="auto">
              <a:xfrm>
                <a:off x="4081" y="746"/>
                <a:ext cx="116" cy="79"/>
              </a:xfrm>
              <a:custGeom>
                <a:avLst/>
                <a:gdLst/>
                <a:ahLst/>
                <a:cxnLst>
                  <a:cxn ang="0">
                    <a:pos x="198" y="0"/>
                  </a:cxn>
                  <a:cxn ang="0">
                    <a:pos x="512" y="0"/>
                  </a:cxn>
                  <a:cxn ang="0">
                    <a:pos x="314" y="349"/>
                  </a:cxn>
                  <a:cxn ang="0">
                    <a:pos x="0" y="349"/>
                  </a:cxn>
                  <a:cxn ang="0">
                    <a:pos x="198" y="0"/>
                  </a:cxn>
                </a:cxnLst>
                <a:rect l="0" t="0" r="r" b="b"/>
                <a:pathLst>
                  <a:path w="513" h="350">
                    <a:moveTo>
                      <a:pt x="198" y="0"/>
                    </a:moveTo>
                    <a:lnTo>
                      <a:pt x="512" y="0"/>
                    </a:lnTo>
                    <a:lnTo>
                      <a:pt x="314" y="349"/>
                    </a:lnTo>
                    <a:lnTo>
                      <a:pt x="0" y="349"/>
                    </a:lnTo>
                    <a:lnTo>
                      <a:pt x="198" y="0"/>
                    </a:lnTo>
                  </a:path>
                </a:pathLst>
              </a:custGeom>
              <a:solidFill>
                <a:srgbClr val="33CC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252" name="Line 28"/>
              <p:cNvSpPr>
                <a:spLocks noChangeShapeType="1"/>
              </p:cNvSpPr>
              <p:nvPr/>
            </p:nvSpPr>
            <p:spPr bwMode="auto">
              <a:xfrm>
                <a:off x="4197" y="752"/>
                <a:ext cx="1" cy="25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253" name="Line 29"/>
              <p:cNvSpPr>
                <a:spLocks noChangeShapeType="1"/>
              </p:cNvSpPr>
              <p:nvPr/>
            </p:nvSpPr>
            <p:spPr bwMode="auto">
              <a:xfrm flipH="1">
                <a:off x="4154" y="1009"/>
                <a:ext cx="44" cy="7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254" name="AutoShape 30"/>
              <p:cNvSpPr>
                <a:spLocks noChangeArrowheads="1"/>
              </p:cNvSpPr>
              <p:nvPr/>
            </p:nvSpPr>
            <p:spPr bwMode="auto">
              <a:xfrm>
                <a:off x="4091" y="857"/>
                <a:ext cx="49" cy="152"/>
              </a:xfrm>
              <a:prstGeom prst="roundRect">
                <a:avLst>
                  <a:gd name="adj" fmla="val 2083"/>
                </a:avLst>
              </a:prstGeom>
              <a:solidFill>
                <a:srgbClr val="3333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255" name="AutoShape 31"/>
              <p:cNvSpPr>
                <a:spLocks noChangeArrowheads="1"/>
              </p:cNvSpPr>
              <p:nvPr/>
            </p:nvSpPr>
            <p:spPr bwMode="auto">
              <a:xfrm>
                <a:off x="4098" y="903"/>
                <a:ext cx="37" cy="54"/>
              </a:xfrm>
              <a:prstGeom prst="roundRect">
                <a:avLst>
                  <a:gd name="adj" fmla="val 2778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</p:grpSp>
        <p:grpSp>
          <p:nvGrpSpPr>
            <p:cNvPr id="5" name="Group 32"/>
            <p:cNvGrpSpPr>
              <a:grpSpLocks/>
            </p:cNvGrpSpPr>
            <p:nvPr/>
          </p:nvGrpSpPr>
          <p:grpSpPr bwMode="auto">
            <a:xfrm>
              <a:off x="7059613" y="1365250"/>
              <a:ext cx="182562" cy="541338"/>
              <a:chOff x="4447" y="860"/>
              <a:chExt cx="115" cy="341"/>
            </a:xfrm>
          </p:grpSpPr>
          <p:sp>
            <p:nvSpPr>
              <p:cNvPr id="52257" name="Freeform 33"/>
              <p:cNvSpPr>
                <a:spLocks noChangeArrowheads="1"/>
              </p:cNvSpPr>
              <p:nvPr/>
            </p:nvSpPr>
            <p:spPr bwMode="auto">
              <a:xfrm>
                <a:off x="4447" y="1123"/>
                <a:ext cx="116" cy="79"/>
              </a:xfrm>
              <a:custGeom>
                <a:avLst/>
                <a:gdLst/>
                <a:ahLst/>
                <a:cxnLst>
                  <a:cxn ang="0">
                    <a:pos x="198" y="0"/>
                  </a:cxn>
                  <a:cxn ang="0">
                    <a:pos x="512" y="0"/>
                  </a:cxn>
                  <a:cxn ang="0">
                    <a:pos x="314" y="349"/>
                  </a:cxn>
                  <a:cxn ang="0">
                    <a:pos x="0" y="349"/>
                  </a:cxn>
                  <a:cxn ang="0">
                    <a:pos x="198" y="0"/>
                  </a:cxn>
                </a:cxnLst>
                <a:rect l="0" t="0" r="r" b="b"/>
                <a:pathLst>
                  <a:path w="513" h="350">
                    <a:moveTo>
                      <a:pt x="198" y="0"/>
                    </a:moveTo>
                    <a:lnTo>
                      <a:pt x="512" y="0"/>
                    </a:lnTo>
                    <a:lnTo>
                      <a:pt x="314" y="349"/>
                    </a:lnTo>
                    <a:lnTo>
                      <a:pt x="0" y="349"/>
                    </a:lnTo>
                    <a:lnTo>
                      <a:pt x="198" y="0"/>
                    </a:lnTo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258" name="AutoShape 34"/>
              <p:cNvSpPr>
                <a:spLocks noChangeArrowheads="1"/>
              </p:cNvSpPr>
              <p:nvPr/>
            </p:nvSpPr>
            <p:spPr bwMode="auto">
              <a:xfrm>
                <a:off x="4506" y="862"/>
                <a:ext cx="54" cy="263"/>
              </a:xfrm>
              <a:prstGeom prst="roundRect">
                <a:avLst>
                  <a:gd name="adj" fmla="val 1852"/>
                </a:avLst>
              </a:pr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259" name="AutoShape 35"/>
              <p:cNvSpPr>
                <a:spLocks noChangeArrowheads="1"/>
              </p:cNvSpPr>
              <p:nvPr/>
            </p:nvSpPr>
            <p:spPr bwMode="auto">
              <a:xfrm>
                <a:off x="4448" y="937"/>
                <a:ext cx="74" cy="263"/>
              </a:xfrm>
              <a:prstGeom prst="roundRect">
                <a:avLst>
                  <a:gd name="adj" fmla="val 1347"/>
                </a:avLst>
              </a:prstGeom>
              <a:solidFill>
                <a:srgbClr val="33CC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260" name="Freeform 36"/>
              <p:cNvSpPr>
                <a:spLocks noChangeArrowheads="1"/>
              </p:cNvSpPr>
              <p:nvPr/>
            </p:nvSpPr>
            <p:spPr bwMode="auto">
              <a:xfrm>
                <a:off x="4447" y="860"/>
                <a:ext cx="116" cy="79"/>
              </a:xfrm>
              <a:custGeom>
                <a:avLst/>
                <a:gdLst/>
                <a:ahLst/>
                <a:cxnLst>
                  <a:cxn ang="0">
                    <a:pos x="198" y="0"/>
                  </a:cxn>
                  <a:cxn ang="0">
                    <a:pos x="512" y="0"/>
                  </a:cxn>
                  <a:cxn ang="0">
                    <a:pos x="314" y="349"/>
                  </a:cxn>
                  <a:cxn ang="0">
                    <a:pos x="0" y="349"/>
                  </a:cxn>
                  <a:cxn ang="0">
                    <a:pos x="198" y="0"/>
                  </a:cxn>
                </a:cxnLst>
                <a:rect l="0" t="0" r="r" b="b"/>
                <a:pathLst>
                  <a:path w="513" h="350">
                    <a:moveTo>
                      <a:pt x="198" y="0"/>
                    </a:moveTo>
                    <a:lnTo>
                      <a:pt x="512" y="0"/>
                    </a:lnTo>
                    <a:lnTo>
                      <a:pt x="314" y="349"/>
                    </a:lnTo>
                    <a:lnTo>
                      <a:pt x="0" y="349"/>
                    </a:lnTo>
                    <a:lnTo>
                      <a:pt x="198" y="0"/>
                    </a:lnTo>
                  </a:path>
                </a:pathLst>
              </a:custGeom>
              <a:solidFill>
                <a:srgbClr val="33CC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261" name="Line 37"/>
              <p:cNvSpPr>
                <a:spLocks noChangeShapeType="1"/>
              </p:cNvSpPr>
              <p:nvPr/>
            </p:nvSpPr>
            <p:spPr bwMode="auto">
              <a:xfrm>
                <a:off x="4563" y="865"/>
                <a:ext cx="1" cy="25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262" name="Line 38"/>
              <p:cNvSpPr>
                <a:spLocks noChangeShapeType="1"/>
              </p:cNvSpPr>
              <p:nvPr/>
            </p:nvSpPr>
            <p:spPr bwMode="auto">
              <a:xfrm flipH="1">
                <a:off x="4520" y="1123"/>
                <a:ext cx="44" cy="7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263" name="AutoShape 39"/>
              <p:cNvSpPr>
                <a:spLocks noChangeArrowheads="1"/>
              </p:cNvSpPr>
              <p:nvPr/>
            </p:nvSpPr>
            <p:spPr bwMode="auto">
              <a:xfrm>
                <a:off x="4457" y="971"/>
                <a:ext cx="49" cy="152"/>
              </a:xfrm>
              <a:prstGeom prst="roundRect">
                <a:avLst>
                  <a:gd name="adj" fmla="val 2083"/>
                </a:avLst>
              </a:prstGeom>
              <a:solidFill>
                <a:srgbClr val="3333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264" name="AutoShape 40"/>
              <p:cNvSpPr>
                <a:spLocks noChangeArrowheads="1"/>
              </p:cNvSpPr>
              <p:nvPr/>
            </p:nvSpPr>
            <p:spPr bwMode="auto">
              <a:xfrm>
                <a:off x="4464" y="1017"/>
                <a:ext cx="37" cy="54"/>
              </a:xfrm>
              <a:prstGeom prst="roundRect">
                <a:avLst>
                  <a:gd name="adj" fmla="val 2778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</p:grpSp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7373938" y="2155825"/>
              <a:ext cx="182562" cy="541338"/>
              <a:chOff x="4645" y="1358"/>
              <a:chExt cx="115" cy="341"/>
            </a:xfrm>
          </p:grpSpPr>
          <p:sp>
            <p:nvSpPr>
              <p:cNvPr id="52266" name="Freeform 42"/>
              <p:cNvSpPr>
                <a:spLocks noChangeArrowheads="1"/>
              </p:cNvSpPr>
              <p:nvPr/>
            </p:nvSpPr>
            <p:spPr bwMode="auto">
              <a:xfrm>
                <a:off x="4645" y="1621"/>
                <a:ext cx="116" cy="80"/>
              </a:xfrm>
              <a:custGeom>
                <a:avLst/>
                <a:gdLst/>
                <a:ahLst/>
                <a:cxnLst>
                  <a:cxn ang="0">
                    <a:pos x="198" y="0"/>
                  </a:cxn>
                  <a:cxn ang="0">
                    <a:pos x="512" y="0"/>
                  </a:cxn>
                  <a:cxn ang="0">
                    <a:pos x="314" y="350"/>
                  </a:cxn>
                  <a:cxn ang="0">
                    <a:pos x="0" y="350"/>
                  </a:cxn>
                  <a:cxn ang="0">
                    <a:pos x="198" y="0"/>
                  </a:cxn>
                </a:cxnLst>
                <a:rect l="0" t="0" r="r" b="b"/>
                <a:pathLst>
                  <a:path w="513" h="351">
                    <a:moveTo>
                      <a:pt x="198" y="0"/>
                    </a:moveTo>
                    <a:lnTo>
                      <a:pt x="512" y="0"/>
                    </a:lnTo>
                    <a:lnTo>
                      <a:pt x="314" y="350"/>
                    </a:lnTo>
                    <a:lnTo>
                      <a:pt x="0" y="350"/>
                    </a:lnTo>
                    <a:lnTo>
                      <a:pt x="198" y="0"/>
                    </a:lnTo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267" name="AutoShape 43"/>
              <p:cNvSpPr>
                <a:spLocks noChangeArrowheads="1"/>
              </p:cNvSpPr>
              <p:nvPr/>
            </p:nvSpPr>
            <p:spPr bwMode="auto">
              <a:xfrm>
                <a:off x="4704" y="1360"/>
                <a:ext cx="54" cy="263"/>
              </a:xfrm>
              <a:prstGeom prst="roundRect">
                <a:avLst>
                  <a:gd name="adj" fmla="val 1852"/>
                </a:avLst>
              </a:pr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268" name="AutoShape 44"/>
              <p:cNvSpPr>
                <a:spLocks noChangeArrowheads="1"/>
              </p:cNvSpPr>
              <p:nvPr/>
            </p:nvSpPr>
            <p:spPr bwMode="auto">
              <a:xfrm>
                <a:off x="4646" y="1435"/>
                <a:ext cx="74" cy="263"/>
              </a:xfrm>
              <a:prstGeom prst="roundRect">
                <a:avLst>
                  <a:gd name="adj" fmla="val 1347"/>
                </a:avLst>
              </a:prstGeom>
              <a:solidFill>
                <a:srgbClr val="33CC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269" name="Freeform 45"/>
              <p:cNvSpPr>
                <a:spLocks noChangeArrowheads="1"/>
              </p:cNvSpPr>
              <p:nvPr/>
            </p:nvSpPr>
            <p:spPr bwMode="auto">
              <a:xfrm>
                <a:off x="4645" y="1358"/>
                <a:ext cx="116" cy="80"/>
              </a:xfrm>
              <a:custGeom>
                <a:avLst/>
                <a:gdLst/>
                <a:ahLst/>
                <a:cxnLst>
                  <a:cxn ang="0">
                    <a:pos x="198" y="0"/>
                  </a:cxn>
                  <a:cxn ang="0">
                    <a:pos x="512" y="0"/>
                  </a:cxn>
                  <a:cxn ang="0">
                    <a:pos x="314" y="350"/>
                  </a:cxn>
                  <a:cxn ang="0">
                    <a:pos x="0" y="350"/>
                  </a:cxn>
                  <a:cxn ang="0">
                    <a:pos x="198" y="0"/>
                  </a:cxn>
                </a:cxnLst>
                <a:rect l="0" t="0" r="r" b="b"/>
                <a:pathLst>
                  <a:path w="513" h="351">
                    <a:moveTo>
                      <a:pt x="198" y="0"/>
                    </a:moveTo>
                    <a:lnTo>
                      <a:pt x="512" y="0"/>
                    </a:lnTo>
                    <a:lnTo>
                      <a:pt x="314" y="350"/>
                    </a:lnTo>
                    <a:lnTo>
                      <a:pt x="0" y="350"/>
                    </a:lnTo>
                    <a:lnTo>
                      <a:pt x="198" y="0"/>
                    </a:lnTo>
                  </a:path>
                </a:pathLst>
              </a:custGeom>
              <a:solidFill>
                <a:srgbClr val="33CC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270" name="Line 46"/>
              <p:cNvSpPr>
                <a:spLocks noChangeShapeType="1"/>
              </p:cNvSpPr>
              <p:nvPr/>
            </p:nvSpPr>
            <p:spPr bwMode="auto">
              <a:xfrm>
                <a:off x="4761" y="1364"/>
                <a:ext cx="1" cy="25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271" name="Line 47"/>
              <p:cNvSpPr>
                <a:spLocks noChangeShapeType="1"/>
              </p:cNvSpPr>
              <p:nvPr/>
            </p:nvSpPr>
            <p:spPr bwMode="auto">
              <a:xfrm flipH="1">
                <a:off x="4718" y="1621"/>
                <a:ext cx="44" cy="7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272" name="AutoShape 48"/>
              <p:cNvSpPr>
                <a:spLocks noChangeArrowheads="1"/>
              </p:cNvSpPr>
              <p:nvPr/>
            </p:nvSpPr>
            <p:spPr bwMode="auto">
              <a:xfrm>
                <a:off x="4655" y="1469"/>
                <a:ext cx="49" cy="152"/>
              </a:xfrm>
              <a:prstGeom prst="roundRect">
                <a:avLst>
                  <a:gd name="adj" fmla="val 2083"/>
                </a:avLst>
              </a:prstGeom>
              <a:solidFill>
                <a:srgbClr val="3333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273" name="AutoShape 49"/>
              <p:cNvSpPr>
                <a:spLocks noChangeArrowheads="1"/>
              </p:cNvSpPr>
              <p:nvPr/>
            </p:nvSpPr>
            <p:spPr bwMode="auto">
              <a:xfrm>
                <a:off x="4662" y="1515"/>
                <a:ext cx="37" cy="54"/>
              </a:xfrm>
              <a:prstGeom prst="roundRect">
                <a:avLst>
                  <a:gd name="adj" fmla="val 2778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</p:grpSp>
        <p:sp>
          <p:nvSpPr>
            <p:cNvPr id="52274" name="AutoShape 50"/>
            <p:cNvSpPr>
              <a:spLocks noChangeArrowheads="1"/>
            </p:cNvSpPr>
            <p:nvPr/>
          </p:nvSpPr>
          <p:spPr bwMode="auto">
            <a:xfrm>
              <a:off x="7351007" y="1208088"/>
              <a:ext cx="1329443" cy="648512"/>
            </a:xfrm>
            <a:prstGeom prst="roundRect">
              <a:avLst>
                <a:gd name="adj" fmla="val 222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2000">
                  <a:solidFill>
                    <a:schemeClr val="tx1"/>
                  </a:solidFill>
                  <a:latin typeface="Maiandra GD" pitchFamily="34" charset="0"/>
                </a:rPr>
                <a:t>Servidores</a:t>
              </a:r>
              <a:br>
                <a:rPr lang="es-ES" sz="2000">
                  <a:solidFill>
                    <a:schemeClr val="tx1"/>
                  </a:solidFill>
                  <a:latin typeface="Maiandra GD" pitchFamily="34" charset="0"/>
                </a:rPr>
              </a:br>
              <a:r>
                <a:rPr lang="es-ES" sz="2000">
                  <a:solidFill>
                    <a:schemeClr val="tx1"/>
                  </a:solidFill>
                  <a:latin typeface="Maiandra GD" pitchFamily="34" charset="0"/>
                </a:rPr>
                <a:t>Web</a:t>
              </a:r>
            </a:p>
          </p:txBody>
        </p:sp>
        <p:sp>
          <p:nvSpPr>
            <p:cNvPr id="52275" name="Line 51"/>
            <p:cNvSpPr>
              <a:spLocks noChangeShapeType="1"/>
            </p:cNvSpPr>
            <p:nvPr/>
          </p:nvSpPr>
          <p:spPr bwMode="auto">
            <a:xfrm>
              <a:off x="5876925" y="1695450"/>
              <a:ext cx="66675" cy="276225"/>
            </a:xfrm>
            <a:prstGeom prst="line">
              <a:avLst/>
            </a:prstGeom>
            <a:noFill/>
            <a:ln w="28440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s-ES">
                <a:latin typeface="Maiandra GD" pitchFamily="34" charset="0"/>
              </a:endParaRPr>
            </a:p>
          </p:txBody>
        </p:sp>
        <p:sp>
          <p:nvSpPr>
            <p:cNvPr id="52276" name="Line 52"/>
            <p:cNvSpPr>
              <a:spLocks noChangeShapeType="1"/>
            </p:cNvSpPr>
            <p:nvPr/>
          </p:nvSpPr>
          <p:spPr bwMode="auto">
            <a:xfrm flipH="1">
              <a:off x="6503988" y="1733550"/>
              <a:ext cx="12700" cy="238125"/>
            </a:xfrm>
            <a:prstGeom prst="line">
              <a:avLst/>
            </a:prstGeom>
            <a:noFill/>
            <a:ln w="28440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s-ES">
                <a:latin typeface="Maiandra GD" pitchFamily="34" charset="0"/>
              </a:endParaRPr>
            </a:p>
          </p:txBody>
        </p:sp>
        <p:sp>
          <p:nvSpPr>
            <p:cNvPr id="52277" name="Line 53"/>
            <p:cNvSpPr>
              <a:spLocks noChangeShapeType="1"/>
            </p:cNvSpPr>
            <p:nvPr/>
          </p:nvSpPr>
          <p:spPr bwMode="auto">
            <a:xfrm flipH="1">
              <a:off x="6961188" y="1895475"/>
              <a:ext cx="136525" cy="209550"/>
            </a:xfrm>
            <a:prstGeom prst="line">
              <a:avLst/>
            </a:prstGeom>
            <a:noFill/>
            <a:ln w="28440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s-ES">
                <a:latin typeface="Maiandra GD" pitchFamily="34" charset="0"/>
              </a:endParaRPr>
            </a:p>
          </p:txBody>
        </p:sp>
        <p:sp>
          <p:nvSpPr>
            <p:cNvPr id="52278" name="Line 54"/>
            <p:cNvSpPr>
              <a:spLocks noChangeShapeType="1"/>
            </p:cNvSpPr>
            <p:nvPr/>
          </p:nvSpPr>
          <p:spPr bwMode="auto">
            <a:xfrm flipH="1">
              <a:off x="7123113" y="2657475"/>
              <a:ext cx="250825" cy="1588"/>
            </a:xfrm>
            <a:prstGeom prst="line">
              <a:avLst/>
            </a:prstGeom>
            <a:noFill/>
            <a:ln w="28440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s-ES">
                <a:latin typeface="Maiandra GD" pitchFamily="34" charset="0"/>
              </a:endParaRPr>
            </a:p>
          </p:txBody>
        </p:sp>
        <p:grpSp>
          <p:nvGrpSpPr>
            <p:cNvPr id="7" name="Group 56"/>
            <p:cNvGrpSpPr>
              <a:grpSpLocks/>
            </p:cNvGrpSpPr>
            <p:nvPr/>
          </p:nvGrpSpPr>
          <p:grpSpPr bwMode="auto">
            <a:xfrm>
              <a:off x="6145213" y="2890838"/>
              <a:ext cx="500062" cy="231775"/>
              <a:chOff x="3871" y="1821"/>
              <a:chExt cx="315" cy="146"/>
            </a:xfrm>
          </p:grpSpPr>
          <p:sp>
            <p:nvSpPr>
              <p:cNvPr id="52281" name="Oval 57"/>
              <p:cNvSpPr>
                <a:spLocks noChangeArrowheads="1"/>
              </p:cNvSpPr>
              <p:nvPr/>
            </p:nvSpPr>
            <p:spPr bwMode="auto">
              <a:xfrm>
                <a:off x="3873" y="1887"/>
                <a:ext cx="314" cy="82"/>
              </a:xfrm>
              <a:prstGeom prst="ellipse">
                <a:avLst/>
              </a:prstGeom>
              <a:solidFill>
                <a:srgbClr val="CCCCFF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282" name="Line 58"/>
              <p:cNvSpPr>
                <a:spLocks noChangeShapeType="1"/>
              </p:cNvSpPr>
              <p:nvPr/>
            </p:nvSpPr>
            <p:spPr bwMode="auto">
              <a:xfrm>
                <a:off x="3873" y="1880"/>
                <a:ext cx="1" cy="5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283" name="Line 59"/>
              <p:cNvSpPr>
                <a:spLocks noChangeShapeType="1"/>
              </p:cNvSpPr>
              <p:nvPr/>
            </p:nvSpPr>
            <p:spPr bwMode="auto">
              <a:xfrm>
                <a:off x="4187" y="1880"/>
                <a:ext cx="1" cy="5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284" name="AutoShape 60"/>
              <p:cNvSpPr>
                <a:spLocks noChangeArrowheads="1"/>
              </p:cNvSpPr>
              <p:nvPr/>
            </p:nvSpPr>
            <p:spPr bwMode="auto">
              <a:xfrm>
                <a:off x="3873" y="1880"/>
                <a:ext cx="311" cy="50"/>
              </a:xfrm>
              <a:prstGeom prst="roundRect">
                <a:avLst>
                  <a:gd name="adj" fmla="val 2000"/>
                </a:avLst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285" name="Oval 61"/>
              <p:cNvSpPr>
                <a:spLocks noChangeArrowheads="1"/>
              </p:cNvSpPr>
              <p:nvPr/>
            </p:nvSpPr>
            <p:spPr bwMode="auto">
              <a:xfrm>
                <a:off x="3871" y="1821"/>
                <a:ext cx="314" cy="95"/>
              </a:xfrm>
              <a:prstGeom prst="ellipse">
                <a:avLst/>
              </a:prstGeom>
              <a:solidFill>
                <a:srgbClr val="CCCCFF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grpSp>
            <p:nvGrpSpPr>
              <p:cNvPr id="8" name="Group 62"/>
              <p:cNvGrpSpPr>
                <a:grpSpLocks/>
              </p:cNvGrpSpPr>
              <p:nvPr/>
            </p:nvGrpSpPr>
            <p:grpSpPr bwMode="auto">
              <a:xfrm>
                <a:off x="3947" y="1842"/>
                <a:ext cx="155" cy="55"/>
                <a:chOff x="3947" y="1842"/>
                <a:chExt cx="155" cy="55"/>
              </a:xfrm>
            </p:grpSpPr>
            <p:sp>
              <p:nvSpPr>
                <p:cNvPr id="52287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3947" y="1841"/>
                  <a:ext cx="55" cy="3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s-ES">
                    <a:latin typeface="Maiandra GD" pitchFamily="34" charset="0"/>
                  </a:endParaRPr>
                </a:p>
              </p:txBody>
            </p:sp>
            <p:sp>
              <p:nvSpPr>
                <p:cNvPr id="52288" name="Line 64"/>
                <p:cNvSpPr>
                  <a:spLocks noChangeShapeType="1"/>
                </p:cNvSpPr>
                <p:nvPr/>
              </p:nvSpPr>
              <p:spPr bwMode="auto">
                <a:xfrm>
                  <a:off x="4053" y="1897"/>
                  <a:ext cx="49" cy="1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s-ES">
                    <a:latin typeface="Maiandra GD" pitchFamily="34" charset="0"/>
                  </a:endParaRPr>
                </a:p>
              </p:txBody>
            </p:sp>
            <p:sp>
              <p:nvSpPr>
                <p:cNvPr id="52289" name="Line 65"/>
                <p:cNvSpPr>
                  <a:spLocks noChangeShapeType="1"/>
                </p:cNvSpPr>
                <p:nvPr/>
              </p:nvSpPr>
              <p:spPr bwMode="auto">
                <a:xfrm>
                  <a:off x="3998" y="1843"/>
                  <a:ext cx="58" cy="54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s-ES">
                    <a:latin typeface="Maiandra GD" pitchFamily="34" charset="0"/>
                  </a:endParaRPr>
                </a:p>
              </p:txBody>
            </p:sp>
          </p:grpSp>
          <p:grpSp>
            <p:nvGrpSpPr>
              <p:cNvPr id="9" name="Group 66"/>
              <p:cNvGrpSpPr>
                <a:grpSpLocks/>
              </p:cNvGrpSpPr>
              <p:nvPr/>
            </p:nvGrpSpPr>
            <p:grpSpPr bwMode="auto">
              <a:xfrm>
                <a:off x="3947" y="1841"/>
                <a:ext cx="155" cy="55"/>
                <a:chOff x="3947" y="1841"/>
                <a:chExt cx="155" cy="55"/>
              </a:xfrm>
            </p:grpSpPr>
            <p:sp>
              <p:nvSpPr>
                <p:cNvPr id="52291" name="Line 67"/>
                <p:cNvSpPr>
                  <a:spLocks noChangeShapeType="1"/>
                </p:cNvSpPr>
                <p:nvPr/>
              </p:nvSpPr>
              <p:spPr bwMode="auto">
                <a:xfrm>
                  <a:off x="3947" y="1895"/>
                  <a:ext cx="55" cy="1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s-ES">
                    <a:latin typeface="Maiandra GD" pitchFamily="34" charset="0"/>
                  </a:endParaRPr>
                </a:p>
              </p:txBody>
            </p:sp>
            <p:sp>
              <p:nvSpPr>
                <p:cNvPr id="52292" name="Line 68"/>
                <p:cNvSpPr>
                  <a:spLocks noChangeShapeType="1"/>
                </p:cNvSpPr>
                <p:nvPr/>
              </p:nvSpPr>
              <p:spPr bwMode="auto">
                <a:xfrm>
                  <a:off x="4053" y="1841"/>
                  <a:ext cx="49" cy="1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s-ES">
                    <a:latin typeface="Maiandra GD" pitchFamily="34" charset="0"/>
                  </a:endParaRPr>
                </a:p>
              </p:txBody>
            </p:sp>
            <p:sp>
              <p:nvSpPr>
                <p:cNvPr id="52293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3998" y="1840"/>
                  <a:ext cx="58" cy="56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s-ES">
                    <a:latin typeface="Maiandra GD" pitchFamily="34" charset="0"/>
                  </a:endParaRPr>
                </a:p>
              </p:txBody>
            </p:sp>
          </p:grpSp>
        </p:grpSp>
        <p:sp>
          <p:nvSpPr>
            <p:cNvPr id="52294" name="AutoShape 70"/>
            <p:cNvSpPr>
              <a:spLocks noChangeArrowheads="1"/>
            </p:cNvSpPr>
            <p:nvPr/>
          </p:nvSpPr>
          <p:spPr bwMode="auto">
            <a:xfrm>
              <a:off x="5597525" y="1998663"/>
              <a:ext cx="944787" cy="537712"/>
            </a:xfrm>
            <a:prstGeom prst="roundRect">
              <a:avLst>
                <a:gd name="adj" fmla="val 27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600">
                  <a:solidFill>
                    <a:schemeClr val="tx1"/>
                  </a:solidFill>
                  <a:latin typeface="Maiandra GD" pitchFamily="34" charset="0"/>
                </a:rPr>
                <a:t> Internet</a:t>
              </a:r>
              <a:br>
                <a:rPr lang="es-ES" sz="1600">
                  <a:solidFill>
                    <a:schemeClr val="tx1"/>
                  </a:solidFill>
                  <a:latin typeface="Maiandra GD" pitchFamily="34" charset="0"/>
                </a:rPr>
              </a:br>
              <a:r>
                <a:rPr lang="es-ES" sz="1600">
                  <a:solidFill>
                    <a:schemeClr val="tx1"/>
                  </a:solidFill>
                  <a:latin typeface="Maiandra GD" pitchFamily="34" charset="0"/>
                </a:rPr>
                <a:t>pública</a:t>
              </a:r>
            </a:p>
          </p:txBody>
        </p:sp>
        <p:sp>
          <p:nvSpPr>
            <p:cNvPr id="52295" name="Freeform 71"/>
            <p:cNvSpPr>
              <a:spLocks noChangeArrowheads="1"/>
            </p:cNvSpPr>
            <p:nvPr/>
          </p:nvSpPr>
          <p:spPr bwMode="auto">
            <a:xfrm>
              <a:off x="4732338" y="4059238"/>
              <a:ext cx="2965450" cy="1390650"/>
            </a:xfrm>
            <a:custGeom>
              <a:avLst/>
              <a:gdLst/>
              <a:ahLst/>
              <a:cxnLst>
                <a:cxn ang="0">
                  <a:pos x="136" y="1442"/>
                </a:cxn>
                <a:cxn ang="0">
                  <a:pos x="454" y="604"/>
                </a:cxn>
                <a:cxn ang="0">
                  <a:pos x="2862" y="74"/>
                </a:cxn>
                <a:cxn ang="0">
                  <a:pos x="5032" y="154"/>
                </a:cxn>
                <a:cxn ang="0">
                  <a:pos x="7775" y="533"/>
                </a:cxn>
                <a:cxn ang="0">
                  <a:pos x="7824" y="3268"/>
                </a:cxn>
                <a:cxn ang="0">
                  <a:pos x="6038" y="3727"/>
                </a:cxn>
                <a:cxn ang="0">
                  <a:pos x="3444" y="3753"/>
                </a:cxn>
                <a:cxn ang="0">
                  <a:pos x="1971" y="3736"/>
                </a:cxn>
                <a:cxn ang="0">
                  <a:pos x="740" y="2981"/>
                </a:cxn>
                <a:cxn ang="0">
                  <a:pos x="136" y="1442"/>
                </a:cxn>
                <a:cxn ang="0">
                  <a:pos x="136" y="1442"/>
                </a:cxn>
              </a:cxnLst>
              <a:rect l="0" t="0" r="r" b="b"/>
              <a:pathLst>
                <a:path w="8239" h="3864">
                  <a:moveTo>
                    <a:pt x="136" y="1442"/>
                  </a:moveTo>
                  <a:cubicBezTo>
                    <a:pt x="88" y="1045"/>
                    <a:pt x="0" y="833"/>
                    <a:pt x="454" y="604"/>
                  </a:cubicBezTo>
                  <a:cubicBezTo>
                    <a:pt x="908" y="374"/>
                    <a:pt x="2099" y="149"/>
                    <a:pt x="2862" y="74"/>
                  </a:cubicBezTo>
                  <a:cubicBezTo>
                    <a:pt x="3625" y="0"/>
                    <a:pt x="4212" y="79"/>
                    <a:pt x="5032" y="154"/>
                  </a:cubicBezTo>
                  <a:cubicBezTo>
                    <a:pt x="5852" y="229"/>
                    <a:pt x="7312" y="13"/>
                    <a:pt x="7775" y="533"/>
                  </a:cubicBezTo>
                  <a:cubicBezTo>
                    <a:pt x="8238" y="1054"/>
                    <a:pt x="8115" y="2739"/>
                    <a:pt x="7824" y="3268"/>
                  </a:cubicBezTo>
                  <a:cubicBezTo>
                    <a:pt x="7533" y="3797"/>
                    <a:pt x="6765" y="3647"/>
                    <a:pt x="6038" y="3727"/>
                  </a:cubicBezTo>
                  <a:cubicBezTo>
                    <a:pt x="5310" y="3806"/>
                    <a:pt x="4123" y="3753"/>
                    <a:pt x="3444" y="3753"/>
                  </a:cubicBezTo>
                  <a:cubicBezTo>
                    <a:pt x="2765" y="3753"/>
                    <a:pt x="2421" y="3863"/>
                    <a:pt x="1971" y="3736"/>
                  </a:cubicBezTo>
                  <a:cubicBezTo>
                    <a:pt x="1521" y="3608"/>
                    <a:pt x="1045" y="3361"/>
                    <a:pt x="740" y="2981"/>
                  </a:cubicBezTo>
                  <a:cubicBezTo>
                    <a:pt x="432" y="2598"/>
                    <a:pt x="127" y="2064"/>
                    <a:pt x="136" y="1442"/>
                  </a:cubicBezTo>
                  <a:lnTo>
                    <a:pt x="136" y="1442"/>
                  </a:lnTo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>
                <a:latin typeface="Maiandra GD" pitchFamily="34" charset="0"/>
              </a:endParaRPr>
            </a:p>
          </p:txBody>
        </p:sp>
        <p:sp>
          <p:nvSpPr>
            <p:cNvPr id="52296" name="Line 72"/>
            <p:cNvSpPr>
              <a:spLocks noChangeShapeType="1"/>
            </p:cNvSpPr>
            <p:nvPr/>
          </p:nvSpPr>
          <p:spPr bwMode="auto">
            <a:xfrm>
              <a:off x="5172075" y="4605338"/>
              <a:ext cx="2205038" cy="1587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s-ES">
                <a:latin typeface="Maiandra GD" pitchFamily="34" charset="0"/>
              </a:endParaRPr>
            </a:p>
          </p:txBody>
        </p:sp>
        <p:sp>
          <p:nvSpPr>
            <p:cNvPr id="52297" name="Line 73"/>
            <p:cNvSpPr>
              <a:spLocks noChangeShapeType="1"/>
            </p:cNvSpPr>
            <p:nvPr/>
          </p:nvSpPr>
          <p:spPr bwMode="auto">
            <a:xfrm>
              <a:off x="5181600" y="4605338"/>
              <a:ext cx="1588" cy="195262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s-ES">
                <a:latin typeface="Maiandra GD" pitchFamily="34" charset="0"/>
              </a:endParaRPr>
            </a:p>
          </p:txBody>
        </p:sp>
        <p:sp>
          <p:nvSpPr>
            <p:cNvPr id="52298" name="Line 74"/>
            <p:cNvSpPr>
              <a:spLocks noChangeShapeType="1"/>
            </p:cNvSpPr>
            <p:nvPr/>
          </p:nvSpPr>
          <p:spPr bwMode="auto">
            <a:xfrm>
              <a:off x="5691188" y="4614863"/>
              <a:ext cx="1587" cy="195262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s-ES">
                <a:latin typeface="Maiandra GD" pitchFamily="34" charset="0"/>
              </a:endParaRPr>
            </a:p>
          </p:txBody>
        </p:sp>
        <p:sp>
          <p:nvSpPr>
            <p:cNvPr id="52299" name="Line 75"/>
            <p:cNvSpPr>
              <a:spLocks noChangeShapeType="1"/>
            </p:cNvSpPr>
            <p:nvPr/>
          </p:nvSpPr>
          <p:spPr bwMode="auto">
            <a:xfrm>
              <a:off x="6229350" y="4610100"/>
              <a:ext cx="1588" cy="19526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s-ES">
                <a:latin typeface="Maiandra GD" pitchFamily="34" charset="0"/>
              </a:endParaRPr>
            </a:p>
          </p:txBody>
        </p:sp>
        <p:sp>
          <p:nvSpPr>
            <p:cNvPr id="52300" name="Line 76"/>
            <p:cNvSpPr>
              <a:spLocks noChangeShapeType="1"/>
            </p:cNvSpPr>
            <p:nvPr/>
          </p:nvSpPr>
          <p:spPr bwMode="auto">
            <a:xfrm>
              <a:off x="6729413" y="4610100"/>
              <a:ext cx="1587" cy="223838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s-ES">
                <a:latin typeface="Maiandra GD" pitchFamily="34" charset="0"/>
              </a:endParaRPr>
            </a:p>
          </p:txBody>
        </p:sp>
        <p:sp>
          <p:nvSpPr>
            <p:cNvPr id="52301" name="Line 77"/>
            <p:cNvSpPr>
              <a:spLocks noChangeShapeType="1"/>
            </p:cNvSpPr>
            <p:nvPr/>
          </p:nvSpPr>
          <p:spPr bwMode="auto">
            <a:xfrm>
              <a:off x="7367588" y="4605338"/>
              <a:ext cx="1587" cy="223837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s-ES">
                <a:latin typeface="Maiandra GD" pitchFamily="34" charset="0"/>
              </a:endParaRPr>
            </a:p>
          </p:txBody>
        </p:sp>
        <p:grpSp>
          <p:nvGrpSpPr>
            <p:cNvPr id="10" name="Group 78"/>
            <p:cNvGrpSpPr>
              <a:grpSpLocks/>
            </p:cNvGrpSpPr>
            <p:nvPr/>
          </p:nvGrpSpPr>
          <p:grpSpPr bwMode="auto">
            <a:xfrm>
              <a:off x="7142163" y="4689475"/>
              <a:ext cx="346075" cy="695325"/>
              <a:chOff x="4499" y="2954"/>
              <a:chExt cx="218" cy="438"/>
            </a:xfrm>
          </p:grpSpPr>
          <p:sp>
            <p:nvSpPr>
              <p:cNvPr id="52303" name="Freeform 79"/>
              <p:cNvSpPr>
                <a:spLocks noChangeArrowheads="1"/>
              </p:cNvSpPr>
              <p:nvPr/>
            </p:nvSpPr>
            <p:spPr bwMode="auto">
              <a:xfrm>
                <a:off x="4497" y="2949"/>
                <a:ext cx="236" cy="453"/>
              </a:xfrm>
              <a:custGeom>
                <a:avLst/>
                <a:gdLst/>
                <a:ahLst/>
                <a:cxnLst>
                  <a:cxn ang="0">
                    <a:pos x="76" y="497"/>
                  </a:cxn>
                  <a:cxn ang="0">
                    <a:pos x="446" y="31"/>
                  </a:cxn>
                  <a:cxn ang="0">
                    <a:pos x="844" y="305"/>
                  </a:cxn>
                  <a:cxn ang="0">
                    <a:pos x="930" y="1729"/>
                  </a:cxn>
                  <a:cxn ang="0">
                    <a:pos x="190" y="1921"/>
                  </a:cxn>
                  <a:cxn ang="0">
                    <a:pos x="19" y="1428"/>
                  </a:cxn>
                  <a:cxn ang="0">
                    <a:pos x="76" y="497"/>
                  </a:cxn>
                  <a:cxn ang="0">
                    <a:pos x="76" y="497"/>
                  </a:cxn>
                </a:cxnLst>
                <a:rect l="0" t="0" r="r" b="b"/>
                <a:pathLst>
                  <a:path w="1041" h="1999">
                    <a:moveTo>
                      <a:pt x="76" y="497"/>
                    </a:moveTo>
                    <a:cubicBezTo>
                      <a:pt x="147" y="264"/>
                      <a:pt x="317" y="63"/>
                      <a:pt x="446" y="31"/>
                    </a:cubicBezTo>
                    <a:cubicBezTo>
                      <a:pt x="574" y="0"/>
                      <a:pt x="763" y="23"/>
                      <a:pt x="844" y="305"/>
                    </a:cubicBezTo>
                    <a:cubicBezTo>
                      <a:pt x="926" y="589"/>
                      <a:pt x="1040" y="1460"/>
                      <a:pt x="930" y="1729"/>
                    </a:cubicBezTo>
                    <a:cubicBezTo>
                      <a:pt x="820" y="1998"/>
                      <a:pt x="341" y="1971"/>
                      <a:pt x="190" y="1921"/>
                    </a:cubicBezTo>
                    <a:cubicBezTo>
                      <a:pt x="38" y="1870"/>
                      <a:pt x="38" y="1664"/>
                      <a:pt x="19" y="1428"/>
                    </a:cubicBezTo>
                    <a:cubicBezTo>
                      <a:pt x="0" y="1191"/>
                      <a:pt x="5" y="730"/>
                      <a:pt x="76" y="497"/>
                    </a:cubicBezTo>
                    <a:lnTo>
                      <a:pt x="76" y="497"/>
                    </a:lnTo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grpSp>
            <p:nvGrpSpPr>
              <p:cNvPr id="11" name="Group 80"/>
              <p:cNvGrpSpPr>
                <a:grpSpLocks/>
              </p:cNvGrpSpPr>
              <p:nvPr/>
            </p:nvGrpSpPr>
            <p:grpSpPr bwMode="auto">
              <a:xfrm>
                <a:off x="4541" y="3002"/>
                <a:ext cx="124" cy="353"/>
                <a:chOff x="4541" y="3002"/>
                <a:chExt cx="124" cy="353"/>
              </a:xfrm>
            </p:grpSpPr>
            <p:sp>
              <p:nvSpPr>
                <p:cNvPr id="52305" name="Freeform 81"/>
                <p:cNvSpPr>
                  <a:spLocks noChangeArrowheads="1"/>
                </p:cNvSpPr>
                <p:nvPr/>
              </p:nvSpPr>
              <p:spPr bwMode="auto">
                <a:xfrm>
                  <a:off x="4541" y="3274"/>
                  <a:ext cx="125" cy="82"/>
                </a:xfrm>
                <a:custGeom>
                  <a:avLst/>
                  <a:gdLst/>
                  <a:ahLst/>
                  <a:cxnLst>
                    <a:cxn ang="0">
                      <a:pos x="212" y="0"/>
                    </a:cxn>
                    <a:cxn ang="0">
                      <a:pos x="549" y="0"/>
                    </a:cxn>
                    <a:cxn ang="0">
                      <a:pos x="337" y="361"/>
                    </a:cxn>
                    <a:cxn ang="0">
                      <a:pos x="0" y="361"/>
                    </a:cxn>
                    <a:cxn ang="0">
                      <a:pos x="212" y="0"/>
                    </a:cxn>
                  </a:cxnLst>
                  <a:rect l="0" t="0" r="r" b="b"/>
                  <a:pathLst>
                    <a:path w="550" h="362">
                      <a:moveTo>
                        <a:pt x="212" y="0"/>
                      </a:moveTo>
                      <a:lnTo>
                        <a:pt x="549" y="0"/>
                      </a:lnTo>
                      <a:lnTo>
                        <a:pt x="337" y="361"/>
                      </a:lnTo>
                      <a:lnTo>
                        <a:pt x="0" y="361"/>
                      </a:lnTo>
                      <a:lnTo>
                        <a:pt x="212" y="0"/>
                      </a:lnTo>
                    </a:path>
                  </a:pathLst>
                </a:custGeom>
                <a:solidFill>
                  <a:srgbClr val="33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>
                    <a:latin typeface="Maiandra GD" pitchFamily="34" charset="0"/>
                  </a:endParaRPr>
                </a:p>
              </p:txBody>
            </p:sp>
            <p:sp>
              <p:nvSpPr>
                <p:cNvPr id="52306" name="AutoShape 82"/>
                <p:cNvSpPr>
                  <a:spLocks noChangeArrowheads="1"/>
                </p:cNvSpPr>
                <p:nvPr/>
              </p:nvSpPr>
              <p:spPr bwMode="auto">
                <a:xfrm>
                  <a:off x="4604" y="3004"/>
                  <a:ext cx="58" cy="272"/>
                </a:xfrm>
                <a:prstGeom prst="roundRect">
                  <a:avLst>
                    <a:gd name="adj" fmla="val 1722"/>
                  </a:avLst>
                </a:prstGeom>
                <a:solidFill>
                  <a:srgbClr val="33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>
                    <a:latin typeface="Maiandra GD" pitchFamily="34" charset="0"/>
                  </a:endParaRPr>
                </a:p>
              </p:txBody>
            </p:sp>
            <p:sp>
              <p:nvSpPr>
                <p:cNvPr id="52307" name="AutoShape 83"/>
                <p:cNvSpPr>
                  <a:spLocks noChangeArrowheads="1"/>
                </p:cNvSpPr>
                <p:nvPr/>
              </p:nvSpPr>
              <p:spPr bwMode="auto">
                <a:xfrm>
                  <a:off x="4542" y="3082"/>
                  <a:ext cx="79" cy="272"/>
                </a:xfrm>
                <a:prstGeom prst="roundRect">
                  <a:avLst>
                    <a:gd name="adj" fmla="val 1278"/>
                  </a:avLst>
                </a:prstGeom>
                <a:solidFill>
                  <a:srgbClr val="33CCCC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>
                    <a:latin typeface="Maiandra GD" pitchFamily="34" charset="0"/>
                  </a:endParaRPr>
                </a:p>
              </p:txBody>
            </p:sp>
            <p:sp>
              <p:nvSpPr>
                <p:cNvPr id="52308" name="Freeform 84"/>
                <p:cNvSpPr>
                  <a:spLocks noChangeArrowheads="1"/>
                </p:cNvSpPr>
                <p:nvPr/>
              </p:nvSpPr>
              <p:spPr bwMode="auto">
                <a:xfrm>
                  <a:off x="4541" y="3002"/>
                  <a:ext cx="125" cy="82"/>
                </a:xfrm>
                <a:custGeom>
                  <a:avLst/>
                  <a:gdLst/>
                  <a:ahLst/>
                  <a:cxnLst>
                    <a:cxn ang="0">
                      <a:pos x="212" y="0"/>
                    </a:cxn>
                    <a:cxn ang="0">
                      <a:pos x="549" y="0"/>
                    </a:cxn>
                    <a:cxn ang="0">
                      <a:pos x="337" y="361"/>
                    </a:cxn>
                    <a:cxn ang="0">
                      <a:pos x="0" y="361"/>
                    </a:cxn>
                    <a:cxn ang="0">
                      <a:pos x="212" y="0"/>
                    </a:cxn>
                  </a:cxnLst>
                  <a:rect l="0" t="0" r="r" b="b"/>
                  <a:pathLst>
                    <a:path w="550" h="362">
                      <a:moveTo>
                        <a:pt x="212" y="0"/>
                      </a:moveTo>
                      <a:lnTo>
                        <a:pt x="549" y="0"/>
                      </a:lnTo>
                      <a:lnTo>
                        <a:pt x="337" y="361"/>
                      </a:lnTo>
                      <a:lnTo>
                        <a:pt x="0" y="361"/>
                      </a:lnTo>
                      <a:lnTo>
                        <a:pt x="212" y="0"/>
                      </a:lnTo>
                    </a:path>
                  </a:pathLst>
                </a:custGeom>
                <a:solidFill>
                  <a:srgbClr val="33CCCC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>
                    <a:latin typeface="Maiandra GD" pitchFamily="34" charset="0"/>
                  </a:endParaRPr>
                </a:p>
              </p:txBody>
            </p:sp>
            <p:sp>
              <p:nvSpPr>
                <p:cNvPr id="52309" name="Line 85"/>
                <p:cNvSpPr>
                  <a:spLocks noChangeShapeType="1"/>
                </p:cNvSpPr>
                <p:nvPr/>
              </p:nvSpPr>
              <p:spPr bwMode="auto">
                <a:xfrm>
                  <a:off x="4666" y="3008"/>
                  <a:ext cx="1" cy="266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s-ES">
                    <a:latin typeface="Maiandra GD" pitchFamily="34" charset="0"/>
                  </a:endParaRPr>
                </a:p>
              </p:txBody>
            </p:sp>
            <p:sp>
              <p:nvSpPr>
                <p:cNvPr id="52310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4620" y="3274"/>
                  <a:ext cx="47" cy="79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s-ES">
                    <a:latin typeface="Maiandra GD" pitchFamily="34" charset="0"/>
                  </a:endParaRPr>
                </a:p>
              </p:txBody>
            </p:sp>
            <p:sp>
              <p:nvSpPr>
                <p:cNvPr id="52311" name="AutoShape 87"/>
                <p:cNvSpPr>
                  <a:spLocks noChangeArrowheads="1"/>
                </p:cNvSpPr>
                <p:nvPr/>
              </p:nvSpPr>
              <p:spPr bwMode="auto">
                <a:xfrm>
                  <a:off x="4552" y="3117"/>
                  <a:ext cx="53" cy="157"/>
                </a:xfrm>
                <a:prstGeom prst="roundRect">
                  <a:avLst>
                    <a:gd name="adj" fmla="val 1921"/>
                  </a:avLst>
                </a:prstGeom>
                <a:solidFill>
                  <a:srgbClr val="3333CC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>
                    <a:latin typeface="Maiandra GD" pitchFamily="34" charset="0"/>
                  </a:endParaRPr>
                </a:p>
              </p:txBody>
            </p:sp>
            <p:sp>
              <p:nvSpPr>
                <p:cNvPr id="52312" name="AutoShape 88"/>
                <p:cNvSpPr>
                  <a:spLocks noChangeArrowheads="1"/>
                </p:cNvSpPr>
                <p:nvPr/>
              </p:nvSpPr>
              <p:spPr bwMode="auto">
                <a:xfrm>
                  <a:off x="4560" y="3165"/>
                  <a:ext cx="40" cy="55"/>
                </a:xfrm>
                <a:prstGeom prst="roundRect">
                  <a:avLst>
                    <a:gd name="adj" fmla="val 2500"/>
                  </a:avLst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s-ES">
                    <a:latin typeface="Maiandra GD" pitchFamily="34" charset="0"/>
                  </a:endParaRPr>
                </a:p>
              </p:txBody>
            </p:sp>
          </p:grpSp>
        </p:grpSp>
        <p:grpSp>
          <p:nvGrpSpPr>
            <p:cNvPr id="12" name="Group 89"/>
            <p:cNvGrpSpPr>
              <a:grpSpLocks/>
            </p:cNvGrpSpPr>
            <p:nvPr/>
          </p:nvGrpSpPr>
          <p:grpSpPr bwMode="auto">
            <a:xfrm>
              <a:off x="6145213" y="4181475"/>
              <a:ext cx="500062" cy="231775"/>
              <a:chOff x="3871" y="2634"/>
              <a:chExt cx="315" cy="146"/>
            </a:xfrm>
          </p:grpSpPr>
          <p:sp>
            <p:nvSpPr>
              <p:cNvPr id="52314" name="Oval 90"/>
              <p:cNvSpPr>
                <a:spLocks noChangeArrowheads="1"/>
              </p:cNvSpPr>
              <p:nvPr/>
            </p:nvSpPr>
            <p:spPr bwMode="auto">
              <a:xfrm>
                <a:off x="3873" y="2699"/>
                <a:ext cx="314" cy="82"/>
              </a:xfrm>
              <a:prstGeom prst="ellipse">
                <a:avLst/>
              </a:prstGeom>
              <a:solidFill>
                <a:srgbClr val="CCCCFF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15" name="Line 91"/>
              <p:cNvSpPr>
                <a:spLocks noChangeShapeType="1"/>
              </p:cNvSpPr>
              <p:nvPr/>
            </p:nvSpPr>
            <p:spPr bwMode="auto">
              <a:xfrm>
                <a:off x="3873" y="2693"/>
                <a:ext cx="1" cy="5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16" name="Line 92"/>
              <p:cNvSpPr>
                <a:spLocks noChangeShapeType="1"/>
              </p:cNvSpPr>
              <p:nvPr/>
            </p:nvSpPr>
            <p:spPr bwMode="auto">
              <a:xfrm>
                <a:off x="4187" y="2693"/>
                <a:ext cx="1" cy="51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17" name="AutoShape 93"/>
              <p:cNvSpPr>
                <a:spLocks noChangeArrowheads="1"/>
              </p:cNvSpPr>
              <p:nvPr/>
            </p:nvSpPr>
            <p:spPr bwMode="auto">
              <a:xfrm>
                <a:off x="3873" y="2693"/>
                <a:ext cx="311" cy="50"/>
              </a:xfrm>
              <a:prstGeom prst="roundRect">
                <a:avLst>
                  <a:gd name="adj" fmla="val 2000"/>
                </a:avLst>
              </a:pr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18" name="Oval 94"/>
              <p:cNvSpPr>
                <a:spLocks noChangeArrowheads="1"/>
              </p:cNvSpPr>
              <p:nvPr/>
            </p:nvSpPr>
            <p:spPr bwMode="auto">
              <a:xfrm>
                <a:off x="3871" y="2634"/>
                <a:ext cx="314" cy="95"/>
              </a:xfrm>
              <a:prstGeom prst="ellipse">
                <a:avLst/>
              </a:prstGeom>
              <a:solidFill>
                <a:srgbClr val="CCCCFF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grpSp>
            <p:nvGrpSpPr>
              <p:cNvPr id="13" name="Group 95"/>
              <p:cNvGrpSpPr>
                <a:grpSpLocks/>
              </p:cNvGrpSpPr>
              <p:nvPr/>
            </p:nvGrpSpPr>
            <p:grpSpPr bwMode="auto">
              <a:xfrm>
                <a:off x="3947" y="2655"/>
                <a:ext cx="155" cy="55"/>
                <a:chOff x="3947" y="2655"/>
                <a:chExt cx="155" cy="55"/>
              </a:xfrm>
            </p:grpSpPr>
            <p:sp>
              <p:nvSpPr>
                <p:cNvPr id="52320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3947" y="2654"/>
                  <a:ext cx="55" cy="3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s-ES">
                    <a:latin typeface="Maiandra GD" pitchFamily="34" charset="0"/>
                  </a:endParaRPr>
                </a:p>
              </p:txBody>
            </p:sp>
            <p:sp>
              <p:nvSpPr>
                <p:cNvPr id="52321" name="Line 97"/>
                <p:cNvSpPr>
                  <a:spLocks noChangeShapeType="1"/>
                </p:cNvSpPr>
                <p:nvPr/>
              </p:nvSpPr>
              <p:spPr bwMode="auto">
                <a:xfrm>
                  <a:off x="4053" y="2710"/>
                  <a:ext cx="49" cy="1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s-ES">
                    <a:latin typeface="Maiandra GD" pitchFamily="34" charset="0"/>
                  </a:endParaRPr>
                </a:p>
              </p:txBody>
            </p:sp>
            <p:sp>
              <p:nvSpPr>
                <p:cNvPr id="52322" name="Line 98"/>
                <p:cNvSpPr>
                  <a:spLocks noChangeShapeType="1"/>
                </p:cNvSpPr>
                <p:nvPr/>
              </p:nvSpPr>
              <p:spPr bwMode="auto">
                <a:xfrm>
                  <a:off x="3998" y="2656"/>
                  <a:ext cx="58" cy="54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s-ES">
                    <a:latin typeface="Maiandra GD" pitchFamily="34" charset="0"/>
                  </a:endParaRPr>
                </a:p>
              </p:txBody>
            </p:sp>
          </p:grpSp>
          <p:grpSp>
            <p:nvGrpSpPr>
              <p:cNvPr id="14" name="Group 99"/>
              <p:cNvGrpSpPr>
                <a:grpSpLocks/>
              </p:cNvGrpSpPr>
              <p:nvPr/>
            </p:nvGrpSpPr>
            <p:grpSpPr bwMode="auto">
              <a:xfrm>
                <a:off x="3947" y="2654"/>
                <a:ext cx="155" cy="55"/>
                <a:chOff x="3947" y="2654"/>
                <a:chExt cx="155" cy="55"/>
              </a:xfrm>
            </p:grpSpPr>
            <p:sp>
              <p:nvSpPr>
                <p:cNvPr id="52324" name="Line 100"/>
                <p:cNvSpPr>
                  <a:spLocks noChangeShapeType="1"/>
                </p:cNvSpPr>
                <p:nvPr/>
              </p:nvSpPr>
              <p:spPr bwMode="auto">
                <a:xfrm>
                  <a:off x="3947" y="2708"/>
                  <a:ext cx="55" cy="1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s-ES">
                    <a:latin typeface="Maiandra GD" pitchFamily="34" charset="0"/>
                  </a:endParaRPr>
                </a:p>
              </p:txBody>
            </p:sp>
            <p:sp>
              <p:nvSpPr>
                <p:cNvPr id="52325" name="Line 101"/>
                <p:cNvSpPr>
                  <a:spLocks noChangeShapeType="1"/>
                </p:cNvSpPr>
                <p:nvPr/>
              </p:nvSpPr>
              <p:spPr bwMode="auto">
                <a:xfrm>
                  <a:off x="4053" y="2654"/>
                  <a:ext cx="49" cy="1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s-ES">
                    <a:latin typeface="Maiandra GD" pitchFamily="34" charset="0"/>
                  </a:endParaRPr>
                </a:p>
              </p:txBody>
            </p:sp>
            <p:sp>
              <p:nvSpPr>
                <p:cNvPr id="52326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3998" y="2653"/>
                  <a:ext cx="58" cy="56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s-ES">
                    <a:latin typeface="Maiandra GD" pitchFamily="34" charset="0"/>
                  </a:endParaRPr>
                </a:p>
              </p:txBody>
            </p:sp>
          </p:grpSp>
        </p:grpSp>
        <p:sp>
          <p:nvSpPr>
            <p:cNvPr id="52327" name="Line 103"/>
            <p:cNvSpPr>
              <a:spLocks noChangeShapeType="1"/>
            </p:cNvSpPr>
            <p:nvPr/>
          </p:nvSpPr>
          <p:spPr bwMode="auto">
            <a:xfrm>
              <a:off x="6391275" y="3133725"/>
              <a:ext cx="1588" cy="1062038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s-ES">
                <a:latin typeface="Maiandra GD" pitchFamily="34" charset="0"/>
              </a:endParaRPr>
            </a:p>
          </p:txBody>
        </p:sp>
        <p:sp>
          <p:nvSpPr>
            <p:cNvPr id="52328" name="Line 104"/>
            <p:cNvSpPr>
              <a:spLocks noChangeShapeType="1"/>
            </p:cNvSpPr>
            <p:nvPr/>
          </p:nvSpPr>
          <p:spPr bwMode="auto">
            <a:xfrm>
              <a:off x="6396038" y="4419600"/>
              <a:ext cx="1587" cy="166688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s-ES">
                <a:latin typeface="Maiandra GD" pitchFamily="34" charset="0"/>
              </a:endParaRPr>
            </a:p>
          </p:txBody>
        </p:sp>
        <p:sp>
          <p:nvSpPr>
            <p:cNvPr id="52329" name="AutoShape 105"/>
            <p:cNvSpPr>
              <a:spLocks noChangeArrowheads="1"/>
            </p:cNvSpPr>
            <p:nvPr/>
          </p:nvSpPr>
          <p:spPr bwMode="auto">
            <a:xfrm>
              <a:off x="4694238" y="3946525"/>
              <a:ext cx="1249358" cy="537712"/>
            </a:xfrm>
            <a:prstGeom prst="roundRect">
              <a:avLst>
                <a:gd name="adj" fmla="val 27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600">
                  <a:solidFill>
                    <a:schemeClr val="tx1"/>
                  </a:solidFill>
                  <a:latin typeface="Maiandra GD" pitchFamily="34" charset="0"/>
                </a:rPr>
                <a:t>Red</a:t>
              </a:r>
              <a:br>
                <a:rPr lang="es-ES" sz="1600">
                  <a:solidFill>
                    <a:schemeClr val="tx1"/>
                  </a:solidFill>
                  <a:latin typeface="Maiandra GD" pitchFamily="34" charset="0"/>
                </a:rPr>
              </a:br>
              <a:r>
                <a:rPr lang="es-ES" sz="1600">
                  <a:solidFill>
                    <a:schemeClr val="tx1"/>
                  </a:solidFill>
                  <a:latin typeface="Maiandra GD" pitchFamily="34" charset="0"/>
                </a:rPr>
                <a:t>institucional</a:t>
              </a:r>
            </a:p>
          </p:txBody>
        </p:sp>
        <p:sp>
          <p:nvSpPr>
            <p:cNvPr id="52330" name="AutoShape 106"/>
            <p:cNvSpPr>
              <a:spLocks noChangeArrowheads="1"/>
            </p:cNvSpPr>
            <p:nvPr/>
          </p:nvSpPr>
          <p:spPr bwMode="auto">
            <a:xfrm>
              <a:off x="6669088" y="4294188"/>
              <a:ext cx="1406324" cy="316113"/>
            </a:xfrm>
            <a:prstGeom prst="roundRect">
              <a:avLst>
                <a:gd name="adj" fmla="val 46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600">
                  <a:solidFill>
                    <a:schemeClr val="tx1"/>
                  </a:solidFill>
                  <a:latin typeface="Maiandra GD" pitchFamily="34" charset="0"/>
                </a:rPr>
                <a:t>10 Mbps LAN</a:t>
              </a:r>
            </a:p>
          </p:txBody>
        </p:sp>
        <p:sp>
          <p:nvSpPr>
            <p:cNvPr id="52331" name="AutoShape 107"/>
            <p:cNvSpPr>
              <a:spLocks noChangeArrowheads="1"/>
            </p:cNvSpPr>
            <p:nvPr/>
          </p:nvSpPr>
          <p:spPr bwMode="auto">
            <a:xfrm>
              <a:off x="6392863" y="3322638"/>
              <a:ext cx="1658124" cy="562334"/>
            </a:xfrm>
            <a:prstGeom prst="roundRect">
              <a:avLst>
                <a:gd name="adj" fmla="val 27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600">
                  <a:solidFill>
                    <a:schemeClr val="tx1"/>
                  </a:solidFill>
                  <a:latin typeface="Maiandra GD" pitchFamily="34" charset="0"/>
                </a:rPr>
                <a:t>1.5 Mbps </a:t>
              </a:r>
            </a:p>
            <a:p>
              <a:pPr algn="ctr"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600">
                  <a:solidFill>
                    <a:schemeClr val="tx1"/>
                  </a:solidFill>
                  <a:latin typeface="Maiandra GD" pitchFamily="34" charset="0"/>
                </a:rPr>
                <a:t>Enlace de acceso</a:t>
              </a:r>
            </a:p>
          </p:txBody>
        </p:sp>
        <p:sp>
          <p:nvSpPr>
            <p:cNvPr id="52332" name="AutoShape 108"/>
            <p:cNvSpPr>
              <a:spLocks noChangeArrowheads="1"/>
            </p:cNvSpPr>
            <p:nvPr/>
          </p:nvSpPr>
          <p:spPr bwMode="auto">
            <a:xfrm>
              <a:off x="6877050" y="5372100"/>
              <a:ext cx="1384010" cy="593112"/>
            </a:xfrm>
            <a:prstGeom prst="roundRect">
              <a:avLst>
                <a:gd name="adj" fmla="val 245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FF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800">
                  <a:solidFill>
                    <a:srgbClr val="FF0000"/>
                  </a:solidFill>
                  <a:latin typeface="Maiandra GD" pitchFamily="34" charset="0"/>
                </a:rPr>
                <a:t>Cache</a:t>
              </a:r>
              <a:br>
                <a:rPr lang="es-ES" sz="1800">
                  <a:solidFill>
                    <a:srgbClr val="FF0000"/>
                  </a:solidFill>
                  <a:latin typeface="Maiandra GD" pitchFamily="34" charset="0"/>
                </a:rPr>
              </a:br>
              <a:r>
                <a:rPr lang="es-ES" sz="1800">
                  <a:solidFill>
                    <a:srgbClr val="FF0000"/>
                  </a:solidFill>
                  <a:latin typeface="Maiandra GD" pitchFamily="34" charset="0"/>
                </a:rPr>
                <a:t>institucional</a:t>
              </a:r>
            </a:p>
          </p:txBody>
        </p:sp>
        <p:grpSp>
          <p:nvGrpSpPr>
            <p:cNvPr id="15" name="Group 109"/>
            <p:cNvGrpSpPr>
              <a:grpSpLocks/>
            </p:cNvGrpSpPr>
            <p:nvPr/>
          </p:nvGrpSpPr>
          <p:grpSpPr bwMode="auto">
            <a:xfrm>
              <a:off x="4932363" y="4868863"/>
              <a:ext cx="431800" cy="504825"/>
              <a:chOff x="3016" y="3294"/>
              <a:chExt cx="692" cy="564"/>
            </a:xfrm>
          </p:grpSpPr>
          <p:sp>
            <p:nvSpPr>
              <p:cNvPr id="52334" name="Freeform 110"/>
              <p:cNvSpPr>
                <a:spLocks/>
              </p:cNvSpPr>
              <p:nvPr/>
            </p:nvSpPr>
            <p:spPr bwMode="auto">
              <a:xfrm>
                <a:off x="3016" y="3294"/>
                <a:ext cx="692" cy="564"/>
              </a:xfrm>
              <a:custGeom>
                <a:avLst/>
                <a:gdLst/>
                <a:ahLst/>
                <a:cxnLst>
                  <a:cxn ang="0">
                    <a:pos x="191" y="38"/>
                  </a:cxn>
                  <a:cxn ang="0">
                    <a:pos x="191" y="38"/>
                  </a:cxn>
                  <a:cxn ang="0">
                    <a:pos x="198" y="38"/>
                  </a:cxn>
                  <a:cxn ang="0">
                    <a:pos x="205" y="38"/>
                  </a:cxn>
                  <a:cxn ang="0">
                    <a:pos x="213" y="35"/>
                  </a:cxn>
                  <a:cxn ang="0">
                    <a:pos x="227" y="35"/>
                  </a:cxn>
                  <a:cxn ang="0">
                    <a:pos x="238" y="28"/>
                  </a:cxn>
                  <a:cxn ang="0">
                    <a:pos x="259" y="28"/>
                  </a:cxn>
                  <a:cxn ang="0">
                    <a:pos x="281" y="21"/>
                  </a:cxn>
                  <a:cxn ang="0">
                    <a:pos x="306" y="14"/>
                  </a:cxn>
                  <a:cxn ang="0">
                    <a:pos x="335" y="14"/>
                  </a:cxn>
                  <a:cxn ang="0">
                    <a:pos x="364" y="7"/>
                  </a:cxn>
                  <a:cxn ang="0">
                    <a:pos x="396" y="7"/>
                  </a:cxn>
                  <a:cxn ang="0">
                    <a:pos x="432" y="7"/>
                  </a:cxn>
                  <a:cxn ang="0">
                    <a:pos x="472" y="0"/>
                  </a:cxn>
                  <a:cxn ang="0">
                    <a:pos x="512" y="0"/>
                  </a:cxn>
                  <a:cxn ang="0">
                    <a:pos x="555" y="0"/>
                  </a:cxn>
                  <a:cxn ang="0">
                    <a:pos x="573" y="80"/>
                  </a:cxn>
                  <a:cxn ang="0">
                    <a:pos x="580" y="80"/>
                  </a:cxn>
                  <a:cxn ang="0">
                    <a:pos x="602" y="94"/>
                  </a:cxn>
                  <a:cxn ang="0">
                    <a:pos x="616" y="111"/>
                  </a:cxn>
                  <a:cxn ang="0">
                    <a:pos x="623" y="139"/>
                  </a:cxn>
                  <a:cxn ang="0">
                    <a:pos x="663" y="317"/>
                  </a:cxn>
                  <a:cxn ang="0">
                    <a:pos x="685" y="390"/>
                  </a:cxn>
                  <a:cxn ang="0">
                    <a:pos x="685" y="397"/>
                  </a:cxn>
                  <a:cxn ang="0">
                    <a:pos x="692" y="411"/>
                  </a:cxn>
                  <a:cxn ang="0">
                    <a:pos x="692" y="432"/>
                  </a:cxn>
                  <a:cxn ang="0">
                    <a:pos x="678" y="456"/>
                  </a:cxn>
                  <a:cxn ang="0">
                    <a:pos x="0" y="442"/>
                  </a:cxn>
                  <a:cxn ang="0">
                    <a:pos x="61" y="404"/>
                  </a:cxn>
                  <a:cxn ang="0">
                    <a:pos x="68" y="80"/>
                  </a:cxn>
                  <a:cxn ang="0">
                    <a:pos x="68" y="80"/>
                  </a:cxn>
                  <a:cxn ang="0">
                    <a:pos x="76" y="73"/>
                  </a:cxn>
                  <a:cxn ang="0">
                    <a:pos x="83" y="66"/>
                  </a:cxn>
                  <a:cxn ang="0">
                    <a:pos x="97" y="66"/>
                  </a:cxn>
                  <a:cxn ang="0">
                    <a:pos x="115" y="59"/>
                  </a:cxn>
                  <a:cxn ang="0">
                    <a:pos x="130" y="59"/>
                  </a:cxn>
                  <a:cxn ang="0">
                    <a:pos x="159" y="66"/>
                  </a:cxn>
                  <a:cxn ang="0">
                    <a:pos x="184" y="73"/>
                  </a:cxn>
                </a:cxnLst>
                <a:rect l="0" t="0" r="r" b="b"/>
                <a:pathLst>
                  <a:path w="692" h="564">
                    <a:moveTo>
                      <a:pt x="184" y="73"/>
                    </a:moveTo>
                    <a:lnTo>
                      <a:pt x="191" y="38"/>
                    </a:lnTo>
                    <a:lnTo>
                      <a:pt x="191" y="38"/>
                    </a:lnTo>
                    <a:lnTo>
                      <a:pt x="191" y="38"/>
                    </a:lnTo>
                    <a:lnTo>
                      <a:pt x="198" y="38"/>
                    </a:lnTo>
                    <a:lnTo>
                      <a:pt x="198" y="38"/>
                    </a:lnTo>
                    <a:lnTo>
                      <a:pt x="198" y="38"/>
                    </a:lnTo>
                    <a:lnTo>
                      <a:pt x="205" y="38"/>
                    </a:lnTo>
                    <a:lnTo>
                      <a:pt x="213" y="35"/>
                    </a:lnTo>
                    <a:lnTo>
                      <a:pt x="213" y="35"/>
                    </a:lnTo>
                    <a:lnTo>
                      <a:pt x="220" y="35"/>
                    </a:lnTo>
                    <a:lnTo>
                      <a:pt x="227" y="35"/>
                    </a:lnTo>
                    <a:lnTo>
                      <a:pt x="231" y="28"/>
                    </a:lnTo>
                    <a:lnTo>
                      <a:pt x="238" y="28"/>
                    </a:lnTo>
                    <a:lnTo>
                      <a:pt x="252" y="28"/>
                    </a:lnTo>
                    <a:lnTo>
                      <a:pt x="259" y="28"/>
                    </a:lnTo>
                    <a:lnTo>
                      <a:pt x="274" y="21"/>
                    </a:lnTo>
                    <a:lnTo>
                      <a:pt x="281" y="21"/>
                    </a:lnTo>
                    <a:lnTo>
                      <a:pt x="296" y="21"/>
                    </a:lnTo>
                    <a:lnTo>
                      <a:pt x="306" y="14"/>
                    </a:lnTo>
                    <a:lnTo>
                      <a:pt x="321" y="14"/>
                    </a:lnTo>
                    <a:lnTo>
                      <a:pt x="335" y="14"/>
                    </a:lnTo>
                    <a:lnTo>
                      <a:pt x="350" y="14"/>
                    </a:lnTo>
                    <a:lnTo>
                      <a:pt x="364" y="7"/>
                    </a:lnTo>
                    <a:lnTo>
                      <a:pt x="375" y="7"/>
                    </a:lnTo>
                    <a:lnTo>
                      <a:pt x="396" y="7"/>
                    </a:lnTo>
                    <a:lnTo>
                      <a:pt x="418" y="7"/>
                    </a:lnTo>
                    <a:lnTo>
                      <a:pt x="432" y="7"/>
                    </a:lnTo>
                    <a:lnTo>
                      <a:pt x="450" y="0"/>
                    </a:lnTo>
                    <a:lnTo>
                      <a:pt x="472" y="0"/>
                    </a:lnTo>
                    <a:lnTo>
                      <a:pt x="494" y="0"/>
                    </a:lnTo>
                    <a:lnTo>
                      <a:pt x="512" y="0"/>
                    </a:lnTo>
                    <a:lnTo>
                      <a:pt x="533" y="0"/>
                    </a:lnTo>
                    <a:lnTo>
                      <a:pt x="555" y="0"/>
                    </a:lnTo>
                    <a:lnTo>
                      <a:pt x="580" y="14"/>
                    </a:lnTo>
                    <a:lnTo>
                      <a:pt x="573" y="80"/>
                    </a:lnTo>
                    <a:lnTo>
                      <a:pt x="580" y="80"/>
                    </a:lnTo>
                    <a:lnTo>
                      <a:pt x="580" y="80"/>
                    </a:lnTo>
                    <a:lnTo>
                      <a:pt x="587" y="87"/>
                    </a:lnTo>
                    <a:lnTo>
                      <a:pt x="602" y="94"/>
                    </a:lnTo>
                    <a:lnTo>
                      <a:pt x="609" y="101"/>
                    </a:lnTo>
                    <a:lnTo>
                      <a:pt x="616" y="111"/>
                    </a:lnTo>
                    <a:lnTo>
                      <a:pt x="623" y="125"/>
                    </a:lnTo>
                    <a:lnTo>
                      <a:pt x="623" y="139"/>
                    </a:lnTo>
                    <a:lnTo>
                      <a:pt x="685" y="184"/>
                    </a:lnTo>
                    <a:lnTo>
                      <a:pt x="663" y="317"/>
                    </a:lnTo>
                    <a:lnTo>
                      <a:pt x="573" y="358"/>
                    </a:lnTo>
                    <a:lnTo>
                      <a:pt x="685" y="390"/>
                    </a:lnTo>
                    <a:lnTo>
                      <a:pt x="685" y="390"/>
                    </a:lnTo>
                    <a:lnTo>
                      <a:pt x="685" y="397"/>
                    </a:lnTo>
                    <a:lnTo>
                      <a:pt x="685" y="397"/>
                    </a:lnTo>
                    <a:lnTo>
                      <a:pt x="692" y="411"/>
                    </a:lnTo>
                    <a:lnTo>
                      <a:pt x="692" y="418"/>
                    </a:lnTo>
                    <a:lnTo>
                      <a:pt x="692" y="432"/>
                    </a:lnTo>
                    <a:lnTo>
                      <a:pt x="685" y="442"/>
                    </a:lnTo>
                    <a:lnTo>
                      <a:pt x="678" y="456"/>
                    </a:lnTo>
                    <a:lnTo>
                      <a:pt x="396" y="564"/>
                    </a:lnTo>
                    <a:lnTo>
                      <a:pt x="0" y="442"/>
                    </a:lnTo>
                    <a:lnTo>
                      <a:pt x="7" y="425"/>
                    </a:lnTo>
                    <a:lnTo>
                      <a:pt x="61" y="404"/>
                    </a:lnTo>
                    <a:lnTo>
                      <a:pt x="61" y="80"/>
                    </a:lnTo>
                    <a:lnTo>
                      <a:pt x="68" y="80"/>
                    </a:lnTo>
                    <a:lnTo>
                      <a:pt x="68" y="80"/>
                    </a:lnTo>
                    <a:lnTo>
                      <a:pt x="68" y="80"/>
                    </a:lnTo>
                    <a:lnTo>
                      <a:pt x="68" y="73"/>
                    </a:lnTo>
                    <a:lnTo>
                      <a:pt x="76" y="73"/>
                    </a:lnTo>
                    <a:lnTo>
                      <a:pt x="83" y="73"/>
                    </a:lnTo>
                    <a:lnTo>
                      <a:pt x="83" y="66"/>
                    </a:lnTo>
                    <a:lnTo>
                      <a:pt x="90" y="66"/>
                    </a:lnTo>
                    <a:lnTo>
                      <a:pt x="97" y="66"/>
                    </a:lnTo>
                    <a:lnTo>
                      <a:pt x="108" y="59"/>
                    </a:lnTo>
                    <a:lnTo>
                      <a:pt x="115" y="59"/>
                    </a:lnTo>
                    <a:lnTo>
                      <a:pt x="123" y="59"/>
                    </a:lnTo>
                    <a:lnTo>
                      <a:pt x="130" y="59"/>
                    </a:lnTo>
                    <a:lnTo>
                      <a:pt x="144" y="59"/>
                    </a:lnTo>
                    <a:lnTo>
                      <a:pt x="159" y="66"/>
                    </a:lnTo>
                    <a:lnTo>
                      <a:pt x="166" y="66"/>
                    </a:lnTo>
                    <a:lnTo>
                      <a:pt x="184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35" name="Freeform 111"/>
              <p:cNvSpPr>
                <a:spLocks/>
              </p:cNvSpPr>
              <p:nvPr/>
            </p:nvSpPr>
            <p:spPr bwMode="auto">
              <a:xfrm>
                <a:off x="3254" y="3339"/>
                <a:ext cx="220" cy="240"/>
              </a:xfrm>
              <a:custGeom>
                <a:avLst/>
                <a:gdLst/>
                <a:ahLst/>
                <a:cxnLst>
                  <a:cxn ang="0">
                    <a:pos x="220" y="7"/>
                  </a:cxn>
                  <a:cxn ang="0">
                    <a:pos x="220" y="7"/>
                  </a:cxn>
                  <a:cxn ang="0">
                    <a:pos x="212" y="7"/>
                  </a:cxn>
                  <a:cxn ang="0">
                    <a:pos x="205" y="7"/>
                  </a:cxn>
                  <a:cxn ang="0">
                    <a:pos x="198" y="0"/>
                  </a:cxn>
                  <a:cxn ang="0">
                    <a:pos x="194" y="0"/>
                  </a:cxn>
                  <a:cxn ang="0">
                    <a:pos x="180" y="0"/>
                  </a:cxn>
                  <a:cxn ang="0">
                    <a:pos x="166" y="0"/>
                  </a:cxn>
                  <a:cxn ang="0">
                    <a:pos x="151" y="0"/>
                  </a:cxn>
                  <a:cxn ang="0">
                    <a:pos x="137" y="0"/>
                  </a:cxn>
                  <a:cxn ang="0">
                    <a:pos x="126" y="0"/>
                  </a:cxn>
                  <a:cxn ang="0">
                    <a:pos x="104" y="0"/>
                  </a:cxn>
                  <a:cxn ang="0">
                    <a:pos x="90" y="0"/>
                  </a:cxn>
                  <a:cxn ang="0">
                    <a:pos x="68" y="7"/>
                  </a:cxn>
                  <a:cxn ang="0">
                    <a:pos x="50" y="14"/>
                  </a:cxn>
                  <a:cxn ang="0">
                    <a:pos x="36" y="21"/>
                  </a:cxn>
                  <a:cxn ang="0">
                    <a:pos x="14" y="28"/>
                  </a:cxn>
                  <a:cxn ang="0">
                    <a:pos x="14" y="35"/>
                  </a:cxn>
                  <a:cxn ang="0">
                    <a:pos x="7" y="49"/>
                  </a:cxn>
                  <a:cxn ang="0">
                    <a:pos x="0" y="66"/>
                  </a:cxn>
                  <a:cxn ang="0">
                    <a:pos x="0" y="94"/>
                  </a:cxn>
                  <a:cxn ang="0">
                    <a:pos x="0" y="126"/>
                  </a:cxn>
                  <a:cxn ang="0">
                    <a:pos x="0" y="160"/>
                  </a:cxn>
                  <a:cxn ang="0">
                    <a:pos x="7" y="199"/>
                  </a:cxn>
                  <a:cxn ang="0">
                    <a:pos x="14" y="240"/>
                  </a:cxn>
                  <a:cxn ang="0">
                    <a:pos x="14" y="240"/>
                  </a:cxn>
                  <a:cxn ang="0">
                    <a:pos x="21" y="233"/>
                  </a:cxn>
                  <a:cxn ang="0">
                    <a:pos x="29" y="233"/>
                  </a:cxn>
                  <a:cxn ang="0">
                    <a:pos x="36" y="233"/>
                  </a:cxn>
                  <a:cxn ang="0">
                    <a:pos x="43" y="233"/>
                  </a:cxn>
                  <a:cxn ang="0">
                    <a:pos x="50" y="233"/>
                  </a:cxn>
                  <a:cxn ang="0">
                    <a:pos x="61" y="233"/>
                  </a:cxn>
                  <a:cxn ang="0">
                    <a:pos x="76" y="233"/>
                  </a:cxn>
                  <a:cxn ang="0">
                    <a:pos x="90" y="233"/>
                  </a:cxn>
                  <a:cxn ang="0">
                    <a:pos x="104" y="233"/>
                  </a:cxn>
                  <a:cxn ang="0">
                    <a:pos x="126" y="233"/>
                  </a:cxn>
                  <a:cxn ang="0">
                    <a:pos x="137" y="233"/>
                  </a:cxn>
                  <a:cxn ang="0">
                    <a:pos x="158" y="233"/>
                  </a:cxn>
                  <a:cxn ang="0">
                    <a:pos x="180" y="240"/>
                  </a:cxn>
                  <a:cxn ang="0">
                    <a:pos x="198" y="240"/>
                  </a:cxn>
                  <a:cxn ang="0">
                    <a:pos x="220" y="240"/>
                  </a:cxn>
                  <a:cxn ang="0">
                    <a:pos x="220" y="233"/>
                  </a:cxn>
                  <a:cxn ang="0">
                    <a:pos x="220" y="213"/>
                  </a:cxn>
                  <a:cxn ang="0">
                    <a:pos x="212" y="188"/>
                  </a:cxn>
                  <a:cxn ang="0">
                    <a:pos x="212" y="153"/>
                  </a:cxn>
                  <a:cxn ang="0">
                    <a:pos x="212" y="115"/>
                  </a:cxn>
                  <a:cxn ang="0">
                    <a:pos x="212" y="73"/>
                  </a:cxn>
                  <a:cxn ang="0">
                    <a:pos x="212" y="42"/>
                  </a:cxn>
                  <a:cxn ang="0">
                    <a:pos x="220" y="7"/>
                  </a:cxn>
                </a:cxnLst>
                <a:rect l="0" t="0" r="r" b="b"/>
                <a:pathLst>
                  <a:path w="220" h="240">
                    <a:moveTo>
                      <a:pt x="220" y="7"/>
                    </a:moveTo>
                    <a:lnTo>
                      <a:pt x="220" y="7"/>
                    </a:lnTo>
                    <a:lnTo>
                      <a:pt x="212" y="7"/>
                    </a:lnTo>
                    <a:lnTo>
                      <a:pt x="205" y="7"/>
                    </a:lnTo>
                    <a:lnTo>
                      <a:pt x="198" y="0"/>
                    </a:lnTo>
                    <a:lnTo>
                      <a:pt x="194" y="0"/>
                    </a:lnTo>
                    <a:lnTo>
                      <a:pt x="180" y="0"/>
                    </a:lnTo>
                    <a:lnTo>
                      <a:pt x="166" y="0"/>
                    </a:lnTo>
                    <a:lnTo>
                      <a:pt x="151" y="0"/>
                    </a:lnTo>
                    <a:lnTo>
                      <a:pt x="137" y="0"/>
                    </a:lnTo>
                    <a:lnTo>
                      <a:pt x="126" y="0"/>
                    </a:lnTo>
                    <a:lnTo>
                      <a:pt x="104" y="0"/>
                    </a:lnTo>
                    <a:lnTo>
                      <a:pt x="90" y="0"/>
                    </a:lnTo>
                    <a:lnTo>
                      <a:pt x="68" y="7"/>
                    </a:lnTo>
                    <a:lnTo>
                      <a:pt x="50" y="14"/>
                    </a:lnTo>
                    <a:lnTo>
                      <a:pt x="36" y="21"/>
                    </a:lnTo>
                    <a:lnTo>
                      <a:pt x="14" y="28"/>
                    </a:lnTo>
                    <a:lnTo>
                      <a:pt x="14" y="35"/>
                    </a:lnTo>
                    <a:lnTo>
                      <a:pt x="7" y="49"/>
                    </a:lnTo>
                    <a:lnTo>
                      <a:pt x="0" y="66"/>
                    </a:lnTo>
                    <a:lnTo>
                      <a:pt x="0" y="94"/>
                    </a:lnTo>
                    <a:lnTo>
                      <a:pt x="0" y="126"/>
                    </a:lnTo>
                    <a:lnTo>
                      <a:pt x="0" y="160"/>
                    </a:lnTo>
                    <a:lnTo>
                      <a:pt x="7" y="199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21" y="233"/>
                    </a:lnTo>
                    <a:lnTo>
                      <a:pt x="29" y="233"/>
                    </a:lnTo>
                    <a:lnTo>
                      <a:pt x="36" y="233"/>
                    </a:lnTo>
                    <a:lnTo>
                      <a:pt x="43" y="233"/>
                    </a:lnTo>
                    <a:lnTo>
                      <a:pt x="50" y="233"/>
                    </a:lnTo>
                    <a:lnTo>
                      <a:pt x="61" y="233"/>
                    </a:lnTo>
                    <a:lnTo>
                      <a:pt x="76" y="233"/>
                    </a:lnTo>
                    <a:lnTo>
                      <a:pt x="90" y="233"/>
                    </a:lnTo>
                    <a:lnTo>
                      <a:pt x="104" y="233"/>
                    </a:lnTo>
                    <a:lnTo>
                      <a:pt x="126" y="233"/>
                    </a:lnTo>
                    <a:lnTo>
                      <a:pt x="137" y="233"/>
                    </a:lnTo>
                    <a:lnTo>
                      <a:pt x="158" y="233"/>
                    </a:lnTo>
                    <a:lnTo>
                      <a:pt x="180" y="240"/>
                    </a:lnTo>
                    <a:lnTo>
                      <a:pt x="198" y="240"/>
                    </a:lnTo>
                    <a:lnTo>
                      <a:pt x="220" y="240"/>
                    </a:lnTo>
                    <a:lnTo>
                      <a:pt x="220" y="233"/>
                    </a:lnTo>
                    <a:lnTo>
                      <a:pt x="220" y="213"/>
                    </a:lnTo>
                    <a:lnTo>
                      <a:pt x="212" y="188"/>
                    </a:lnTo>
                    <a:lnTo>
                      <a:pt x="212" y="153"/>
                    </a:lnTo>
                    <a:lnTo>
                      <a:pt x="212" y="115"/>
                    </a:lnTo>
                    <a:lnTo>
                      <a:pt x="212" y="73"/>
                    </a:lnTo>
                    <a:lnTo>
                      <a:pt x="212" y="42"/>
                    </a:lnTo>
                    <a:lnTo>
                      <a:pt x="220" y="7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36" name="Freeform 112"/>
              <p:cNvSpPr>
                <a:spLocks/>
              </p:cNvSpPr>
              <p:nvPr/>
            </p:nvSpPr>
            <p:spPr bwMode="auto">
              <a:xfrm>
                <a:off x="3275" y="3405"/>
                <a:ext cx="372" cy="241"/>
              </a:xfrm>
              <a:custGeom>
                <a:avLst/>
                <a:gdLst/>
                <a:ahLst/>
                <a:cxnLst>
                  <a:cxn ang="0">
                    <a:pos x="8" y="181"/>
                  </a:cxn>
                  <a:cxn ang="0">
                    <a:pos x="0" y="213"/>
                  </a:cxn>
                  <a:cxn ang="0">
                    <a:pos x="238" y="241"/>
                  </a:cxn>
                  <a:cxn ang="0">
                    <a:pos x="238" y="241"/>
                  </a:cxn>
                  <a:cxn ang="0">
                    <a:pos x="246" y="241"/>
                  </a:cxn>
                  <a:cxn ang="0">
                    <a:pos x="253" y="234"/>
                  </a:cxn>
                  <a:cxn ang="0">
                    <a:pos x="267" y="227"/>
                  </a:cxn>
                  <a:cxn ang="0">
                    <a:pos x="274" y="220"/>
                  </a:cxn>
                  <a:cxn ang="0">
                    <a:pos x="289" y="213"/>
                  </a:cxn>
                  <a:cxn ang="0">
                    <a:pos x="303" y="199"/>
                  </a:cxn>
                  <a:cxn ang="0">
                    <a:pos x="314" y="195"/>
                  </a:cxn>
                  <a:cxn ang="0">
                    <a:pos x="328" y="174"/>
                  </a:cxn>
                  <a:cxn ang="0">
                    <a:pos x="343" y="160"/>
                  </a:cxn>
                  <a:cxn ang="0">
                    <a:pos x="350" y="147"/>
                  </a:cxn>
                  <a:cxn ang="0">
                    <a:pos x="357" y="129"/>
                  </a:cxn>
                  <a:cxn ang="0">
                    <a:pos x="364" y="108"/>
                  </a:cxn>
                  <a:cxn ang="0">
                    <a:pos x="372" y="80"/>
                  </a:cxn>
                  <a:cxn ang="0">
                    <a:pos x="372" y="60"/>
                  </a:cxn>
                  <a:cxn ang="0">
                    <a:pos x="364" y="35"/>
                  </a:cxn>
                  <a:cxn ang="0">
                    <a:pos x="364" y="35"/>
                  </a:cxn>
                  <a:cxn ang="0">
                    <a:pos x="364" y="28"/>
                  </a:cxn>
                  <a:cxn ang="0">
                    <a:pos x="357" y="28"/>
                  </a:cxn>
                  <a:cxn ang="0">
                    <a:pos x="350" y="21"/>
                  </a:cxn>
                  <a:cxn ang="0">
                    <a:pos x="343" y="14"/>
                  </a:cxn>
                  <a:cxn ang="0">
                    <a:pos x="336" y="7"/>
                  </a:cxn>
                  <a:cxn ang="0">
                    <a:pos x="328" y="0"/>
                  </a:cxn>
                  <a:cxn ang="0">
                    <a:pos x="314" y="0"/>
                  </a:cxn>
                  <a:cxn ang="0">
                    <a:pos x="314" y="0"/>
                  </a:cxn>
                  <a:cxn ang="0">
                    <a:pos x="321" y="14"/>
                  </a:cxn>
                  <a:cxn ang="0">
                    <a:pos x="328" y="28"/>
                  </a:cxn>
                  <a:cxn ang="0">
                    <a:pos x="328" y="56"/>
                  </a:cxn>
                  <a:cxn ang="0">
                    <a:pos x="328" y="80"/>
                  </a:cxn>
                  <a:cxn ang="0">
                    <a:pos x="328" y="108"/>
                  </a:cxn>
                  <a:cxn ang="0">
                    <a:pos x="321" y="140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296" y="174"/>
                  </a:cxn>
                  <a:cxn ang="0">
                    <a:pos x="296" y="181"/>
                  </a:cxn>
                  <a:cxn ang="0">
                    <a:pos x="289" y="181"/>
                  </a:cxn>
                  <a:cxn ang="0">
                    <a:pos x="282" y="188"/>
                  </a:cxn>
                  <a:cxn ang="0">
                    <a:pos x="274" y="188"/>
                  </a:cxn>
                  <a:cxn ang="0">
                    <a:pos x="267" y="188"/>
                  </a:cxn>
                  <a:cxn ang="0">
                    <a:pos x="260" y="195"/>
                  </a:cxn>
                  <a:cxn ang="0">
                    <a:pos x="253" y="195"/>
                  </a:cxn>
                  <a:cxn ang="0">
                    <a:pos x="238" y="195"/>
                  </a:cxn>
                  <a:cxn ang="0">
                    <a:pos x="235" y="195"/>
                  </a:cxn>
                  <a:cxn ang="0">
                    <a:pos x="220" y="195"/>
                  </a:cxn>
                  <a:cxn ang="0">
                    <a:pos x="206" y="195"/>
                  </a:cxn>
                  <a:cxn ang="0">
                    <a:pos x="191" y="195"/>
                  </a:cxn>
                  <a:cxn ang="0">
                    <a:pos x="191" y="227"/>
                  </a:cxn>
                  <a:cxn ang="0">
                    <a:pos x="8" y="206"/>
                  </a:cxn>
                  <a:cxn ang="0">
                    <a:pos x="8" y="181"/>
                  </a:cxn>
                </a:cxnLst>
                <a:rect l="0" t="0" r="r" b="b"/>
                <a:pathLst>
                  <a:path w="372" h="241">
                    <a:moveTo>
                      <a:pt x="8" y="181"/>
                    </a:moveTo>
                    <a:lnTo>
                      <a:pt x="0" y="213"/>
                    </a:lnTo>
                    <a:lnTo>
                      <a:pt x="238" y="241"/>
                    </a:lnTo>
                    <a:lnTo>
                      <a:pt x="238" y="241"/>
                    </a:lnTo>
                    <a:lnTo>
                      <a:pt x="246" y="241"/>
                    </a:lnTo>
                    <a:lnTo>
                      <a:pt x="253" y="234"/>
                    </a:lnTo>
                    <a:lnTo>
                      <a:pt x="267" y="227"/>
                    </a:lnTo>
                    <a:lnTo>
                      <a:pt x="274" y="220"/>
                    </a:lnTo>
                    <a:lnTo>
                      <a:pt x="289" y="213"/>
                    </a:lnTo>
                    <a:lnTo>
                      <a:pt x="303" y="199"/>
                    </a:lnTo>
                    <a:lnTo>
                      <a:pt x="314" y="195"/>
                    </a:lnTo>
                    <a:lnTo>
                      <a:pt x="328" y="174"/>
                    </a:lnTo>
                    <a:lnTo>
                      <a:pt x="343" y="160"/>
                    </a:lnTo>
                    <a:lnTo>
                      <a:pt x="350" y="147"/>
                    </a:lnTo>
                    <a:lnTo>
                      <a:pt x="357" y="129"/>
                    </a:lnTo>
                    <a:lnTo>
                      <a:pt x="364" y="108"/>
                    </a:lnTo>
                    <a:lnTo>
                      <a:pt x="372" y="80"/>
                    </a:lnTo>
                    <a:lnTo>
                      <a:pt x="372" y="60"/>
                    </a:lnTo>
                    <a:lnTo>
                      <a:pt x="364" y="35"/>
                    </a:lnTo>
                    <a:lnTo>
                      <a:pt x="364" y="35"/>
                    </a:lnTo>
                    <a:lnTo>
                      <a:pt x="364" y="28"/>
                    </a:lnTo>
                    <a:lnTo>
                      <a:pt x="357" y="28"/>
                    </a:lnTo>
                    <a:lnTo>
                      <a:pt x="350" y="21"/>
                    </a:lnTo>
                    <a:lnTo>
                      <a:pt x="343" y="14"/>
                    </a:lnTo>
                    <a:lnTo>
                      <a:pt x="336" y="7"/>
                    </a:lnTo>
                    <a:lnTo>
                      <a:pt x="328" y="0"/>
                    </a:lnTo>
                    <a:lnTo>
                      <a:pt x="314" y="0"/>
                    </a:lnTo>
                    <a:lnTo>
                      <a:pt x="314" y="0"/>
                    </a:lnTo>
                    <a:lnTo>
                      <a:pt x="321" y="14"/>
                    </a:lnTo>
                    <a:lnTo>
                      <a:pt x="328" y="28"/>
                    </a:lnTo>
                    <a:lnTo>
                      <a:pt x="328" y="56"/>
                    </a:lnTo>
                    <a:lnTo>
                      <a:pt x="328" y="80"/>
                    </a:lnTo>
                    <a:lnTo>
                      <a:pt x="328" y="108"/>
                    </a:lnTo>
                    <a:lnTo>
                      <a:pt x="321" y="140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296" y="174"/>
                    </a:lnTo>
                    <a:lnTo>
                      <a:pt x="296" y="181"/>
                    </a:lnTo>
                    <a:lnTo>
                      <a:pt x="289" y="181"/>
                    </a:lnTo>
                    <a:lnTo>
                      <a:pt x="282" y="188"/>
                    </a:lnTo>
                    <a:lnTo>
                      <a:pt x="274" y="188"/>
                    </a:lnTo>
                    <a:lnTo>
                      <a:pt x="267" y="188"/>
                    </a:lnTo>
                    <a:lnTo>
                      <a:pt x="260" y="195"/>
                    </a:lnTo>
                    <a:lnTo>
                      <a:pt x="253" y="195"/>
                    </a:lnTo>
                    <a:lnTo>
                      <a:pt x="238" y="195"/>
                    </a:lnTo>
                    <a:lnTo>
                      <a:pt x="235" y="195"/>
                    </a:lnTo>
                    <a:lnTo>
                      <a:pt x="220" y="195"/>
                    </a:lnTo>
                    <a:lnTo>
                      <a:pt x="206" y="195"/>
                    </a:lnTo>
                    <a:lnTo>
                      <a:pt x="191" y="195"/>
                    </a:lnTo>
                    <a:lnTo>
                      <a:pt x="191" y="227"/>
                    </a:lnTo>
                    <a:lnTo>
                      <a:pt x="8" y="206"/>
                    </a:lnTo>
                    <a:lnTo>
                      <a:pt x="8" y="181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37" name="Freeform 113"/>
              <p:cNvSpPr>
                <a:spLocks/>
              </p:cNvSpPr>
              <p:nvPr/>
            </p:nvSpPr>
            <p:spPr bwMode="auto">
              <a:xfrm>
                <a:off x="3229" y="3646"/>
                <a:ext cx="274" cy="80"/>
              </a:xfrm>
              <a:custGeom>
                <a:avLst/>
                <a:gdLst/>
                <a:ahLst/>
                <a:cxnLst>
                  <a:cxn ang="0">
                    <a:pos x="274" y="24"/>
                  </a:cxn>
                  <a:cxn ang="0">
                    <a:pos x="7" y="0"/>
                  </a:cxn>
                  <a:cxn ang="0">
                    <a:pos x="0" y="24"/>
                  </a:cxn>
                  <a:cxn ang="0">
                    <a:pos x="266" y="80"/>
                  </a:cxn>
                  <a:cxn ang="0">
                    <a:pos x="274" y="24"/>
                  </a:cxn>
                </a:cxnLst>
                <a:rect l="0" t="0" r="r" b="b"/>
                <a:pathLst>
                  <a:path w="274" h="80">
                    <a:moveTo>
                      <a:pt x="274" y="24"/>
                    </a:moveTo>
                    <a:lnTo>
                      <a:pt x="7" y="0"/>
                    </a:lnTo>
                    <a:lnTo>
                      <a:pt x="0" y="24"/>
                    </a:lnTo>
                    <a:lnTo>
                      <a:pt x="266" y="80"/>
                    </a:lnTo>
                    <a:lnTo>
                      <a:pt x="27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38" name="Freeform 114"/>
              <p:cNvSpPr>
                <a:spLocks/>
              </p:cNvSpPr>
              <p:nvPr/>
            </p:nvSpPr>
            <p:spPr bwMode="auto">
              <a:xfrm>
                <a:off x="3366" y="3670"/>
                <a:ext cx="115" cy="35"/>
              </a:xfrm>
              <a:custGeom>
                <a:avLst/>
                <a:gdLst/>
                <a:ahLst/>
                <a:cxnLst>
                  <a:cxn ang="0">
                    <a:pos x="115" y="14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108" y="35"/>
                  </a:cxn>
                  <a:cxn ang="0">
                    <a:pos x="115" y="14"/>
                  </a:cxn>
                </a:cxnLst>
                <a:rect l="0" t="0" r="r" b="b"/>
                <a:pathLst>
                  <a:path w="115" h="35">
                    <a:moveTo>
                      <a:pt x="115" y="14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108" y="35"/>
                    </a:lnTo>
                    <a:lnTo>
                      <a:pt x="115" y="14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39" name="Freeform 115"/>
              <p:cNvSpPr>
                <a:spLocks/>
              </p:cNvSpPr>
              <p:nvPr/>
            </p:nvSpPr>
            <p:spPr bwMode="auto">
              <a:xfrm>
                <a:off x="3247" y="3652"/>
                <a:ext cx="75" cy="25"/>
              </a:xfrm>
              <a:custGeom>
                <a:avLst/>
                <a:gdLst/>
                <a:ahLst/>
                <a:cxnLst>
                  <a:cxn ang="0">
                    <a:pos x="75" y="14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75" y="25"/>
                  </a:cxn>
                  <a:cxn ang="0">
                    <a:pos x="75" y="14"/>
                  </a:cxn>
                </a:cxnLst>
                <a:rect l="0" t="0" r="r" b="b"/>
                <a:pathLst>
                  <a:path w="75" h="25">
                    <a:moveTo>
                      <a:pt x="75" y="14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75" y="25"/>
                    </a:lnTo>
                    <a:lnTo>
                      <a:pt x="75" y="14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40" name="Freeform 116"/>
              <p:cNvSpPr>
                <a:spLocks/>
              </p:cNvSpPr>
              <p:nvPr/>
            </p:nvSpPr>
            <p:spPr bwMode="auto">
              <a:xfrm>
                <a:off x="3056" y="3677"/>
                <a:ext cx="454" cy="146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0" y="49"/>
                  </a:cxn>
                  <a:cxn ang="0">
                    <a:pos x="0" y="42"/>
                  </a:cxn>
                  <a:cxn ang="0">
                    <a:pos x="7" y="42"/>
                  </a:cxn>
                  <a:cxn ang="0">
                    <a:pos x="14" y="42"/>
                  </a:cxn>
                  <a:cxn ang="0">
                    <a:pos x="21" y="42"/>
                  </a:cxn>
                  <a:cxn ang="0">
                    <a:pos x="28" y="42"/>
                  </a:cxn>
                  <a:cxn ang="0">
                    <a:pos x="36" y="35"/>
                  </a:cxn>
                  <a:cxn ang="0">
                    <a:pos x="50" y="35"/>
                  </a:cxn>
                  <a:cxn ang="0">
                    <a:pos x="57" y="35"/>
                  </a:cxn>
                  <a:cxn ang="0">
                    <a:pos x="68" y="28"/>
                  </a:cxn>
                  <a:cxn ang="0">
                    <a:pos x="75" y="28"/>
                  </a:cxn>
                  <a:cxn ang="0">
                    <a:pos x="83" y="21"/>
                  </a:cxn>
                  <a:cxn ang="0">
                    <a:pos x="97" y="14"/>
                  </a:cxn>
                  <a:cxn ang="0">
                    <a:pos x="104" y="14"/>
                  </a:cxn>
                  <a:cxn ang="0">
                    <a:pos x="111" y="7"/>
                  </a:cxn>
                  <a:cxn ang="0">
                    <a:pos x="119" y="0"/>
                  </a:cxn>
                  <a:cxn ang="0">
                    <a:pos x="454" y="73"/>
                  </a:cxn>
                  <a:cxn ang="0">
                    <a:pos x="454" y="73"/>
                  </a:cxn>
                  <a:cxn ang="0">
                    <a:pos x="454" y="80"/>
                  </a:cxn>
                  <a:cxn ang="0">
                    <a:pos x="447" y="80"/>
                  </a:cxn>
                  <a:cxn ang="0">
                    <a:pos x="447" y="80"/>
                  </a:cxn>
                  <a:cxn ang="0">
                    <a:pos x="439" y="87"/>
                  </a:cxn>
                  <a:cxn ang="0">
                    <a:pos x="432" y="94"/>
                  </a:cxn>
                  <a:cxn ang="0">
                    <a:pos x="425" y="101"/>
                  </a:cxn>
                  <a:cxn ang="0">
                    <a:pos x="418" y="108"/>
                  </a:cxn>
                  <a:cxn ang="0">
                    <a:pos x="410" y="115"/>
                  </a:cxn>
                  <a:cxn ang="0">
                    <a:pos x="403" y="115"/>
                  </a:cxn>
                  <a:cxn ang="0">
                    <a:pos x="392" y="122"/>
                  </a:cxn>
                  <a:cxn ang="0">
                    <a:pos x="385" y="129"/>
                  </a:cxn>
                  <a:cxn ang="0">
                    <a:pos x="378" y="132"/>
                  </a:cxn>
                  <a:cxn ang="0">
                    <a:pos x="371" y="139"/>
                  </a:cxn>
                  <a:cxn ang="0">
                    <a:pos x="356" y="139"/>
                  </a:cxn>
                  <a:cxn ang="0">
                    <a:pos x="349" y="146"/>
                  </a:cxn>
                  <a:cxn ang="0">
                    <a:pos x="0" y="49"/>
                  </a:cxn>
                </a:cxnLst>
                <a:rect l="0" t="0" r="r" b="b"/>
                <a:pathLst>
                  <a:path w="454" h="146">
                    <a:moveTo>
                      <a:pt x="0" y="49"/>
                    </a:moveTo>
                    <a:lnTo>
                      <a:pt x="0" y="49"/>
                    </a:lnTo>
                    <a:lnTo>
                      <a:pt x="0" y="42"/>
                    </a:lnTo>
                    <a:lnTo>
                      <a:pt x="7" y="42"/>
                    </a:lnTo>
                    <a:lnTo>
                      <a:pt x="14" y="42"/>
                    </a:lnTo>
                    <a:lnTo>
                      <a:pt x="21" y="42"/>
                    </a:lnTo>
                    <a:lnTo>
                      <a:pt x="28" y="42"/>
                    </a:lnTo>
                    <a:lnTo>
                      <a:pt x="36" y="35"/>
                    </a:lnTo>
                    <a:lnTo>
                      <a:pt x="50" y="35"/>
                    </a:lnTo>
                    <a:lnTo>
                      <a:pt x="57" y="35"/>
                    </a:lnTo>
                    <a:lnTo>
                      <a:pt x="68" y="28"/>
                    </a:lnTo>
                    <a:lnTo>
                      <a:pt x="75" y="28"/>
                    </a:lnTo>
                    <a:lnTo>
                      <a:pt x="83" y="21"/>
                    </a:lnTo>
                    <a:lnTo>
                      <a:pt x="97" y="14"/>
                    </a:lnTo>
                    <a:lnTo>
                      <a:pt x="104" y="14"/>
                    </a:lnTo>
                    <a:lnTo>
                      <a:pt x="111" y="7"/>
                    </a:lnTo>
                    <a:lnTo>
                      <a:pt x="119" y="0"/>
                    </a:lnTo>
                    <a:lnTo>
                      <a:pt x="454" y="73"/>
                    </a:lnTo>
                    <a:lnTo>
                      <a:pt x="454" y="73"/>
                    </a:lnTo>
                    <a:lnTo>
                      <a:pt x="454" y="80"/>
                    </a:lnTo>
                    <a:lnTo>
                      <a:pt x="447" y="80"/>
                    </a:lnTo>
                    <a:lnTo>
                      <a:pt x="447" y="80"/>
                    </a:lnTo>
                    <a:lnTo>
                      <a:pt x="439" y="87"/>
                    </a:lnTo>
                    <a:lnTo>
                      <a:pt x="432" y="94"/>
                    </a:lnTo>
                    <a:lnTo>
                      <a:pt x="425" y="101"/>
                    </a:lnTo>
                    <a:lnTo>
                      <a:pt x="418" y="108"/>
                    </a:lnTo>
                    <a:lnTo>
                      <a:pt x="410" y="115"/>
                    </a:lnTo>
                    <a:lnTo>
                      <a:pt x="403" y="115"/>
                    </a:lnTo>
                    <a:lnTo>
                      <a:pt x="392" y="122"/>
                    </a:lnTo>
                    <a:lnTo>
                      <a:pt x="385" y="129"/>
                    </a:lnTo>
                    <a:lnTo>
                      <a:pt x="378" y="132"/>
                    </a:lnTo>
                    <a:lnTo>
                      <a:pt x="371" y="139"/>
                    </a:lnTo>
                    <a:lnTo>
                      <a:pt x="356" y="139"/>
                    </a:lnTo>
                    <a:lnTo>
                      <a:pt x="349" y="1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41" name="Freeform 117"/>
              <p:cNvSpPr>
                <a:spLocks/>
              </p:cNvSpPr>
              <p:nvPr/>
            </p:nvSpPr>
            <p:spPr bwMode="auto">
              <a:xfrm>
                <a:off x="3510" y="3666"/>
                <a:ext cx="155" cy="67"/>
              </a:xfrm>
              <a:custGeom>
                <a:avLst/>
                <a:gdLst/>
                <a:ahLst/>
                <a:cxnLst>
                  <a:cxn ang="0">
                    <a:pos x="11" y="67"/>
                  </a:cxn>
                  <a:cxn ang="0">
                    <a:pos x="155" y="25"/>
                  </a:cxn>
                  <a:cxn ang="0">
                    <a:pos x="68" y="0"/>
                  </a:cxn>
                  <a:cxn ang="0">
                    <a:pos x="0" y="4"/>
                  </a:cxn>
                  <a:cxn ang="0">
                    <a:pos x="0" y="67"/>
                  </a:cxn>
                  <a:cxn ang="0">
                    <a:pos x="11" y="67"/>
                  </a:cxn>
                </a:cxnLst>
                <a:rect l="0" t="0" r="r" b="b"/>
                <a:pathLst>
                  <a:path w="155" h="67">
                    <a:moveTo>
                      <a:pt x="11" y="67"/>
                    </a:moveTo>
                    <a:lnTo>
                      <a:pt x="155" y="25"/>
                    </a:lnTo>
                    <a:lnTo>
                      <a:pt x="68" y="0"/>
                    </a:lnTo>
                    <a:lnTo>
                      <a:pt x="0" y="4"/>
                    </a:lnTo>
                    <a:lnTo>
                      <a:pt x="0" y="67"/>
                    </a:lnTo>
                    <a:lnTo>
                      <a:pt x="11" y="67"/>
                    </a:lnTo>
                    <a:close/>
                  </a:path>
                </a:pathLst>
              </a:custGeom>
              <a:solidFill>
                <a:srgbClr val="001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42" name="Freeform 118"/>
              <p:cNvSpPr>
                <a:spLocks/>
              </p:cNvSpPr>
              <p:nvPr/>
            </p:nvSpPr>
            <p:spPr bwMode="auto">
              <a:xfrm>
                <a:off x="3092" y="3367"/>
                <a:ext cx="83" cy="331"/>
              </a:xfrm>
              <a:custGeom>
                <a:avLst/>
                <a:gdLst/>
                <a:ahLst/>
                <a:cxnLst>
                  <a:cxn ang="0">
                    <a:pos x="83" y="7"/>
                  </a:cxn>
                  <a:cxn ang="0">
                    <a:pos x="83" y="7"/>
                  </a:cxn>
                  <a:cxn ang="0">
                    <a:pos x="83" y="7"/>
                  </a:cxn>
                  <a:cxn ang="0">
                    <a:pos x="83" y="7"/>
                  </a:cxn>
                  <a:cxn ang="0">
                    <a:pos x="75" y="7"/>
                  </a:cxn>
                  <a:cxn ang="0">
                    <a:pos x="75" y="0"/>
                  </a:cxn>
                  <a:cxn ang="0">
                    <a:pos x="68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4" y="7"/>
                  </a:cxn>
                  <a:cxn ang="0">
                    <a:pos x="7" y="7"/>
                  </a:cxn>
                  <a:cxn ang="0">
                    <a:pos x="0" y="14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7" y="331"/>
                  </a:cxn>
                  <a:cxn ang="0">
                    <a:pos x="7" y="331"/>
                  </a:cxn>
                  <a:cxn ang="0">
                    <a:pos x="14" y="324"/>
                  </a:cxn>
                  <a:cxn ang="0">
                    <a:pos x="21" y="324"/>
                  </a:cxn>
                  <a:cxn ang="0">
                    <a:pos x="25" y="324"/>
                  </a:cxn>
                  <a:cxn ang="0">
                    <a:pos x="32" y="324"/>
                  </a:cxn>
                  <a:cxn ang="0">
                    <a:pos x="39" y="317"/>
                  </a:cxn>
                  <a:cxn ang="0">
                    <a:pos x="47" y="317"/>
                  </a:cxn>
                  <a:cxn ang="0">
                    <a:pos x="54" y="317"/>
                  </a:cxn>
                  <a:cxn ang="0">
                    <a:pos x="61" y="310"/>
                  </a:cxn>
                  <a:cxn ang="0">
                    <a:pos x="68" y="303"/>
                  </a:cxn>
                  <a:cxn ang="0">
                    <a:pos x="75" y="303"/>
                  </a:cxn>
                  <a:cxn ang="0">
                    <a:pos x="83" y="299"/>
                  </a:cxn>
                  <a:cxn ang="0">
                    <a:pos x="83" y="7"/>
                  </a:cxn>
                </a:cxnLst>
                <a:rect l="0" t="0" r="r" b="b"/>
                <a:pathLst>
                  <a:path w="83" h="331">
                    <a:moveTo>
                      <a:pt x="83" y="7"/>
                    </a:moveTo>
                    <a:lnTo>
                      <a:pt x="83" y="7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75" y="7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0" y="14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7" y="331"/>
                    </a:lnTo>
                    <a:lnTo>
                      <a:pt x="7" y="331"/>
                    </a:lnTo>
                    <a:lnTo>
                      <a:pt x="14" y="324"/>
                    </a:lnTo>
                    <a:lnTo>
                      <a:pt x="21" y="324"/>
                    </a:lnTo>
                    <a:lnTo>
                      <a:pt x="25" y="324"/>
                    </a:lnTo>
                    <a:lnTo>
                      <a:pt x="32" y="324"/>
                    </a:lnTo>
                    <a:lnTo>
                      <a:pt x="39" y="317"/>
                    </a:lnTo>
                    <a:lnTo>
                      <a:pt x="47" y="317"/>
                    </a:lnTo>
                    <a:lnTo>
                      <a:pt x="54" y="317"/>
                    </a:lnTo>
                    <a:lnTo>
                      <a:pt x="61" y="310"/>
                    </a:lnTo>
                    <a:lnTo>
                      <a:pt x="68" y="303"/>
                    </a:lnTo>
                    <a:lnTo>
                      <a:pt x="75" y="303"/>
                    </a:lnTo>
                    <a:lnTo>
                      <a:pt x="83" y="299"/>
                    </a:lnTo>
                    <a:lnTo>
                      <a:pt x="83" y="7"/>
                    </a:lnTo>
                    <a:close/>
                  </a:path>
                </a:pathLst>
              </a:custGeom>
              <a:solidFill>
                <a:srgbClr val="7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43" name="Freeform 119"/>
              <p:cNvSpPr>
                <a:spLocks/>
              </p:cNvSpPr>
              <p:nvPr/>
            </p:nvSpPr>
            <p:spPr bwMode="auto">
              <a:xfrm>
                <a:off x="3092" y="3367"/>
                <a:ext cx="75" cy="279"/>
              </a:xfrm>
              <a:custGeom>
                <a:avLst/>
                <a:gdLst/>
                <a:ahLst/>
                <a:cxnLst>
                  <a:cxn ang="0">
                    <a:pos x="75" y="7"/>
                  </a:cxn>
                  <a:cxn ang="0">
                    <a:pos x="75" y="7"/>
                  </a:cxn>
                  <a:cxn ang="0">
                    <a:pos x="75" y="7"/>
                  </a:cxn>
                  <a:cxn ang="0">
                    <a:pos x="68" y="7"/>
                  </a:cxn>
                  <a:cxn ang="0">
                    <a:pos x="68" y="7"/>
                  </a:cxn>
                  <a:cxn ang="0">
                    <a:pos x="61" y="7"/>
                  </a:cxn>
                  <a:cxn ang="0">
                    <a:pos x="61" y="7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1" y="7"/>
                  </a:cxn>
                  <a:cxn ang="0">
                    <a:pos x="14" y="7"/>
                  </a:cxn>
                  <a:cxn ang="0">
                    <a:pos x="7" y="14"/>
                  </a:cxn>
                  <a:cxn ang="0">
                    <a:pos x="0" y="14"/>
                  </a:cxn>
                  <a:cxn ang="0">
                    <a:pos x="0" y="279"/>
                  </a:cxn>
                  <a:cxn ang="0">
                    <a:pos x="0" y="279"/>
                  </a:cxn>
                  <a:cxn ang="0">
                    <a:pos x="0" y="279"/>
                  </a:cxn>
                  <a:cxn ang="0">
                    <a:pos x="7" y="279"/>
                  </a:cxn>
                  <a:cxn ang="0">
                    <a:pos x="7" y="279"/>
                  </a:cxn>
                  <a:cxn ang="0">
                    <a:pos x="14" y="279"/>
                  </a:cxn>
                  <a:cxn ang="0">
                    <a:pos x="14" y="279"/>
                  </a:cxn>
                  <a:cxn ang="0">
                    <a:pos x="21" y="279"/>
                  </a:cxn>
                  <a:cxn ang="0">
                    <a:pos x="25" y="279"/>
                  </a:cxn>
                  <a:cxn ang="0">
                    <a:pos x="25" y="272"/>
                  </a:cxn>
                  <a:cxn ang="0">
                    <a:pos x="32" y="272"/>
                  </a:cxn>
                  <a:cxn ang="0">
                    <a:pos x="39" y="272"/>
                  </a:cxn>
                  <a:cxn ang="0">
                    <a:pos x="47" y="265"/>
                  </a:cxn>
                  <a:cxn ang="0">
                    <a:pos x="54" y="265"/>
                  </a:cxn>
                  <a:cxn ang="0">
                    <a:pos x="61" y="258"/>
                  </a:cxn>
                  <a:cxn ang="0">
                    <a:pos x="68" y="258"/>
                  </a:cxn>
                  <a:cxn ang="0">
                    <a:pos x="75" y="251"/>
                  </a:cxn>
                  <a:cxn ang="0">
                    <a:pos x="75" y="7"/>
                  </a:cxn>
                </a:cxnLst>
                <a:rect l="0" t="0" r="r" b="b"/>
                <a:pathLst>
                  <a:path w="75" h="279">
                    <a:moveTo>
                      <a:pt x="75" y="7"/>
                    </a:moveTo>
                    <a:lnTo>
                      <a:pt x="75" y="7"/>
                    </a:lnTo>
                    <a:lnTo>
                      <a:pt x="75" y="7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61" y="7"/>
                    </a:lnTo>
                    <a:lnTo>
                      <a:pt x="61" y="7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1" y="7"/>
                    </a:lnTo>
                    <a:lnTo>
                      <a:pt x="14" y="7"/>
                    </a:lnTo>
                    <a:lnTo>
                      <a:pt x="7" y="14"/>
                    </a:lnTo>
                    <a:lnTo>
                      <a:pt x="0" y="14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7" y="279"/>
                    </a:lnTo>
                    <a:lnTo>
                      <a:pt x="7" y="279"/>
                    </a:lnTo>
                    <a:lnTo>
                      <a:pt x="14" y="279"/>
                    </a:lnTo>
                    <a:lnTo>
                      <a:pt x="14" y="279"/>
                    </a:lnTo>
                    <a:lnTo>
                      <a:pt x="21" y="279"/>
                    </a:lnTo>
                    <a:lnTo>
                      <a:pt x="25" y="279"/>
                    </a:lnTo>
                    <a:lnTo>
                      <a:pt x="25" y="272"/>
                    </a:lnTo>
                    <a:lnTo>
                      <a:pt x="32" y="272"/>
                    </a:lnTo>
                    <a:lnTo>
                      <a:pt x="39" y="272"/>
                    </a:lnTo>
                    <a:lnTo>
                      <a:pt x="47" y="265"/>
                    </a:lnTo>
                    <a:lnTo>
                      <a:pt x="54" y="265"/>
                    </a:lnTo>
                    <a:lnTo>
                      <a:pt x="61" y="258"/>
                    </a:lnTo>
                    <a:lnTo>
                      <a:pt x="68" y="258"/>
                    </a:lnTo>
                    <a:lnTo>
                      <a:pt x="75" y="251"/>
                    </a:lnTo>
                    <a:lnTo>
                      <a:pt x="75" y="7"/>
                    </a:lnTo>
                    <a:close/>
                  </a:path>
                </a:pathLst>
              </a:custGeom>
              <a:solidFill>
                <a:srgbClr val="93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44" name="Freeform 120"/>
              <p:cNvSpPr>
                <a:spLocks/>
              </p:cNvSpPr>
              <p:nvPr/>
            </p:nvSpPr>
            <p:spPr bwMode="auto">
              <a:xfrm>
                <a:off x="3092" y="3374"/>
                <a:ext cx="61" cy="226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4" y="0"/>
                  </a:cxn>
                  <a:cxn ang="0">
                    <a:pos x="7" y="7"/>
                  </a:cxn>
                  <a:cxn ang="0">
                    <a:pos x="0" y="7"/>
                  </a:cxn>
                  <a:cxn ang="0">
                    <a:pos x="0" y="226"/>
                  </a:cxn>
                  <a:cxn ang="0">
                    <a:pos x="0" y="226"/>
                  </a:cxn>
                  <a:cxn ang="0">
                    <a:pos x="7" y="226"/>
                  </a:cxn>
                  <a:cxn ang="0">
                    <a:pos x="7" y="226"/>
                  </a:cxn>
                  <a:cxn ang="0">
                    <a:pos x="7" y="226"/>
                  </a:cxn>
                  <a:cxn ang="0">
                    <a:pos x="14" y="226"/>
                  </a:cxn>
                  <a:cxn ang="0">
                    <a:pos x="14" y="226"/>
                  </a:cxn>
                  <a:cxn ang="0">
                    <a:pos x="21" y="226"/>
                  </a:cxn>
                  <a:cxn ang="0">
                    <a:pos x="21" y="219"/>
                  </a:cxn>
                  <a:cxn ang="0">
                    <a:pos x="25" y="219"/>
                  </a:cxn>
                  <a:cxn ang="0">
                    <a:pos x="32" y="219"/>
                  </a:cxn>
                  <a:cxn ang="0">
                    <a:pos x="32" y="219"/>
                  </a:cxn>
                  <a:cxn ang="0">
                    <a:pos x="39" y="212"/>
                  </a:cxn>
                  <a:cxn ang="0">
                    <a:pos x="47" y="212"/>
                  </a:cxn>
                  <a:cxn ang="0">
                    <a:pos x="54" y="212"/>
                  </a:cxn>
                  <a:cxn ang="0">
                    <a:pos x="61" y="205"/>
                  </a:cxn>
                  <a:cxn ang="0">
                    <a:pos x="61" y="205"/>
                  </a:cxn>
                  <a:cxn ang="0">
                    <a:pos x="61" y="0"/>
                  </a:cxn>
                </a:cxnLst>
                <a:rect l="0" t="0" r="r" b="b"/>
                <a:pathLst>
                  <a:path w="61" h="226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226"/>
                    </a:lnTo>
                    <a:lnTo>
                      <a:pt x="0" y="226"/>
                    </a:lnTo>
                    <a:lnTo>
                      <a:pt x="7" y="226"/>
                    </a:lnTo>
                    <a:lnTo>
                      <a:pt x="7" y="226"/>
                    </a:lnTo>
                    <a:lnTo>
                      <a:pt x="7" y="226"/>
                    </a:lnTo>
                    <a:lnTo>
                      <a:pt x="14" y="226"/>
                    </a:lnTo>
                    <a:lnTo>
                      <a:pt x="14" y="226"/>
                    </a:lnTo>
                    <a:lnTo>
                      <a:pt x="21" y="226"/>
                    </a:lnTo>
                    <a:lnTo>
                      <a:pt x="21" y="219"/>
                    </a:lnTo>
                    <a:lnTo>
                      <a:pt x="25" y="219"/>
                    </a:lnTo>
                    <a:lnTo>
                      <a:pt x="32" y="219"/>
                    </a:lnTo>
                    <a:lnTo>
                      <a:pt x="32" y="219"/>
                    </a:lnTo>
                    <a:lnTo>
                      <a:pt x="39" y="212"/>
                    </a:lnTo>
                    <a:lnTo>
                      <a:pt x="47" y="212"/>
                    </a:lnTo>
                    <a:lnTo>
                      <a:pt x="54" y="212"/>
                    </a:lnTo>
                    <a:lnTo>
                      <a:pt x="61" y="205"/>
                    </a:lnTo>
                    <a:lnTo>
                      <a:pt x="61" y="205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A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45" name="Freeform 121"/>
              <p:cNvSpPr>
                <a:spLocks/>
              </p:cNvSpPr>
              <p:nvPr/>
            </p:nvSpPr>
            <p:spPr bwMode="auto">
              <a:xfrm>
                <a:off x="3099" y="3374"/>
                <a:ext cx="47" cy="178"/>
              </a:xfrm>
              <a:custGeom>
                <a:avLst/>
                <a:gdLst/>
                <a:ahLst/>
                <a:cxnLst>
                  <a:cxn ang="0">
                    <a:pos x="47" y="7"/>
                  </a:cxn>
                  <a:cxn ang="0">
                    <a:pos x="47" y="7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7" y="7"/>
                  </a:cxn>
                  <a:cxn ang="0">
                    <a:pos x="0" y="7"/>
                  </a:cxn>
                  <a:cxn ang="0">
                    <a:pos x="0" y="178"/>
                  </a:cxn>
                  <a:cxn ang="0">
                    <a:pos x="0" y="178"/>
                  </a:cxn>
                  <a:cxn ang="0">
                    <a:pos x="0" y="171"/>
                  </a:cxn>
                  <a:cxn ang="0">
                    <a:pos x="7" y="171"/>
                  </a:cxn>
                  <a:cxn ang="0">
                    <a:pos x="14" y="171"/>
                  </a:cxn>
                  <a:cxn ang="0">
                    <a:pos x="18" y="171"/>
                  </a:cxn>
                  <a:cxn ang="0">
                    <a:pos x="25" y="164"/>
                  </a:cxn>
                  <a:cxn ang="0">
                    <a:pos x="40" y="164"/>
                  </a:cxn>
                  <a:cxn ang="0">
                    <a:pos x="47" y="160"/>
                  </a:cxn>
                  <a:cxn ang="0">
                    <a:pos x="47" y="7"/>
                  </a:cxn>
                </a:cxnLst>
                <a:rect l="0" t="0" r="r" b="b"/>
                <a:pathLst>
                  <a:path w="47" h="178">
                    <a:moveTo>
                      <a:pt x="47" y="7"/>
                    </a:moveTo>
                    <a:lnTo>
                      <a:pt x="47" y="7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0" y="171"/>
                    </a:lnTo>
                    <a:lnTo>
                      <a:pt x="7" y="171"/>
                    </a:lnTo>
                    <a:lnTo>
                      <a:pt x="14" y="171"/>
                    </a:lnTo>
                    <a:lnTo>
                      <a:pt x="18" y="171"/>
                    </a:lnTo>
                    <a:lnTo>
                      <a:pt x="25" y="164"/>
                    </a:lnTo>
                    <a:lnTo>
                      <a:pt x="40" y="164"/>
                    </a:lnTo>
                    <a:lnTo>
                      <a:pt x="47" y="160"/>
                    </a:lnTo>
                    <a:lnTo>
                      <a:pt x="47" y="7"/>
                    </a:lnTo>
                    <a:close/>
                  </a:path>
                </a:pathLst>
              </a:custGeom>
              <a:solidFill>
                <a:srgbClr val="BC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46" name="Freeform 122"/>
              <p:cNvSpPr>
                <a:spLocks/>
              </p:cNvSpPr>
              <p:nvPr/>
            </p:nvSpPr>
            <p:spPr bwMode="auto">
              <a:xfrm>
                <a:off x="3099" y="3374"/>
                <a:ext cx="40" cy="125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2" y="7"/>
                  </a:cxn>
                  <a:cxn ang="0">
                    <a:pos x="32" y="7"/>
                  </a:cxn>
                  <a:cxn ang="0">
                    <a:pos x="32" y="7"/>
                  </a:cxn>
                  <a:cxn ang="0">
                    <a:pos x="25" y="0"/>
                  </a:cxn>
                  <a:cxn ang="0">
                    <a:pos x="18" y="0"/>
                  </a:cxn>
                  <a:cxn ang="0">
                    <a:pos x="14" y="7"/>
                  </a:cxn>
                  <a:cxn ang="0">
                    <a:pos x="7" y="7"/>
                  </a:cxn>
                  <a:cxn ang="0">
                    <a:pos x="0" y="14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7" y="125"/>
                  </a:cxn>
                  <a:cxn ang="0">
                    <a:pos x="7" y="125"/>
                  </a:cxn>
                  <a:cxn ang="0">
                    <a:pos x="14" y="125"/>
                  </a:cxn>
                  <a:cxn ang="0">
                    <a:pos x="18" y="125"/>
                  </a:cxn>
                  <a:cxn ang="0">
                    <a:pos x="25" y="118"/>
                  </a:cxn>
                  <a:cxn ang="0">
                    <a:pos x="32" y="118"/>
                  </a:cxn>
                  <a:cxn ang="0">
                    <a:pos x="40" y="111"/>
                  </a:cxn>
                  <a:cxn ang="0">
                    <a:pos x="40" y="7"/>
                  </a:cxn>
                </a:cxnLst>
                <a:rect l="0" t="0" r="r" b="b"/>
                <a:pathLst>
                  <a:path w="40" h="125">
                    <a:moveTo>
                      <a:pt x="40" y="7"/>
                    </a:move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0" y="14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7" y="125"/>
                    </a:lnTo>
                    <a:lnTo>
                      <a:pt x="7" y="125"/>
                    </a:lnTo>
                    <a:lnTo>
                      <a:pt x="14" y="125"/>
                    </a:lnTo>
                    <a:lnTo>
                      <a:pt x="18" y="125"/>
                    </a:lnTo>
                    <a:lnTo>
                      <a:pt x="25" y="118"/>
                    </a:lnTo>
                    <a:lnTo>
                      <a:pt x="32" y="118"/>
                    </a:lnTo>
                    <a:lnTo>
                      <a:pt x="40" y="111"/>
                    </a:lnTo>
                    <a:lnTo>
                      <a:pt x="40" y="7"/>
                    </a:lnTo>
                    <a:close/>
                  </a:path>
                </a:pathLst>
              </a:custGeom>
              <a:solidFill>
                <a:srgbClr val="D1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47" name="Freeform 123"/>
              <p:cNvSpPr>
                <a:spLocks/>
              </p:cNvSpPr>
              <p:nvPr/>
            </p:nvSpPr>
            <p:spPr bwMode="auto">
              <a:xfrm>
                <a:off x="3099" y="3381"/>
                <a:ext cx="25" cy="73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0" y="7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7" y="73"/>
                  </a:cxn>
                  <a:cxn ang="0">
                    <a:pos x="7" y="73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18" y="66"/>
                  </a:cxn>
                  <a:cxn ang="0">
                    <a:pos x="25" y="66"/>
                  </a:cxn>
                  <a:cxn ang="0">
                    <a:pos x="25" y="59"/>
                  </a:cxn>
                  <a:cxn ang="0">
                    <a:pos x="25" y="0"/>
                  </a:cxn>
                </a:cxnLst>
                <a:rect l="0" t="0" r="r" b="b"/>
                <a:pathLst>
                  <a:path w="25" h="73">
                    <a:moveTo>
                      <a:pt x="25" y="0"/>
                    </a:moveTo>
                    <a:lnTo>
                      <a:pt x="25" y="0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8" y="66"/>
                    </a:lnTo>
                    <a:lnTo>
                      <a:pt x="25" y="66"/>
                    </a:lnTo>
                    <a:lnTo>
                      <a:pt x="25" y="5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E5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48" name="Freeform 124"/>
              <p:cNvSpPr>
                <a:spLocks/>
              </p:cNvSpPr>
              <p:nvPr/>
            </p:nvSpPr>
            <p:spPr bwMode="auto">
              <a:xfrm>
                <a:off x="3412" y="3586"/>
                <a:ext cx="36" cy="32"/>
              </a:xfrm>
              <a:custGeom>
                <a:avLst/>
                <a:gdLst/>
                <a:ahLst/>
                <a:cxnLst>
                  <a:cxn ang="0">
                    <a:pos x="22" y="32"/>
                  </a:cxn>
                  <a:cxn ang="0">
                    <a:pos x="22" y="32"/>
                  </a:cxn>
                  <a:cxn ang="0">
                    <a:pos x="29" y="32"/>
                  </a:cxn>
                  <a:cxn ang="0">
                    <a:pos x="29" y="32"/>
                  </a:cxn>
                  <a:cxn ang="0">
                    <a:pos x="29" y="32"/>
                  </a:cxn>
                  <a:cxn ang="0">
                    <a:pos x="36" y="25"/>
                  </a:cxn>
                  <a:cxn ang="0">
                    <a:pos x="36" y="25"/>
                  </a:cxn>
                  <a:cxn ang="0">
                    <a:pos x="36" y="18"/>
                  </a:cxn>
                  <a:cxn ang="0">
                    <a:pos x="36" y="18"/>
                  </a:cxn>
                  <a:cxn ang="0">
                    <a:pos x="36" y="14"/>
                  </a:cxn>
                  <a:cxn ang="0">
                    <a:pos x="36" y="14"/>
                  </a:cxn>
                  <a:cxn ang="0">
                    <a:pos x="36" y="7"/>
                  </a:cxn>
                  <a:cxn ang="0">
                    <a:pos x="29" y="7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15" y="32"/>
                  </a:cxn>
                  <a:cxn ang="0">
                    <a:pos x="22" y="32"/>
                  </a:cxn>
                </a:cxnLst>
                <a:rect l="0" t="0" r="r" b="b"/>
                <a:pathLst>
                  <a:path w="36" h="32">
                    <a:moveTo>
                      <a:pt x="22" y="32"/>
                    </a:moveTo>
                    <a:lnTo>
                      <a:pt x="22" y="32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7"/>
                    </a:lnTo>
                    <a:lnTo>
                      <a:pt x="29" y="7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5" y="32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49" name="Freeform 125"/>
              <p:cNvSpPr>
                <a:spLocks/>
              </p:cNvSpPr>
              <p:nvPr/>
            </p:nvSpPr>
            <p:spPr bwMode="auto">
              <a:xfrm>
                <a:off x="3297" y="3586"/>
                <a:ext cx="18" cy="18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15" y="18"/>
                  </a:cxn>
                  <a:cxn ang="0">
                    <a:pos x="15" y="14"/>
                  </a:cxn>
                  <a:cxn ang="0">
                    <a:pos x="18" y="14"/>
                  </a:cxn>
                  <a:cxn ang="0">
                    <a:pos x="18" y="7"/>
                  </a:cxn>
                  <a:cxn ang="0">
                    <a:pos x="18" y="7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7" y="18"/>
                  </a:cxn>
                  <a:cxn ang="0">
                    <a:pos x="7" y="18"/>
                  </a:cxn>
                </a:cxnLst>
                <a:rect l="0" t="0" r="r" b="b"/>
                <a:pathLst>
                  <a:path w="18" h="18">
                    <a:moveTo>
                      <a:pt x="7" y="18"/>
                    </a:moveTo>
                    <a:lnTo>
                      <a:pt x="15" y="18"/>
                    </a:lnTo>
                    <a:lnTo>
                      <a:pt x="15" y="14"/>
                    </a:lnTo>
                    <a:lnTo>
                      <a:pt x="18" y="14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7" y="18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50" name="Freeform 126"/>
              <p:cNvSpPr>
                <a:spLocks/>
              </p:cNvSpPr>
              <p:nvPr/>
            </p:nvSpPr>
            <p:spPr bwMode="auto">
              <a:xfrm>
                <a:off x="3330" y="3586"/>
                <a:ext cx="14" cy="18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14" y="18"/>
                  </a:cxn>
                  <a:cxn ang="0">
                    <a:pos x="14" y="14"/>
                  </a:cxn>
                  <a:cxn ang="0">
                    <a:pos x="14" y="14"/>
                  </a:cxn>
                  <a:cxn ang="0">
                    <a:pos x="14" y="7"/>
                  </a:cxn>
                  <a:cxn ang="0">
                    <a:pos x="14" y="7"/>
                  </a:cxn>
                  <a:cxn ang="0">
                    <a:pos x="14" y="7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7" y="18"/>
                  </a:cxn>
                </a:cxnLst>
                <a:rect l="0" t="0" r="r" b="b"/>
                <a:pathLst>
                  <a:path w="14" h="18">
                    <a:moveTo>
                      <a:pt x="7" y="18"/>
                    </a:moveTo>
                    <a:lnTo>
                      <a:pt x="14" y="18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51" name="Freeform 127"/>
              <p:cNvSpPr>
                <a:spLocks/>
              </p:cNvSpPr>
              <p:nvPr/>
            </p:nvSpPr>
            <p:spPr bwMode="auto">
              <a:xfrm>
                <a:off x="3200" y="3332"/>
                <a:ext cx="54" cy="254"/>
              </a:xfrm>
              <a:custGeom>
                <a:avLst/>
                <a:gdLst/>
                <a:ahLst/>
                <a:cxnLst>
                  <a:cxn ang="0">
                    <a:pos x="21" y="7"/>
                  </a:cxn>
                  <a:cxn ang="0">
                    <a:pos x="14" y="14"/>
                  </a:cxn>
                  <a:cxn ang="0">
                    <a:pos x="14" y="28"/>
                  </a:cxn>
                  <a:cxn ang="0">
                    <a:pos x="7" y="49"/>
                  </a:cxn>
                  <a:cxn ang="0">
                    <a:pos x="0" y="80"/>
                  </a:cxn>
                  <a:cxn ang="0">
                    <a:pos x="0" y="115"/>
                  </a:cxn>
                  <a:cxn ang="0">
                    <a:pos x="0" y="160"/>
                  </a:cxn>
                  <a:cxn ang="0">
                    <a:pos x="7" y="202"/>
                  </a:cxn>
                  <a:cxn ang="0">
                    <a:pos x="14" y="254"/>
                  </a:cxn>
                  <a:cxn ang="0">
                    <a:pos x="54" y="254"/>
                  </a:cxn>
                  <a:cxn ang="0">
                    <a:pos x="47" y="247"/>
                  </a:cxn>
                  <a:cxn ang="0">
                    <a:pos x="47" y="227"/>
                  </a:cxn>
                  <a:cxn ang="0">
                    <a:pos x="43" y="195"/>
                  </a:cxn>
                  <a:cxn ang="0">
                    <a:pos x="43" y="160"/>
                  </a:cxn>
                  <a:cxn ang="0">
                    <a:pos x="36" y="122"/>
                  </a:cxn>
                  <a:cxn ang="0">
                    <a:pos x="36" y="73"/>
                  </a:cxn>
                  <a:cxn ang="0">
                    <a:pos x="43" y="42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3" y="7"/>
                  </a:cxn>
                  <a:cxn ang="0">
                    <a:pos x="29" y="7"/>
                  </a:cxn>
                  <a:cxn ang="0">
                    <a:pos x="21" y="7"/>
                  </a:cxn>
                </a:cxnLst>
                <a:rect l="0" t="0" r="r" b="b"/>
                <a:pathLst>
                  <a:path w="54" h="254">
                    <a:moveTo>
                      <a:pt x="21" y="7"/>
                    </a:moveTo>
                    <a:lnTo>
                      <a:pt x="14" y="14"/>
                    </a:lnTo>
                    <a:lnTo>
                      <a:pt x="14" y="28"/>
                    </a:lnTo>
                    <a:lnTo>
                      <a:pt x="7" y="49"/>
                    </a:lnTo>
                    <a:lnTo>
                      <a:pt x="0" y="80"/>
                    </a:lnTo>
                    <a:lnTo>
                      <a:pt x="0" y="115"/>
                    </a:lnTo>
                    <a:lnTo>
                      <a:pt x="0" y="160"/>
                    </a:lnTo>
                    <a:lnTo>
                      <a:pt x="7" y="202"/>
                    </a:lnTo>
                    <a:lnTo>
                      <a:pt x="14" y="254"/>
                    </a:lnTo>
                    <a:lnTo>
                      <a:pt x="54" y="254"/>
                    </a:lnTo>
                    <a:lnTo>
                      <a:pt x="47" y="247"/>
                    </a:lnTo>
                    <a:lnTo>
                      <a:pt x="47" y="227"/>
                    </a:lnTo>
                    <a:lnTo>
                      <a:pt x="43" y="195"/>
                    </a:lnTo>
                    <a:lnTo>
                      <a:pt x="43" y="160"/>
                    </a:lnTo>
                    <a:lnTo>
                      <a:pt x="36" y="122"/>
                    </a:lnTo>
                    <a:lnTo>
                      <a:pt x="36" y="73"/>
                    </a:lnTo>
                    <a:lnTo>
                      <a:pt x="43" y="42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3" y="7"/>
                    </a:lnTo>
                    <a:lnTo>
                      <a:pt x="29" y="7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52" name="Freeform 128"/>
              <p:cNvSpPr>
                <a:spLocks/>
              </p:cNvSpPr>
              <p:nvPr/>
            </p:nvSpPr>
            <p:spPr bwMode="auto">
              <a:xfrm>
                <a:off x="3474" y="3308"/>
                <a:ext cx="75" cy="278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75" y="0"/>
                  </a:cxn>
                  <a:cxn ang="0">
                    <a:pos x="68" y="7"/>
                  </a:cxn>
                  <a:cxn ang="0">
                    <a:pos x="61" y="24"/>
                  </a:cxn>
                  <a:cxn ang="0">
                    <a:pos x="54" y="45"/>
                  </a:cxn>
                  <a:cxn ang="0">
                    <a:pos x="47" y="80"/>
                  </a:cxn>
                  <a:cxn ang="0">
                    <a:pos x="47" y="132"/>
                  </a:cxn>
                  <a:cxn ang="0">
                    <a:pos x="47" y="191"/>
                  </a:cxn>
                  <a:cxn ang="0">
                    <a:pos x="54" y="278"/>
                  </a:cxn>
                  <a:cxn ang="0">
                    <a:pos x="14" y="278"/>
                  </a:cxn>
                  <a:cxn ang="0">
                    <a:pos x="14" y="264"/>
                  </a:cxn>
                  <a:cxn ang="0">
                    <a:pos x="14" y="244"/>
                  </a:cxn>
                  <a:cxn ang="0">
                    <a:pos x="7" y="212"/>
                  </a:cxn>
                  <a:cxn ang="0">
                    <a:pos x="7" y="170"/>
                  </a:cxn>
                  <a:cxn ang="0">
                    <a:pos x="0" y="125"/>
                  </a:cxn>
                  <a:cxn ang="0">
                    <a:pos x="7" y="80"/>
                  </a:cxn>
                  <a:cxn ang="0">
                    <a:pos x="14" y="31"/>
                  </a:cxn>
                  <a:cxn ang="0">
                    <a:pos x="29" y="0"/>
                  </a:cxn>
                  <a:cxn ang="0">
                    <a:pos x="75" y="0"/>
                  </a:cxn>
                </a:cxnLst>
                <a:rect l="0" t="0" r="r" b="b"/>
                <a:pathLst>
                  <a:path w="75" h="278">
                    <a:moveTo>
                      <a:pt x="75" y="0"/>
                    </a:moveTo>
                    <a:lnTo>
                      <a:pt x="75" y="0"/>
                    </a:lnTo>
                    <a:lnTo>
                      <a:pt x="68" y="7"/>
                    </a:lnTo>
                    <a:lnTo>
                      <a:pt x="61" y="24"/>
                    </a:lnTo>
                    <a:lnTo>
                      <a:pt x="54" y="45"/>
                    </a:lnTo>
                    <a:lnTo>
                      <a:pt x="47" y="80"/>
                    </a:lnTo>
                    <a:lnTo>
                      <a:pt x="47" y="132"/>
                    </a:lnTo>
                    <a:lnTo>
                      <a:pt x="47" y="191"/>
                    </a:lnTo>
                    <a:lnTo>
                      <a:pt x="54" y="278"/>
                    </a:lnTo>
                    <a:lnTo>
                      <a:pt x="14" y="278"/>
                    </a:lnTo>
                    <a:lnTo>
                      <a:pt x="14" y="264"/>
                    </a:lnTo>
                    <a:lnTo>
                      <a:pt x="14" y="244"/>
                    </a:lnTo>
                    <a:lnTo>
                      <a:pt x="7" y="212"/>
                    </a:lnTo>
                    <a:lnTo>
                      <a:pt x="7" y="170"/>
                    </a:lnTo>
                    <a:lnTo>
                      <a:pt x="0" y="125"/>
                    </a:lnTo>
                    <a:lnTo>
                      <a:pt x="7" y="80"/>
                    </a:lnTo>
                    <a:lnTo>
                      <a:pt x="14" y="31"/>
                    </a:lnTo>
                    <a:lnTo>
                      <a:pt x="29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53" name="Freeform 129"/>
              <p:cNvSpPr>
                <a:spLocks/>
              </p:cNvSpPr>
              <p:nvPr/>
            </p:nvSpPr>
            <p:spPr bwMode="auto">
              <a:xfrm>
                <a:off x="3200" y="3353"/>
                <a:ext cx="47" cy="212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4" y="7"/>
                  </a:cxn>
                  <a:cxn ang="0">
                    <a:pos x="14" y="21"/>
                  </a:cxn>
                  <a:cxn ang="0">
                    <a:pos x="7" y="42"/>
                  </a:cxn>
                  <a:cxn ang="0">
                    <a:pos x="7" y="66"/>
                  </a:cxn>
                  <a:cxn ang="0">
                    <a:pos x="0" y="94"/>
                  </a:cxn>
                  <a:cxn ang="0">
                    <a:pos x="0" y="132"/>
                  </a:cxn>
                  <a:cxn ang="0">
                    <a:pos x="7" y="174"/>
                  </a:cxn>
                  <a:cxn ang="0">
                    <a:pos x="14" y="212"/>
                  </a:cxn>
                  <a:cxn ang="0">
                    <a:pos x="47" y="212"/>
                  </a:cxn>
                  <a:cxn ang="0">
                    <a:pos x="47" y="206"/>
                  </a:cxn>
                  <a:cxn ang="0">
                    <a:pos x="43" y="192"/>
                  </a:cxn>
                  <a:cxn ang="0">
                    <a:pos x="43" y="167"/>
                  </a:cxn>
                  <a:cxn ang="0">
                    <a:pos x="36" y="132"/>
                  </a:cxn>
                  <a:cxn ang="0">
                    <a:pos x="36" y="101"/>
                  </a:cxn>
                  <a:cxn ang="0">
                    <a:pos x="36" y="59"/>
                  </a:cxn>
                  <a:cxn ang="0">
                    <a:pos x="43" y="28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3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1" y="0"/>
                  </a:cxn>
                </a:cxnLst>
                <a:rect l="0" t="0" r="r" b="b"/>
                <a:pathLst>
                  <a:path w="47" h="212">
                    <a:moveTo>
                      <a:pt x="21" y="0"/>
                    </a:moveTo>
                    <a:lnTo>
                      <a:pt x="14" y="7"/>
                    </a:lnTo>
                    <a:lnTo>
                      <a:pt x="14" y="21"/>
                    </a:lnTo>
                    <a:lnTo>
                      <a:pt x="7" y="42"/>
                    </a:lnTo>
                    <a:lnTo>
                      <a:pt x="7" y="66"/>
                    </a:lnTo>
                    <a:lnTo>
                      <a:pt x="0" y="94"/>
                    </a:lnTo>
                    <a:lnTo>
                      <a:pt x="0" y="132"/>
                    </a:lnTo>
                    <a:lnTo>
                      <a:pt x="7" y="174"/>
                    </a:lnTo>
                    <a:lnTo>
                      <a:pt x="14" y="212"/>
                    </a:lnTo>
                    <a:lnTo>
                      <a:pt x="47" y="212"/>
                    </a:lnTo>
                    <a:lnTo>
                      <a:pt x="47" y="206"/>
                    </a:lnTo>
                    <a:lnTo>
                      <a:pt x="43" y="192"/>
                    </a:lnTo>
                    <a:lnTo>
                      <a:pt x="43" y="167"/>
                    </a:lnTo>
                    <a:lnTo>
                      <a:pt x="36" y="132"/>
                    </a:lnTo>
                    <a:lnTo>
                      <a:pt x="36" y="101"/>
                    </a:lnTo>
                    <a:lnTo>
                      <a:pt x="36" y="59"/>
                    </a:lnTo>
                    <a:lnTo>
                      <a:pt x="43" y="28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59B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54" name="Freeform 130"/>
              <p:cNvSpPr>
                <a:spLocks/>
              </p:cNvSpPr>
              <p:nvPr/>
            </p:nvSpPr>
            <p:spPr bwMode="auto">
              <a:xfrm>
                <a:off x="3207" y="3367"/>
                <a:ext cx="36" cy="18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7"/>
                  </a:cxn>
                  <a:cxn ang="0">
                    <a:pos x="7" y="21"/>
                  </a:cxn>
                  <a:cxn ang="0">
                    <a:pos x="0" y="31"/>
                  </a:cxn>
                  <a:cxn ang="0">
                    <a:pos x="0" y="52"/>
                  </a:cxn>
                  <a:cxn ang="0">
                    <a:pos x="0" y="80"/>
                  </a:cxn>
                  <a:cxn ang="0">
                    <a:pos x="0" y="111"/>
                  </a:cxn>
                  <a:cxn ang="0">
                    <a:pos x="0" y="146"/>
                  </a:cxn>
                  <a:cxn ang="0">
                    <a:pos x="7" y="185"/>
                  </a:cxn>
                  <a:cxn ang="0">
                    <a:pos x="36" y="185"/>
                  </a:cxn>
                  <a:cxn ang="0">
                    <a:pos x="36" y="178"/>
                  </a:cxn>
                  <a:cxn ang="0">
                    <a:pos x="36" y="167"/>
                  </a:cxn>
                  <a:cxn ang="0">
                    <a:pos x="29" y="139"/>
                  </a:cxn>
                  <a:cxn ang="0">
                    <a:pos x="29" y="111"/>
                  </a:cxn>
                  <a:cxn ang="0">
                    <a:pos x="29" y="87"/>
                  </a:cxn>
                  <a:cxn ang="0">
                    <a:pos x="29" y="52"/>
                  </a:cxn>
                  <a:cxn ang="0">
                    <a:pos x="29" y="28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7" y="0"/>
                  </a:cxn>
                </a:cxnLst>
                <a:rect l="0" t="0" r="r" b="b"/>
                <a:pathLst>
                  <a:path w="36" h="185">
                    <a:moveTo>
                      <a:pt x="7" y="0"/>
                    </a:moveTo>
                    <a:lnTo>
                      <a:pt x="7" y="7"/>
                    </a:lnTo>
                    <a:lnTo>
                      <a:pt x="7" y="21"/>
                    </a:lnTo>
                    <a:lnTo>
                      <a:pt x="0" y="31"/>
                    </a:lnTo>
                    <a:lnTo>
                      <a:pt x="0" y="52"/>
                    </a:lnTo>
                    <a:lnTo>
                      <a:pt x="0" y="80"/>
                    </a:lnTo>
                    <a:lnTo>
                      <a:pt x="0" y="111"/>
                    </a:lnTo>
                    <a:lnTo>
                      <a:pt x="0" y="146"/>
                    </a:lnTo>
                    <a:lnTo>
                      <a:pt x="7" y="185"/>
                    </a:lnTo>
                    <a:lnTo>
                      <a:pt x="36" y="185"/>
                    </a:lnTo>
                    <a:lnTo>
                      <a:pt x="36" y="178"/>
                    </a:lnTo>
                    <a:lnTo>
                      <a:pt x="36" y="167"/>
                    </a:lnTo>
                    <a:lnTo>
                      <a:pt x="29" y="139"/>
                    </a:lnTo>
                    <a:lnTo>
                      <a:pt x="29" y="111"/>
                    </a:lnTo>
                    <a:lnTo>
                      <a:pt x="29" y="87"/>
                    </a:lnTo>
                    <a:lnTo>
                      <a:pt x="29" y="52"/>
                    </a:lnTo>
                    <a:lnTo>
                      <a:pt x="29" y="2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2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55" name="Freeform 131"/>
              <p:cNvSpPr>
                <a:spLocks/>
              </p:cNvSpPr>
              <p:nvPr/>
            </p:nvSpPr>
            <p:spPr bwMode="auto">
              <a:xfrm>
                <a:off x="3207" y="3381"/>
                <a:ext cx="36" cy="153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0" y="24"/>
                  </a:cxn>
                  <a:cxn ang="0">
                    <a:pos x="0" y="45"/>
                  </a:cxn>
                  <a:cxn ang="0">
                    <a:pos x="0" y="66"/>
                  </a:cxn>
                  <a:cxn ang="0">
                    <a:pos x="0" y="91"/>
                  </a:cxn>
                  <a:cxn ang="0">
                    <a:pos x="0" y="125"/>
                  </a:cxn>
                  <a:cxn ang="0">
                    <a:pos x="7" y="153"/>
                  </a:cxn>
                  <a:cxn ang="0">
                    <a:pos x="36" y="153"/>
                  </a:cxn>
                  <a:cxn ang="0">
                    <a:pos x="29" y="146"/>
                  </a:cxn>
                  <a:cxn ang="0">
                    <a:pos x="29" y="132"/>
                  </a:cxn>
                  <a:cxn ang="0">
                    <a:pos x="29" y="118"/>
                  </a:cxn>
                  <a:cxn ang="0">
                    <a:pos x="22" y="91"/>
                  </a:cxn>
                  <a:cxn ang="0">
                    <a:pos x="22" y="73"/>
                  </a:cxn>
                  <a:cxn ang="0">
                    <a:pos x="22" y="45"/>
                  </a:cxn>
                  <a:cxn ang="0">
                    <a:pos x="29" y="17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7" y="7"/>
                  </a:cxn>
                </a:cxnLst>
                <a:rect l="0" t="0" r="r" b="b"/>
                <a:pathLst>
                  <a:path w="36" h="153">
                    <a:moveTo>
                      <a:pt x="7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0" y="24"/>
                    </a:lnTo>
                    <a:lnTo>
                      <a:pt x="0" y="45"/>
                    </a:lnTo>
                    <a:lnTo>
                      <a:pt x="0" y="66"/>
                    </a:lnTo>
                    <a:lnTo>
                      <a:pt x="0" y="91"/>
                    </a:lnTo>
                    <a:lnTo>
                      <a:pt x="0" y="125"/>
                    </a:lnTo>
                    <a:lnTo>
                      <a:pt x="7" y="153"/>
                    </a:lnTo>
                    <a:lnTo>
                      <a:pt x="36" y="153"/>
                    </a:lnTo>
                    <a:lnTo>
                      <a:pt x="29" y="146"/>
                    </a:lnTo>
                    <a:lnTo>
                      <a:pt x="29" y="132"/>
                    </a:lnTo>
                    <a:lnTo>
                      <a:pt x="29" y="118"/>
                    </a:lnTo>
                    <a:lnTo>
                      <a:pt x="22" y="91"/>
                    </a:lnTo>
                    <a:lnTo>
                      <a:pt x="22" y="73"/>
                    </a:lnTo>
                    <a:lnTo>
                      <a:pt x="22" y="45"/>
                    </a:lnTo>
                    <a:lnTo>
                      <a:pt x="29" y="17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8CD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56" name="Freeform 132"/>
              <p:cNvSpPr>
                <a:spLocks/>
              </p:cNvSpPr>
              <p:nvPr/>
            </p:nvSpPr>
            <p:spPr bwMode="auto">
              <a:xfrm>
                <a:off x="3207" y="3395"/>
                <a:ext cx="29" cy="125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3"/>
                  </a:cxn>
                  <a:cxn ang="0">
                    <a:pos x="7" y="10"/>
                  </a:cxn>
                  <a:cxn ang="0">
                    <a:pos x="7" y="24"/>
                  </a:cxn>
                  <a:cxn ang="0">
                    <a:pos x="0" y="38"/>
                  </a:cxn>
                  <a:cxn ang="0">
                    <a:pos x="0" y="52"/>
                  </a:cxn>
                  <a:cxn ang="0">
                    <a:pos x="0" y="77"/>
                  </a:cxn>
                  <a:cxn ang="0">
                    <a:pos x="0" y="97"/>
                  </a:cxn>
                  <a:cxn ang="0">
                    <a:pos x="7" y="125"/>
                  </a:cxn>
                  <a:cxn ang="0">
                    <a:pos x="29" y="118"/>
                  </a:cxn>
                  <a:cxn ang="0">
                    <a:pos x="29" y="118"/>
                  </a:cxn>
                  <a:cxn ang="0">
                    <a:pos x="22" y="104"/>
                  </a:cxn>
                  <a:cxn ang="0">
                    <a:pos x="22" y="90"/>
                  </a:cxn>
                  <a:cxn ang="0">
                    <a:pos x="22" y="77"/>
                  </a:cxn>
                  <a:cxn ang="0">
                    <a:pos x="22" y="59"/>
                  </a:cxn>
                  <a:cxn ang="0">
                    <a:pos x="22" y="38"/>
                  </a:cxn>
                  <a:cxn ang="0">
                    <a:pos x="22" y="17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7" y="3"/>
                  </a:cxn>
                </a:cxnLst>
                <a:rect l="0" t="0" r="r" b="b"/>
                <a:pathLst>
                  <a:path w="29" h="125">
                    <a:moveTo>
                      <a:pt x="7" y="3"/>
                    </a:moveTo>
                    <a:lnTo>
                      <a:pt x="7" y="3"/>
                    </a:lnTo>
                    <a:lnTo>
                      <a:pt x="7" y="10"/>
                    </a:lnTo>
                    <a:lnTo>
                      <a:pt x="7" y="24"/>
                    </a:lnTo>
                    <a:lnTo>
                      <a:pt x="0" y="38"/>
                    </a:lnTo>
                    <a:lnTo>
                      <a:pt x="0" y="52"/>
                    </a:lnTo>
                    <a:lnTo>
                      <a:pt x="0" y="77"/>
                    </a:lnTo>
                    <a:lnTo>
                      <a:pt x="0" y="97"/>
                    </a:lnTo>
                    <a:lnTo>
                      <a:pt x="7" y="125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22" y="104"/>
                    </a:lnTo>
                    <a:lnTo>
                      <a:pt x="22" y="90"/>
                    </a:lnTo>
                    <a:lnTo>
                      <a:pt x="22" y="77"/>
                    </a:lnTo>
                    <a:lnTo>
                      <a:pt x="22" y="59"/>
                    </a:lnTo>
                    <a:lnTo>
                      <a:pt x="22" y="38"/>
                    </a:lnTo>
                    <a:lnTo>
                      <a:pt x="22" y="17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A5E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57" name="Freeform 133"/>
              <p:cNvSpPr>
                <a:spLocks/>
              </p:cNvSpPr>
              <p:nvPr/>
            </p:nvSpPr>
            <p:spPr bwMode="auto">
              <a:xfrm>
                <a:off x="3207" y="3412"/>
                <a:ext cx="22" cy="8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7" y="28"/>
                  </a:cxn>
                  <a:cxn ang="0">
                    <a:pos x="0" y="42"/>
                  </a:cxn>
                  <a:cxn ang="0">
                    <a:pos x="0" y="53"/>
                  </a:cxn>
                  <a:cxn ang="0">
                    <a:pos x="7" y="66"/>
                  </a:cxn>
                  <a:cxn ang="0">
                    <a:pos x="7" y="87"/>
                  </a:cxn>
                  <a:cxn ang="0">
                    <a:pos x="22" y="87"/>
                  </a:cxn>
                  <a:cxn ang="0">
                    <a:pos x="22" y="87"/>
                  </a:cxn>
                  <a:cxn ang="0">
                    <a:pos x="22" y="73"/>
                  </a:cxn>
                  <a:cxn ang="0">
                    <a:pos x="22" y="66"/>
                  </a:cxn>
                  <a:cxn ang="0">
                    <a:pos x="14" y="53"/>
                  </a:cxn>
                  <a:cxn ang="0">
                    <a:pos x="14" y="42"/>
                  </a:cxn>
                  <a:cxn ang="0">
                    <a:pos x="14" y="21"/>
                  </a:cxn>
                  <a:cxn ang="0">
                    <a:pos x="22" y="7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7" y="0"/>
                  </a:cxn>
                </a:cxnLst>
                <a:rect l="0" t="0" r="r" b="b"/>
                <a:pathLst>
                  <a:path w="22" h="87">
                    <a:moveTo>
                      <a:pt x="7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28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7" y="66"/>
                    </a:lnTo>
                    <a:lnTo>
                      <a:pt x="7" y="87"/>
                    </a:lnTo>
                    <a:lnTo>
                      <a:pt x="22" y="87"/>
                    </a:lnTo>
                    <a:lnTo>
                      <a:pt x="22" y="87"/>
                    </a:lnTo>
                    <a:lnTo>
                      <a:pt x="22" y="73"/>
                    </a:lnTo>
                    <a:lnTo>
                      <a:pt x="22" y="66"/>
                    </a:lnTo>
                    <a:lnTo>
                      <a:pt x="14" y="53"/>
                    </a:lnTo>
                    <a:lnTo>
                      <a:pt x="14" y="42"/>
                    </a:lnTo>
                    <a:lnTo>
                      <a:pt x="14" y="21"/>
                    </a:lnTo>
                    <a:lnTo>
                      <a:pt x="22" y="7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58" name="Freeform 134"/>
              <p:cNvSpPr>
                <a:spLocks/>
              </p:cNvSpPr>
              <p:nvPr/>
            </p:nvSpPr>
            <p:spPr bwMode="auto">
              <a:xfrm>
                <a:off x="3481" y="3322"/>
                <a:ext cx="61" cy="243"/>
              </a:xfrm>
              <a:custGeom>
                <a:avLst/>
                <a:gdLst/>
                <a:ahLst/>
                <a:cxnLst>
                  <a:cxn ang="0">
                    <a:pos x="61" y="7"/>
                  </a:cxn>
                  <a:cxn ang="0">
                    <a:pos x="61" y="7"/>
                  </a:cxn>
                  <a:cxn ang="0">
                    <a:pos x="54" y="10"/>
                  </a:cxn>
                  <a:cxn ang="0">
                    <a:pos x="47" y="24"/>
                  </a:cxn>
                  <a:cxn ang="0">
                    <a:pos x="47" y="45"/>
                  </a:cxn>
                  <a:cxn ang="0">
                    <a:pos x="40" y="73"/>
                  </a:cxn>
                  <a:cxn ang="0">
                    <a:pos x="40" y="118"/>
                  </a:cxn>
                  <a:cxn ang="0">
                    <a:pos x="40" y="170"/>
                  </a:cxn>
                  <a:cxn ang="0">
                    <a:pos x="47" y="243"/>
                  </a:cxn>
                  <a:cxn ang="0">
                    <a:pos x="7" y="243"/>
                  </a:cxn>
                  <a:cxn ang="0">
                    <a:pos x="7" y="237"/>
                  </a:cxn>
                  <a:cxn ang="0">
                    <a:pos x="7" y="216"/>
                  </a:cxn>
                  <a:cxn ang="0">
                    <a:pos x="0" y="184"/>
                  </a:cxn>
                  <a:cxn ang="0">
                    <a:pos x="0" y="150"/>
                  </a:cxn>
                  <a:cxn ang="0">
                    <a:pos x="0" y="111"/>
                  </a:cxn>
                  <a:cxn ang="0">
                    <a:pos x="0" y="73"/>
                  </a:cxn>
                  <a:cxn ang="0">
                    <a:pos x="7" y="31"/>
                  </a:cxn>
                  <a:cxn ang="0">
                    <a:pos x="22" y="0"/>
                  </a:cxn>
                  <a:cxn ang="0">
                    <a:pos x="61" y="7"/>
                  </a:cxn>
                </a:cxnLst>
                <a:rect l="0" t="0" r="r" b="b"/>
                <a:pathLst>
                  <a:path w="61" h="243">
                    <a:moveTo>
                      <a:pt x="61" y="7"/>
                    </a:moveTo>
                    <a:lnTo>
                      <a:pt x="61" y="7"/>
                    </a:lnTo>
                    <a:lnTo>
                      <a:pt x="54" y="10"/>
                    </a:lnTo>
                    <a:lnTo>
                      <a:pt x="47" y="24"/>
                    </a:lnTo>
                    <a:lnTo>
                      <a:pt x="47" y="45"/>
                    </a:lnTo>
                    <a:lnTo>
                      <a:pt x="40" y="73"/>
                    </a:lnTo>
                    <a:lnTo>
                      <a:pt x="40" y="118"/>
                    </a:lnTo>
                    <a:lnTo>
                      <a:pt x="40" y="170"/>
                    </a:lnTo>
                    <a:lnTo>
                      <a:pt x="47" y="243"/>
                    </a:lnTo>
                    <a:lnTo>
                      <a:pt x="7" y="243"/>
                    </a:lnTo>
                    <a:lnTo>
                      <a:pt x="7" y="237"/>
                    </a:lnTo>
                    <a:lnTo>
                      <a:pt x="7" y="216"/>
                    </a:lnTo>
                    <a:lnTo>
                      <a:pt x="0" y="184"/>
                    </a:lnTo>
                    <a:lnTo>
                      <a:pt x="0" y="150"/>
                    </a:lnTo>
                    <a:lnTo>
                      <a:pt x="0" y="111"/>
                    </a:lnTo>
                    <a:lnTo>
                      <a:pt x="0" y="73"/>
                    </a:lnTo>
                    <a:lnTo>
                      <a:pt x="7" y="31"/>
                    </a:lnTo>
                    <a:lnTo>
                      <a:pt x="22" y="0"/>
                    </a:lnTo>
                    <a:lnTo>
                      <a:pt x="61" y="7"/>
                    </a:lnTo>
                    <a:close/>
                  </a:path>
                </a:pathLst>
              </a:custGeom>
              <a:solidFill>
                <a:srgbClr val="59B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59" name="Freeform 135"/>
              <p:cNvSpPr>
                <a:spLocks/>
              </p:cNvSpPr>
              <p:nvPr/>
            </p:nvSpPr>
            <p:spPr bwMode="auto">
              <a:xfrm>
                <a:off x="3481" y="3339"/>
                <a:ext cx="54" cy="206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0"/>
                  </a:cxn>
                  <a:cxn ang="0">
                    <a:pos x="47" y="7"/>
                  </a:cxn>
                  <a:cxn ang="0">
                    <a:pos x="47" y="21"/>
                  </a:cxn>
                  <a:cxn ang="0">
                    <a:pos x="40" y="35"/>
                  </a:cxn>
                  <a:cxn ang="0">
                    <a:pos x="32" y="59"/>
                  </a:cxn>
                  <a:cxn ang="0">
                    <a:pos x="32" y="101"/>
                  </a:cxn>
                  <a:cxn ang="0">
                    <a:pos x="32" y="146"/>
                  </a:cxn>
                  <a:cxn ang="0">
                    <a:pos x="40" y="206"/>
                  </a:cxn>
                  <a:cxn ang="0">
                    <a:pos x="14" y="206"/>
                  </a:cxn>
                  <a:cxn ang="0">
                    <a:pos x="7" y="199"/>
                  </a:cxn>
                  <a:cxn ang="0">
                    <a:pos x="7" y="188"/>
                  </a:cxn>
                  <a:cxn ang="0">
                    <a:pos x="7" y="160"/>
                  </a:cxn>
                  <a:cxn ang="0">
                    <a:pos x="0" y="126"/>
                  </a:cxn>
                  <a:cxn ang="0">
                    <a:pos x="0" y="94"/>
                  </a:cxn>
                  <a:cxn ang="0">
                    <a:pos x="0" y="59"/>
                  </a:cxn>
                  <a:cxn ang="0">
                    <a:pos x="7" y="28"/>
                  </a:cxn>
                  <a:cxn ang="0">
                    <a:pos x="22" y="0"/>
                  </a:cxn>
                  <a:cxn ang="0">
                    <a:pos x="54" y="0"/>
                  </a:cxn>
                </a:cxnLst>
                <a:rect l="0" t="0" r="r" b="b"/>
                <a:pathLst>
                  <a:path w="54" h="206">
                    <a:moveTo>
                      <a:pt x="54" y="0"/>
                    </a:moveTo>
                    <a:lnTo>
                      <a:pt x="54" y="0"/>
                    </a:lnTo>
                    <a:lnTo>
                      <a:pt x="47" y="7"/>
                    </a:lnTo>
                    <a:lnTo>
                      <a:pt x="47" y="21"/>
                    </a:lnTo>
                    <a:lnTo>
                      <a:pt x="40" y="35"/>
                    </a:lnTo>
                    <a:lnTo>
                      <a:pt x="32" y="59"/>
                    </a:lnTo>
                    <a:lnTo>
                      <a:pt x="32" y="101"/>
                    </a:lnTo>
                    <a:lnTo>
                      <a:pt x="32" y="146"/>
                    </a:lnTo>
                    <a:lnTo>
                      <a:pt x="40" y="206"/>
                    </a:lnTo>
                    <a:lnTo>
                      <a:pt x="14" y="206"/>
                    </a:lnTo>
                    <a:lnTo>
                      <a:pt x="7" y="199"/>
                    </a:lnTo>
                    <a:lnTo>
                      <a:pt x="7" y="188"/>
                    </a:lnTo>
                    <a:lnTo>
                      <a:pt x="7" y="160"/>
                    </a:lnTo>
                    <a:lnTo>
                      <a:pt x="0" y="126"/>
                    </a:lnTo>
                    <a:lnTo>
                      <a:pt x="0" y="94"/>
                    </a:lnTo>
                    <a:lnTo>
                      <a:pt x="0" y="59"/>
                    </a:lnTo>
                    <a:lnTo>
                      <a:pt x="7" y="28"/>
                    </a:lnTo>
                    <a:lnTo>
                      <a:pt x="22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72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60" name="Freeform 136"/>
              <p:cNvSpPr>
                <a:spLocks/>
              </p:cNvSpPr>
              <p:nvPr/>
            </p:nvSpPr>
            <p:spPr bwMode="auto">
              <a:xfrm>
                <a:off x="3481" y="3353"/>
                <a:ext cx="47" cy="174"/>
              </a:xfrm>
              <a:custGeom>
                <a:avLst/>
                <a:gdLst/>
                <a:ahLst/>
                <a:cxnLst>
                  <a:cxn ang="0">
                    <a:pos x="47" y="7"/>
                  </a:cxn>
                  <a:cxn ang="0">
                    <a:pos x="47" y="7"/>
                  </a:cxn>
                  <a:cxn ang="0">
                    <a:pos x="40" y="7"/>
                  </a:cxn>
                  <a:cxn ang="0">
                    <a:pos x="40" y="21"/>
                  </a:cxn>
                  <a:cxn ang="0">
                    <a:pos x="32" y="35"/>
                  </a:cxn>
                  <a:cxn ang="0">
                    <a:pos x="32" y="52"/>
                  </a:cxn>
                  <a:cxn ang="0">
                    <a:pos x="32" y="87"/>
                  </a:cxn>
                  <a:cxn ang="0">
                    <a:pos x="32" y="125"/>
                  </a:cxn>
                  <a:cxn ang="0">
                    <a:pos x="32" y="174"/>
                  </a:cxn>
                  <a:cxn ang="0">
                    <a:pos x="14" y="174"/>
                  </a:cxn>
                  <a:cxn ang="0">
                    <a:pos x="14" y="167"/>
                  </a:cxn>
                  <a:cxn ang="0">
                    <a:pos x="7" y="153"/>
                  </a:cxn>
                  <a:cxn ang="0">
                    <a:pos x="7" y="132"/>
                  </a:cxn>
                  <a:cxn ang="0">
                    <a:pos x="0" y="108"/>
                  </a:cxn>
                  <a:cxn ang="0">
                    <a:pos x="0" y="80"/>
                  </a:cxn>
                  <a:cxn ang="0">
                    <a:pos x="7" y="52"/>
                  </a:cxn>
                  <a:cxn ang="0">
                    <a:pos x="7" y="28"/>
                  </a:cxn>
                  <a:cxn ang="0">
                    <a:pos x="22" y="0"/>
                  </a:cxn>
                  <a:cxn ang="0">
                    <a:pos x="47" y="7"/>
                  </a:cxn>
                </a:cxnLst>
                <a:rect l="0" t="0" r="r" b="b"/>
                <a:pathLst>
                  <a:path w="47" h="174">
                    <a:moveTo>
                      <a:pt x="47" y="7"/>
                    </a:moveTo>
                    <a:lnTo>
                      <a:pt x="47" y="7"/>
                    </a:lnTo>
                    <a:lnTo>
                      <a:pt x="40" y="7"/>
                    </a:lnTo>
                    <a:lnTo>
                      <a:pt x="40" y="21"/>
                    </a:lnTo>
                    <a:lnTo>
                      <a:pt x="32" y="35"/>
                    </a:lnTo>
                    <a:lnTo>
                      <a:pt x="32" y="52"/>
                    </a:lnTo>
                    <a:lnTo>
                      <a:pt x="32" y="87"/>
                    </a:lnTo>
                    <a:lnTo>
                      <a:pt x="32" y="125"/>
                    </a:lnTo>
                    <a:lnTo>
                      <a:pt x="32" y="174"/>
                    </a:lnTo>
                    <a:lnTo>
                      <a:pt x="14" y="174"/>
                    </a:lnTo>
                    <a:lnTo>
                      <a:pt x="14" y="167"/>
                    </a:lnTo>
                    <a:lnTo>
                      <a:pt x="7" y="153"/>
                    </a:lnTo>
                    <a:lnTo>
                      <a:pt x="7" y="132"/>
                    </a:lnTo>
                    <a:lnTo>
                      <a:pt x="0" y="108"/>
                    </a:lnTo>
                    <a:lnTo>
                      <a:pt x="0" y="80"/>
                    </a:lnTo>
                    <a:lnTo>
                      <a:pt x="7" y="52"/>
                    </a:lnTo>
                    <a:lnTo>
                      <a:pt x="7" y="28"/>
                    </a:lnTo>
                    <a:lnTo>
                      <a:pt x="22" y="0"/>
                    </a:lnTo>
                    <a:lnTo>
                      <a:pt x="47" y="7"/>
                    </a:lnTo>
                    <a:close/>
                  </a:path>
                </a:pathLst>
              </a:custGeom>
              <a:solidFill>
                <a:srgbClr val="8CD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61" name="Freeform 137"/>
              <p:cNvSpPr>
                <a:spLocks/>
              </p:cNvSpPr>
              <p:nvPr/>
            </p:nvSpPr>
            <p:spPr bwMode="auto">
              <a:xfrm>
                <a:off x="3488" y="3374"/>
                <a:ext cx="33" cy="132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0"/>
                  </a:cxn>
                  <a:cxn ang="0">
                    <a:pos x="25" y="7"/>
                  </a:cxn>
                  <a:cxn ang="0">
                    <a:pos x="25" y="14"/>
                  </a:cxn>
                  <a:cxn ang="0">
                    <a:pos x="25" y="24"/>
                  </a:cxn>
                  <a:cxn ang="0">
                    <a:pos x="22" y="38"/>
                  </a:cxn>
                  <a:cxn ang="0">
                    <a:pos x="22" y="66"/>
                  </a:cxn>
                  <a:cxn ang="0">
                    <a:pos x="22" y="91"/>
                  </a:cxn>
                  <a:cxn ang="0">
                    <a:pos x="25" y="132"/>
                  </a:cxn>
                  <a:cxn ang="0">
                    <a:pos x="7" y="132"/>
                  </a:cxn>
                  <a:cxn ang="0">
                    <a:pos x="7" y="132"/>
                  </a:cxn>
                  <a:cxn ang="0">
                    <a:pos x="0" y="118"/>
                  </a:cxn>
                  <a:cxn ang="0">
                    <a:pos x="0" y="104"/>
                  </a:cxn>
                  <a:cxn ang="0">
                    <a:pos x="0" y="87"/>
                  </a:cxn>
                  <a:cxn ang="0">
                    <a:pos x="0" y="59"/>
                  </a:cxn>
                  <a:cxn ang="0">
                    <a:pos x="0" y="38"/>
                  </a:cxn>
                  <a:cxn ang="0">
                    <a:pos x="7" y="21"/>
                  </a:cxn>
                  <a:cxn ang="0">
                    <a:pos x="7" y="0"/>
                  </a:cxn>
                  <a:cxn ang="0">
                    <a:pos x="33" y="0"/>
                  </a:cxn>
                </a:cxnLst>
                <a:rect l="0" t="0" r="r" b="b"/>
                <a:pathLst>
                  <a:path w="33" h="132">
                    <a:moveTo>
                      <a:pt x="33" y="0"/>
                    </a:moveTo>
                    <a:lnTo>
                      <a:pt x="33" y="0"/>
                    </a:lnTo>
                    <a:lnTo>
                      <a:pt x="25" y="7"/>
                    </a:lnTo>
                    <a:lnTo>
                      <a:pt x="25" y="14"/>
                    </a:lnTo>
                    <a:lnTo>
                      <a:pt x="25" y="24"/>
                    </a:lnTo>
                    <a:lnTo>
                      <a:pt x="22" y="38"/>
                    </a:lnTo>
                    <a:lnTo>
                      <a:pt x="22" y="66"/>
                    </a:lnTo>
                    <a:lnTo>
                      <a:pt x="22" y="91"/>
                    </a:lnTo>
                    <a:lnTo>
                      <a:pt x="25" y="132"/>
                    </a:lnTo>
                    <a:lnTo>
                      <a:pt x="7" y="132"/>
                    </a:lnTo>
                    <a:lnTo>
                      <a:pt x="7" y="132"/>
                    </a:lnTo>
                    <a:lnTo>
                      <a:pt x="0" y="118"/>
                    </a:lnTo>
                    <a:lnTo>
                      <a:pt x="0" y="104"/>
                    </a:lnTo>
                    <a:lnTo>
                      <a:pt x="0" y="87"/>
                    </a:lnTo>
                    <a:lnTo>
                      <a:pt x="0" y="59"/>
                    </a:lnTo>
                    <a:lnTo>
                      <a:pt x="0" y="38"/>
                    </a:lnTo>
                    <a:lnTo>
                      <a:pt x="7" y="21"/>
                    </a:lnTo>
                    <a:lnTo>
                      <a:pt x="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A5E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62" name="Freeform 138"/>
              <p:cNvSpPr>
                <a:spLocks/>
              </p:cNvSpPr>
              <p:nvPr/>
            </p:nvSpPr>
            <p:spPr bwMode="auto">
              <a:xfrm>
                <a:off x="3488" y="3388"/>
                <a:ext cx="25" cy="104"/>
              </a:xfrm>
              <a:custGeom>
                <a:avLst/>
                <a:gdLst/>
                <a:ahLst/>
                <a:cxnLst>
                  <a:cxn ang="0">
                    <a:pos x="25" y="7"/>
                  </a:cxn>
                  <a:cxn ang="0">
                    <a:pos x="25" y="7"/>
                  </a:cxn>
                  <a:cxn ang="0">
                    <a:pos x="25" y="7"/>
                  </a:cxn>
                  <a:cxn ang="0">
                    <a:pos x="22" y="10"/>
                  </a:cxn>
                  <a:cxn ang="0">
                    <a:pos x="22" y="17"/>
                  </a:cxn>
                  <a:cxn ang="0">
                    <a:pos x="22" y="31"/>
                  </a:cxn>
                  <a:cxn ang="0">
                    <a:pos x="22" y="52"/>
                  </a:cxn>
                  <a:cxn ang="0">
                    <a:pos x="22" y="73"/>
                  </a:cxn>
                  <a:cxn ang="0">
                    <a:pos x="22" y="104"/>
                  </a:cxn>
                  <a:cxn ang="0">
                    <a:pos x="7" y="104"/>
                  </a:cxn>
                  <a:cxn ang="0">
                    <a:pos x="7" y="97"/>
                  </a:cxn>
                  <a:cxn ang="0">
                    <a:pos x="7" y="90"/>
                  </a:cxn>
                  <a:cxn ang="0">
                    <a:pos x="0" y="77"/>
                  </a:cxn>
                  <a:cxn ang="0">
                    <a:pos x="0" y="66"/>
                  </a:cxn>
                  <a:cxn ang="0">
                    <a:pos x="0" y="45"/>
                  </a:cxn>
                  <a:cxn ang="0">
                    <a:pos x="0" y="31"/>
                  </a:cxn>
                  <a:cxn ang="0">
                    <a:pos x="7" y="17"/>
                  </a:cxn>
                  <a:cxn ang="0">
                    <a:pos x="7" y="0"/>
                  </a:cxn>
                  <a:cxn ang="0">
                    <a:pos x="25" y="7"/>
                  </a:cxn>
                </a:cxnLst>
                <a:rect l="0" t="0" r="r" b="b"/>
                <a:pathLst>
                  <a:path w="25" h="104">
                    <a:moveTo>
                      <a:pt x="25" y="7"/>
                    </a:moveTo>
                    <a:lnTo>
                      <a:pt x="25" y="7"/>
                    </a:lnTo>
                    <a:lnTo>
                      <a:pt x="25" y="7"/>
                    </a:lnTo>
                    <a:lnTo>
                      <a:pt x="22" y="10"/>
                    </a:lnTo>
                    <a:lnTo>
                      <a:pt x="22" y="17"/>
                    </a:lnTo>
                    <a:lnTo>
                      <a:pt x="22" y="31"/>
                    </a:lnTo>
                    <a:lnTo>
                      <a:pt x="22" y="52"/>
                    </a:lnTo>
                    <a:lnTo>
                      <a:pt x="22" y="73"/>
                    </a:lnTo>
                    <a:lnTo>
                      <a:pt x="22" y="104"/>
                    </a:lnTo>
                    <a:lnTo>
                      <a:pt x="7" y="104"/>
                    </a:lnTo>
                    <a:lnTo>
                      <a:pt x="7" y="97"/>
                    </a:lnTo>
                    <a:lnTo>
                      <a:pt x="7" y="90"/>
                    </a:lnTo>
                    <a:lnTo>
                      <a:pt x="0" y="77"/>
                    </a:lnTo>
                    <a:lnTo>
                      <a:pt x="0" y="66"/>
                    </a:lnTo>
                    <a:lnTo>
                      <a:pt x="0" y="45"/>
                    </a:lnTo>
                    <a:lnTo>
                      <a:pt x="0" y="31"/>
                    </a:lnTo>
                    <a:lnTo>
                      <a:pt x="7" y="17"/>
                    </a:lnTo>
                    <a:lnTo>
                      <a:pt x="7" y="0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B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63" name="Rectangle 139"/>
              <p:cNvSpPr>
                <a:spLocks noChangeArrowheads="1"/>
              </p:cNvSpPr>
              <p:nvPr/>
            </p:nvSpPr>
            <p:spPr bwMode="auto">
              <a:xfrm>
                <a:off x="3146" y="3367"/>
                <a:ext cx="7" cy="3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64" name="Freeform 140"/>
              <p:cNvSpPr>
                <a:spLocks/>
              </p:cNvSpPr>
              <p:nvPr/>
            </p:nvSpPr>
            <p:spPr bwMode="auto">
              <a:xfrm>
                <a:off x="3261" y="3360"/>
                <a:ext cx="130" cy="146"/>
              </a:xfrm>
              <a:custGeom>
                <a:avLst/>
                <a:gdLst/>
                <a:ahLst/>
                <a:cxnLst>
                  <a:cxn ang="0">
                    <a:pos x="14" y="14"/>
                  </a:cxn>
                  <a:cxn ang="0">
                    <a:pos x="14" y="21"/>
                  </a:cxn>
                  <a:cxn ang="0">
                    <a:pos x="7" y="28"/>
                  </a:cxn>
                  <a:cxn ang="0">
                    <a:pos x="7" y="38"/>
                  </a:cxn>
                  <a:cxn ang="0">
                    <a:pos x="0" y="52"/>
                  </a:cxn>
                  <a:cxn ang="0">
                    <a:pos x="0" y="73"/>
                  </a:cxn>
                  <a:cxn ang="0">
                    <a:pos x="0" y="101"/>
                  </a:cxn>
                  <a:cxn ang="0">
                    <a:pos x="0" y="118"/>
                  </a:cxn>
                  <a:cxn ang="0">
                    <a:pos x="7" y="146"/>
                  </a:cxn>
                  <a:cxn ang="0">
                    <a:pos x="7" y="146"/>
                  </a:cxn>
                  <a:cxn ang="0">
                    <a:pos x="7" y="139"/>
                  </a:cxn>
                  <a:cxn ang="0">
                    <a:pos x="7" y="139"/>
                  </a:cxn>
                  <a:cxn ang="0">
                    <a:pos x="7" y="132"/>
                  </a:cxn>
                  <a:cxn ang="0">
                    <a:pos x="7" y="118"/>
                  </a:cxn>
                  <a:cxn ang="0">
                    <a:pos x="7" y="112"/>
                  </a:cxn>
                  <a:cxn ang="0">
                    <a:pos x="14" y="105"/>
                  </a:cxn>
                  <a:cxn ang="0">
                    <a:pos x="14" y="94"/>
                  </a:cxn>
                  <a:cxn ang="0">
                    <a:pos x="14" y="87"/>
                  </a:cxn>
                  <a:cxn ang="0">
                    <a:pos x="22" y="73"/>
                  </a:cxn>
                  <a:cxn ang="0">
                    <a:pos x="29" y="66"/>
                  </a:cxn>
                  <a:cxn ang="0">
                    <a:pos x="36" y="52"/>
                  </a:cxn>
                  <a:cxn ang="0">
                    <a:pos x="43" y="45"/>
                  </a:cxn>
                  <a:cxn ang="0">
                    <a:pos x="51" y="38"/>
                  </a:cxn>
                  <a:cxn ang="0">
                    <a:pos x="61" y="38"/>
                  </a:cxn>
                  <a:cxn ang="0">
                    <a:pos x="69" y="35"/>
                  </a:cxn>
                  <a:cxn ang="0">
                    <a:pos x="76" y="35"/>
                  </a:cxn>
                  <a:cxn ang="0">
                    <a:pos x="76" y="35"/>
                  </a:cxn>
                  <a:cxn ang="0">
                    <a:pos x="76" y="35"/>
                  </a:cxn>
                  <a:cxn ang="0">
                    <a:pos x="83" y="28"/>
                  </a:cxn>
                  <a:cxn ang="0">
                    <a:pos x="90" y="28"/>
                  </a:cxn>
                  <a:cxn ang="0">
                    <a:pos x="105" y="21"/>
                  </a:cxn>
                  <a:cxn ang="0">
                    <a:pos x="119" y="14"/>
                  </a:cxn>
                  <a:cxn ang="0">
                    <a:pos x="130" y="7"/>
                  </a:cxn>
                  <a:cxn ang="0">
                    <a:pos x="130" y="7"/>
                  </a:cxn>
                  <a:cxn ang="0">
                    <a:pos x="123" y="7"/>
                  </a:cxn>
                  <a:cxn ang="0">
                    <a:pos x="123" y="7"/>
                  </a:cxn>
                  <a:cxn ang="0">
                    <a:pos x="119" y="7"/>
                  </a:cxn>
                  <a:cxn ang="0">
                    <a:pos x="112" y="0"/>
                  </a:cxn>
                  <a:cxn ang="0">
                    <a:pos x="105" y="0"/>
                  </a:cxn>
                  <a:cxn ang="0">
                    <a:pos x="97" y="0"/>
                  </a:cxn>
                  <a:cxn ang="0">
                    <a:pos x="90" y="0"/>
                  </a:cxn>
                  <a:cxn ang="0">
                    <a:pos x="83" y="0"/>
                  </a:cxn>
                  <a:cxn ang="0">
                    <a:pos x="69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43" y="7"/>
                  </a:cxn>
                  <a:cxn ang="0">
                    <a:pos x="36" y="7"/>
                  </a:cxn>
                  <a:cxn ang="0">
                    <a:pos x="22" y="7"/>
                  </a:cxn>
                  <a:cxn ang="0">
                    <a:pos x="14" y="14"/>
                  </a:cxn>
                </a:cxnLst>
                <a:rect l="0" t="0" r="r" b="b"/>
                <a:pathLst>
                  <a:path w="130" h="146">
                    <a:moveTo>
                      <a:pt x="14" y="14"/>
                    </a:moveTo>
                    <a:lnTo>
                      <a:pt x="14" y="21"/>
                    </a:lnTo>
                    <a:lnTo>
                      <a:pt x="7" y="28"/>
                    </a:lnTo>
                    <a:lnTo>
                      <a:pt x="7" y="38"/>
                    </a:lnTo>
                    <a:lnTo>
                      <a:pt x="0" y="52"/>
                    </a:lnTo>
                    <a:lnTo>
                      <a:pt x="0" y="73"/>
                    </a:lnTo>
                    <a:lnTo>
                      <a:pt x="0" y="101"/>
                    </a:lnTo>
                    <a:lnTo>
                      <a:pt x="0" y="118"/>
                    </a:lnTo>
                    <a:lnTo>
                      <a:pt x="7" y="146"/>
                    </a:lnTo>
                    <a:lnTo>
                      <a:pt x="7" y="146"/>
                    </a:lnTo>
                    <a:lnTo>
                      <a:pt x="7" y="139"/>
                    </a:lnTo>
                    <a:lnTo>
                      <a:pt x="7" y="139"/>
                    </a:lnTo>
                    <a:lnTo>
                      <a:pt x="7" y="132"/>
                    </a:lnTo>
                    <a:lnTo>
                      <a:pt x="7" y="118"/>
                    </a:lnTo>
                    <a:lnTo>
                      <a:pt x="7" y="112"/>
                    </a:lnTo>
                    <a:lnTo>
                      <a:pt x="14" y="105"/>
                    </a:lnTo>
                    <a:lnTo>
                      <a:pt x="14" y="94"/>
                    </a:lnTo>
                    <a:lnTo>
                      <a:pt x="14" y="87"/>
                    </a:lnTo>
                    <a:lnTo>
                      <a:pt x="22" y="73"/>
                    </a:lnTo>
                    <a:lnTo>
                      <a:pt x="29" y="66"/>
                    </a:lnTo>
                    <a:lnTo>
                      <a:pt x="36" y="52"/>
                    </a:lnTo>
                    <a:lnTo>
                      <a:pt x="43" y="45"/>
                    </a:lnTo>
                    <a:lnTo>
                      <a:pt x="51" y="38"/>
                    </a:lnTo>
                    <a:lnTo>
                      <a:pt x="61" y="38"/>
                    </a:lnTo>
                    <a:lnTo>
                      <a:pt x="69" y="35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83" y="28"/>
                    </a:lnTo>
                    <a:lnTo>
                      <a:pt x="90" y="28"/>
                    </a:lnTo>
                    <a:lnTo>
                      <a:pt x="105" y="21"/>
                    </a:lnTo>
                    <a:lnTo>
                      <a:pt x="119" y="14"/>
                    </a:lnTo>
                    <a:lnTo>
                      <a:pt x="130" y="7"/>
                    </a:lnTo>
                    <a:lnTo>
                      <a:pt x="130" y="7"/>
                    </a:lnTo>
                    <a:lnTo>
                      <a:pt x="123" y="7"/>
                    </a:lnTo>
                    <a:lnTo>
                      <a:pt x="123" y="7"/>
                    </a:lnTo>
                    <a:lnTo>
                      <a:pt x="119" y="7"/>
                    </a:lnTo>
                    <a:lnTo>
                      <a:pt x="112" y="0"/>
                    </a:lnTo>
                    <a:lnTo>
                      <a:pt x="105" y="0"/>
                    </a:lnTo>
                    <a:lnTo>
                      <a:pt x="97" y="0"/>
                    </a:lnTo>
                    <a:lnTo>
                      <a:pt x="90" y="0"/>
                    </a:lnTo>
                    <a:lnTo>
                      <a:pt x="83" y="0"/>
                    </a:lnTo>
                    <a:lnTo>
                      <a:pt x="69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3" y="7"/>
                    </a:lnTo>
                    <a:lnTo>
                      <a:pt x="36" y="7"/>
                    </a:lnTo>
                    <a:lnTo>
                      <a:pt x="22" y="7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65" name="Freeform 141"/>
              <p:cNvSpPr>
                <a:spLocks/>
              </p:cNvSpPr>
              <p:nvPr/>
            </p:nvSpPr>
            <p:spPr bwMode="auto">
              <a:xfrm>
                <a:off x="3084" y="3465"/>
                <a:ext cx="101" cy="34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15" y="7"/>
                  </a:cxn>
                  <a:cxn ang="0">
                    <a:pos x="22" y="7"/>
                  </a:cxn>
                  <a:cxn ang="0">
                    <a:pos x="29" y="7"/>
                  </a:cxn>
                  <a:cxn ang="0">
                    <a:pos x="33" y="7"/>
                  </a:cxn>
                  <a:cxn ang="0">
                    <a:pos x="40" y="0"/>
                  </a:cxn>
                  <a:cxn ang="0">
                    <a:pos x="47" y="0"/>
                  </a:cxn>
                  <a:cxn ang="0">
                    <a:pos x="62" y="7"/>
                  </a:cxn>
                  <a:cxn ang="0">
                    <a:pos x="76" y="7"/>
                  </a:cxn>
                  <a:cxn ang="0">
                    <a:pos x="91" y="7"/>
                  </a:cxn>
                  <a:cxn ang="0">
                    <a:pos x="101" y="13"/>
                  </a:cxn>
                  <a:cxn ang="0">
                    <a:pos x="101" y="20"/>
                  </a:cxn>
                  <a:cxn ang="0">
                    <a:pos x="101" y="20"/>
                  </a:cxn>
                  <a:cxn ang="0">
                    <a:pos x="101" y="20"/>
                  </a:cxn>
                  <a:cxn ang="0">
                    <a:pos x="98" y="13"/>
                  </a:cxn>
                  <a:cxn ang="0">
                    <a:pos x="91" y="13"/>
                  </a:cxn>
                  <a:cxn ang="0">
                    <a:pos x="83" y="13"/>
                  </a:cxn>
                  <a:cxn ang="0">
                    <a:pos x="76" y="13"/>
                  </a:cxn>
                  <a:cxn ang="0">
                    <a:pos x="69" y="13"/>
                  </a:cxn>
                  <a:cxn ang="0">
                    <a:pos x="62" y="13"/>
                  </a:cxn>
                  <a:cxn ang="0">
                    <a:pos x="55" y="7"/>
                  </a:cxn>
                  <a:cxn ang="0">
                    <a:pos x="40" y="7"/>
                  </a:cxn>
                  <a:cxn ang="0">
                    <a:pos x="33" y="13"/>
                  </a:cxn>
                  <a:cxn ang="0">
                    <a:pos x="29" y="13"/>
                  </a:cxn>
                  <a:cxn ang="0">
                    <a:pos x="22" y="13"/>
                  </a:cxn>
                  <a:cxn ang="0">
                    <a:pos x="15" y="20"/>
                  </a:cxn>
                  <a:cxn ang="0">
                    <a:pos x="8" y="27"/>
                  </a:cxn>
                  <a:cxn ang="0">
                    <a:pos x="0" y="34"/>
                  </a:cxn>
                  <a:cxn ang="0">
                    <a:pos x="0" y="20"/>
                  </a:cxn>
                </a:cxnLst>
                <a:rect l="0" t="0" r="r" b="b"/>
                <a:pathLst>
                  <a:path w="101" h="34">
                    <a:moveTo>
                      <a:pt x="0" y="20"/>
                    </a:move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9" y="7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62" y="7"/>
                    </a:lnTo>
                    <a:lnTo>
                      <a:pt x="76" y="7"/>
                    </a:lnTo>
                    <a:lnTo>
                      <a:pt x="91" y="7"/>
                    </a:lnTo>
                    <a:lnTo>
                      <a:pt x="101" y="13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98" y="13"/>
                    </a:lnTo>
                    <a:lnTo>
                      <a:pt x="91" y="13"/>
                    </a:lnTo>
                    <a:lnTo>
                      <a:pt x="83" y="13"/>
                    </a:lnTo>
                    <a:lnTo>
                      <a:pt x="76" y="13"/>
                    </a:lnTo>
                    <a:lnTo>
                      <a:pt x="69" y="13"/>
                    </a:lnTo>
                    <a:lnTo>
                      <a:pt x="62" y="13"/>
                    </a:lnTo>
                    <a:lnTo>
                      <a:pt x="55" y="7"/>
                    </a:lnTo>
                    <a:lnTo>
                      <a:pt x="40" y="7"/>
                    </a:lnTo>
                    <a:lnTo>
                      <a:pt x="33" y="13"/>
                    </a:lnTo>
                    <a:lnTo>
                      <a:pt x="29" y="13"/>
                    </a:lnTo>
                    <a:lnTo>
                      <a:pt x="22" y="13"/>
                    </a:lnTo>
                    <a:lnTo>
                      <a:pt x="15" y="20"/>
                    </a:lnTo>
                    <a:lnTo>
                      <a:pt x="8" y="27"/>
                    </a:lnTo>
                    <a:lnTo>
                      <a:pt x="0" y="3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66" name="Freeform 142"/>
              <p:cNvSpPr>
                <a:spLocks/>
              </p:cNvSpPr>
              <p:nvPr/>
            </p:nvSpPr>
            <p:spPr bwMode="auto">
              <a:xfrm>
                <a:off x="3084" y="3405"/>
                <a:ext cx="101" cy="28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3" y="0"/>
                  </a:cxn>
                  <a:cxn ang="0">
                    <a:pos x="40" y="0"/>
                  </a:cxn>
                  <a:cxn ang="0">
                    <a:pos x="47" y="0"/>
                  </a:cxn>
                  <a:cxn ang="0">
                    <a:pos x="62" y="0"/>
                  </a:cxn>
                  <a:cxn ang="0">
                    <a:pos x="76" y="0"/>
                  </a:cxn>
                  <a:cxn ang="0">
                    <a:pos x="91" y="0"/>
                  </a:cxn>
                  <a:cxn ang="0">
                    <a:pos x="101" y="7"/>
                  </a:cxn>
                  <a:cxn ang="0">
                    <a:pos x="101" y="14"/>
                  </a:cxn>
                  <a:cxn ang="0">
                    <a:pos x="101" y="14"/>
                  </a:cxn>
                  <a:cxn ang="0">
                    <a:pos x="101" y="14"/>
                  </a:cxn>
                  <a:cxn ang="0">
                    <a:pos x="98" y="14"/>
                  </a:cxn>
                  <a:cxn ang="0">
                    <a:pos x="91" y="7"/>
                  </a:cxn>
                  <a:cxn ang="0">
                    <a:pos x="83" y="7"/>
                  </a:cxn>
                  <a:cxn ang="0">
                    <a:pos x="76" y="7"/>
                  </a:cxn>
                  <a:cxn ang="0">
                    <a:pos x="69" y="7"/>
                  </a:cxn>
                  <a:cxn ang="0">
                    <a:pos x="62" y="7"/>
                  </a:cxn>
                  <a:cxn ang="0">
                    <a:pos x="55" y="7"/>
                  </a:cxn>
                  <a:cxn ang="0">
                    <a:pos x="40" y="7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2" y="7"/>
                  </a:cxn>
                  <a:cxn ang="0">
                    <a:pos x="15" y="14"/>
                  </a:cxn>
                  <a:cxn ang="0">
                    <a:pos x="8" y="21"/>
                  </a:cxn>
                  <a:cxn ang="0">
                    <a:pos x="0" y="28"/>
                  </a:cxn>
                  <a:cxn ang="0">
                    <a:pos x="0" y="14"/>
                  </a:cxn>
                </a:cxnLst>
                <a:rect l="0" t="0" r="r" b="b"/>
                <a:pathLst>
                  <a:path w="101" h="28">
                    <a:moveTo>
                      <a:pt x="0" y="14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62" y="0"/>
                    </a:lnTo>
                    <a:lnTo>
                      <a:pt x="76" y="0"/>
                    </a:lnTo>
                    <a:lnTo>
                      <a:pt x="91" y="0"/>
                    </a:lnTo>
                    <a:lnTo>
                      <a:pt x="101" y="7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98" y="14"/>
                    </a:lnTo>
                    <a:lnTo>
                      <a:pt x="91" y="7"/>
                    </a:lnTo>
                    <a:lnTo>
                      <a:pt x="83" y="7"/>
                    </a:lnTo>
                    <a:lnTo>
                      <a:pt x="76" y="7"/>
                    </a:lnTo>
                    <a:lnTo>
                      <a:pt x="69" y="7"/>
                    </a:lnTo>
                    <a:lnTo>
                      <a:pt x="62" y="7"/>
                    </a:lnTo>
                    <a:lnTo>
                      <a:pt x="55" y="7"/>
                    </a:lnTo>
                    <a:lnTo>
                      <a:pt x="40" y="7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2" y="7"/>
                    </a:lnTo>
                    <a:lnTo>
                      <a:pt x="15" y="14"/>
                    </a:lnTo>
                    <a:lnTo>
                      <a:pt x="8" y="21"/>
                    </a:lnTo>
                    <a:lnTo>
                      <a:pt x="0" y="2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67" name="Freeform 143"/>
              <p:cNvSpPr>
                <a:spLocks/>
              </p:cNvSpPr>
              <p:nvPr/>
            </p:nvSpPr>
            <p:spPr bwMode="auto">
              <a:xfrm>
                <a:off x="3182" y="3374"/>
                <a:ext cx="169" cy="2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2"/>
                  </a:cxn>
                  <a:cxn ang="0">
                    <a:pos x="54" y="296"/>
                  </a:cxn>
                  <a:cxn ang="0">
                    <a:pos x="54" y="258"/>
                  </a:cxn>
                  <a:cxn ang="0">
                    <a:pos x="169" y="278"/>
                  </a:cxn>
                  <a:cxn ang="0">
                    <a:pos x="169" y="265"/>
                  </a:cxn>
                  <a:cxn ang="0">
                    <a:pos x="86" y="251"/>
                  </a:cxn>
                  <a:cxn ang="0">
                    <a:pos x="79" y="219"/>
                  </a:cxn>
                  <a:cxn ang="0">
                    <a:pos x="25" y="219"/>
                  </a:cxn>
                  <a:cxn ang="0">
                    <a:pos x="25" y="219"/>
                  </a:cxn>
                  <a:cxn ang="0">
                    <a:pos x="18" y="205"/>
                  </a:cxn>
                  <a:cxn ang="0">
                    <a:pos x="18" y="185"/>
                  </a:cxn>
                  <a:cxn ang="0">
                    <a:pos x="11" y="160"/>
                  </a:cxn>
                  <a:cxn ang="0">
                    <a:pos x="3" y="125"/>
                  </a:cxn>
                  <a:cxn ang="0">
                    <a:pos x="3" y="87"/>
                  </a:cxn>
                  <a:cxn ang="0">
                    <a:pos x="3" y="52"/>
                  </a:cxn>
                  <a:cxn ang="0">
                    <a:pos x="18" y="7"/>
                  </a:cxn>
                  <a:cxn ang="0">
                    <a:pos x="0" y="0"/>
                  </a:cxn>
                </a:cxnLst>
                <a:rect l="0" t="0" r="r" b="b"/>
                <a:pathLst>
                  <a:path w="169" h="296">
                    <a:moveTo>
                      <a:pt x="0" y="0"/>
                    </a:moveTo>
                    <a:lnTo>
                      <a:pt x="0" y="292"/>
                    </a:lnTo>
                    <a:lnTo>
                      <a:pt x="54" y="296"/>
                    </a:lnTo>
                    <a:lnTo>
                      <a:pt x="54" y="258"/>
                    </a:lnTo>
                    <a:lnTo>
                      <a:pt x="169" y="278"/>
                    </a:lnTo>
                    <a:lnTo>
                      <a:pt x="169" y="265"/>
                    </a:lnTo>
                    <a:lnTo>
                      <a:pt x="86" y="251"/>
                    </a:lnTo>
                    <a:lnTo>
                      <a:pt x="79" y="219"/>
                    </a:lnTo>
                    <a:lnTo>
                      <a:pt x="25" y="219"/>
                    </a:lnTo>
                    <a:lnTo>
                      <a:pt x="25" y="219"/>
                    </a:lnTo>
                    <a:lnTo>
                      <a:pt x="18" y="205"/>
                    </a:lnTo>
                    <a:lnTo>
                      <a:pt x="18" y="185"/>
                    </a:lnTo>
                    <a:lnTo>
                      <a:pt x="11" y="160"/>
                    </a:lnTo>
                    <a:lnTo>
                      <a:pt x="3" y="125"/>
                    </a:lnTo>
                    <a:lnTo>
                      <a:pt x="3" y="87"/>
                    </a:lnTo>
                    <a:lnTo>
                      <a:pt x="3" y="52"/>
                    </a:lnTo>
                    <a:lnTo>
                      <a:pt x="1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68" name="Freeform 144"/>
              <p:cNvSpPr>
                <a:spLocks/>
              </p:cNvSpPr>
              <p:nvPr/>
            </p:nvSpPr>
            <p:spPr bwMode="auto">
              <a:xfrm>
                <a:off x="3268" y="3301"/>
                <a:ext cx="220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7" y="38"/>
                  </a:cxn>
                  <a:cxn ang="0">
                    <a:pos x="15" y="38"/>
                  </a:cxn>
                  <a:cxn ang="0">
                    <a:pos x="29" y="31"/>
                  </a:cxn>
                  <a:cxn ang="0">
                    <a:pos x="36" y="31"/>
                  </a:cxn>
                  <a:cxn ang="0">
                    <a:pos x="47" y="28"/>
                  </a:cxn>
                  <a:cxn ang="0">
                    <a:pos x="62" y="28"/>
                  </a:cxn>
                  <a:cxn ang="0">
                    <a:pos x="83" y="28"/>
                  </a:cxn>
                  <a:cxn ang="0">
                    <a:pos x="98" y="21"/>
                  </a:cxn>
                  <a:cxn ang="0">
                    <a:pos x="116" y="21"/>
                  </a:cxn>
                  <a:cxn ang="0">
                    <a:pos x="130" y="21"/>
                  </a:cxn>
                  <a:cxn ang="0">
                    <a:pos x="152" y="21"/>
                  </a:cxn>
                  <a:cxn ang="0">
                    <a:pos x="173" y="21"/>
                  </a:cxn>
                  <a:cxn ang="0">
                    <a:pos x="191" y="28"/>
                  </a:cxn>
                  <a:cxn ang="0">
                    <a:pos x="213" y="28"/>
                  </a:cxn>
                  <a:cxn ang="0">
                    <a:pos x="220" y="0"/>
                  </a:cxn>
                  <a:cxn ang="0">
                    <a:pos x="213" y="0"/>
                  </a:cxn>
                  <a:cxn ang="0">
                    <a:pos x="213" y="0"/>
                  </a:cxn>
                  <a:cxn ang="0">
                    <a:pos x="206" y="0"/>
                  </a:cxn>
                  <a:cxn ang="0">
                    <a:pos x="191" y="0"/>
                  </a:cxn>
                  <a:cxn ang="0">
                    <a:pos x="184" y="0"/>
                  </a:cxn>
                  <a:cxn ang="0">
                    <a:pos x="173" y="0"/>
                  </a:cxn>
                  <a:cxn ang="0">
                    <a:pos x="152" y="7"/>
                  </a:cxn>
                  <a:cxn ang="0">
                    <a:pos x="137" y="7"/>
                  </a:cxn>
                  <a:cxn ang="0">
                    <a:pos x="116" y="7"/>
                  </a:cxn>
                  <a:cxn ang="0">
                    <a:pos x="105" y="7"/>
                  </a:cxn>
                  <a:cxn ang="0">
                    <a:pos x="83" y="7"/>
                  </a:cxn>
                  <a:cxn ang="0">
                    <a:pos x="69" y="14"/>
                  </a:cxn>
                  <a:cxn ang="0">
                    <a:pos x="47" y="14"/>
                  </a:cxn>
                  <a:cxn ang="0">
                    <a:pos x="29" y="21"/>
                  </a:cxn>
                  <a:cxn ang="0">
                    <a:pos x="15" y="21"/>
                  </a:cxn>
                  <a:cxn ang="0">
                    <a:pos x="0" y="28"/>
                  </a:cxn>
                  <a:cxn ang="0">
                    <a:pos x="0" y="38"/>
                  </a:cxn>
                </a:cxnLst>
                <a:rect l="0" t="0" r="r" b="b"/>
                <a:pathLst>
                  <a:path w="220" h="38">
                    <a:moveTo>
                      <a:pt x="0" y="38"/>
                    </a:moveTo>
                    <a:lnTo>
                      <a:pt x="0" y="38"/>
                    </a:lnTo>
                    <a:lnTo>
                      <a:pt x="0" y="38"/>
                    </a:lnTo>
                    <a:lnTo>
                      <a:pt x="7" y="38"/>
                    </a:lnTo>
                    <a:lnTo>
                      <a:pt x="15" y="38"/>
                    </a:lnTo>
                    <a:lnTo>
                      <a:pt x="29" y="31"/>
                    </a:lnTo>
                    <a:lnTo>
                      <a:pt x="36" y="31"/>
                    </a:lnTo>
                    <a:lnTo>
                      <a:pt x="47" y="28"/>
                    </a:lnTo>
                    <a:lnTo>
                      <a:pt x="62" y="28"/>
                    </a:lnTo>
                    <a:lnTo>
                      <a:pt x="83" y="28"/>
                    </a:lnTo>
                    <a:lnTo>
                      <a:pt x="98" y="21"/>
                    </a:lnTo>
                    <a:lnTo>
                      <a:pt x="116" y="21"/>
                    </a:lnTo>
                    <a:lnTo>
                      <a:pt x="130" y="21"/>
                    </a:lnTo>
                    <a:lnTo>
                      <a:pt x="152" y="21"/>
                    </a:lnTo>
                    <a:lnTo>
                      <a:pt x="173" y="21"/>
                    </a:lnTo>
                    <a:lnTo>
                      <a:pt x="191" y="28"/>
                    </a:lnTo>
                    <a:lnTo>
                      <a:pt x="213" y="28"/>
                    </a:lnTo>
                    <a:lnTo>
                      <a:pt x="220" y="0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06" y="0"/>
                    </a:lnTo>
                    <a:lnTo>
                      <a:pt x="191" y="0"/>
                    </a:lnTo>
                    <a:lnTo>
                      <a:pt x="184" y="0"/>
                    </a:lnTo>
                    <a:lnTo>
                      <a:pt x="173" y="0"/>
                    </a:lnTo>
                    <a:lnTo>
                      <a:pt x="152" y="7"/>
                    </a:lnTo>
                    <a:lnTo>
                      <a:pt x="137" y="7"/>
                    </a:lnTo>
                    <a:lnTo>
                      <a:pt x="116" y="7"/>
                    </a:lnTo>
                    <a:lnTo>
                      <a:pt x="105" y="7"/>
                    </a:lnTo>
                    <a:lnTo>
                      <a:pt x="83" y="7"/>
                    </a:lnTo>
                    <a:lnTo>
                      <a:pt x="69" y="14"/>
                    </a:lnTo>
                    <a:lnTo>
                      <a:pt x="47" y="14"/>
                    </a:lnTo>
                    <a:lnTo>
                      <a:pt x="29" y="21"/>
                    </a:lnTo>
                    <a:lnTo>
                      <a:pt x="15" y="21"/>
                    </a:lnTo>
                    <a:lnTo>
                      <a:pt x="0" y="2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69" name="Freeform 145"/>
              <p:cNvSpPr>
                <a:spLocks/>
              </p:cNvSpPr>
              <p:nvPr/>
            </p:nvSpPr>
            <p:spPr bwMode="auto">
              <a:xfrm>
                <a:off x="3139" y="3684"/>
                <a:ext cx="371" cy="115"/>
              </a:xfrm>
              <a:custGeom>
                <a:avLst/>
                <a:gdLst/>
                <a:ahLst/>
                <a:cxnLst>
                  <a:cxn ang="0">
                    <a:pos x="158" y="115"/>
                  </a:cxn>
                  <a:cxn ang="0">
                    <a:pos x="158" y="115"/>
                  </a:cxn>
                  <a:cxn ang="0">
                    <a:pos x="158" y="115"/>
                  </a:cxn>
                  <a:cxn ang="0">
                    <a:pos x="165" y="108"/>
                  </a:cxn>
                  <a:cxn ang="0">
                    <a:pos x="165" y="108"/>
                  </a:cxn>
                  <a:cxn ang="0">
                    <a:pos x="173" y="108"/>
                  </a:cxn>
                  <a:cxn ang="0">
                    <a:pos x="176" y="101"/>
                  </a:cxn>
                  <a:cxn ang="0">
                    <a:pos x="183" y="101"/>
                  </a:cxn>
                  <a:cxn ang="0">
                    <a:pos x="191" y="94"/>
                  </a:cxn>
                  <a:cxn ang="0">
                    <a:pos x="198" y="94"/>
                  </a:cxn>
                  <a:cxn ang="0">
                    <a:pos x="205" y="87"/>
                  </a:cxn>
                  <a:cxn ang="0">
                    <a:pos x="212" y="87"/>
                  </a:cxn>
                  <a:cxn ang="0">
                    <a:pos x="219" y="80"/>
                  </a:cxn>
                  <a:cxn ang="0">
                    <a:pos x="227" y="73"/>
                  </a:cxn>
                  <a:cxn ang="0">
                    <a:pos x="234" y="66"/>
                  </a:cxn>
                  <a:cxn ang="0">
                    <a:pos x="234" y="66"/>
                  </a:cxn>
                  <a:cxn ang="0">
                    <a:pos x="241" y="59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371" y="80"/>
                  </a:cxn>
                  <a:cxn ang="0">
                    <a:pos x="356" y="87"/>
                  </a:cxn>
                  <a:cxn ang="0">
                    <a:pos x="252" y="59"/>
                  </a:cxn>
                  <a:cxn ang="0">
                    <a:pos x="252" y="59"/>
                  </a:cxn>
                  <a:cxn ang="0">
                    <a:pos x="252" y="66"/>
                  </a:cxn>
                  <a:cxn ang="0">
                    <a:pos x="245" y="66"/>
                  </a:cxn>
                  <a:cxn ang="0">
                    <a:pos x="245" y="66"/>
                  </a:cxn>
                  <a:cxn ang="0">
                    <a:pos x="245" y="73"/>
                  </a:cxn>
                  <a:cxn ang="0">
                    <a:pos x="241" y="73"/>
                  </a:cxn>
                  <a:cxn ang="0">
                    <a:pos x="241" y="80"/>
                  </a:cxn>
                  <a:cxn ang="0">
                    <a:pos x="234" y="80"/>
                  </a:cxn>
                  <a:cxn ang="0">
                    <a:pos x="227" y="87"/>
                  </a:cxn>
                  <a:cxn ang="0">
                    <a:pos x="219" y="87"/>
                  </a:cxn>
                  <a:cxn ang="0">
                    <a:pos x="212" y="94"/>
                  </a:cxn>
                  <a:cxn ang="0">
                    <a:pos x="205" y="101"/>
                  </a:cxn>
                  <a:cxn ang="0">
                    <a:pos x="191" y="101"/>
                  </a:cxn>
                  <a:cxn ang="0">
                    <a:pos x="183" y="108"/>
                  </a:cxn>
                  <a:cxn ang="0">
                    <a:pos x="173" y="115"/>
                  </a:cxn>
                  <a:cxn ang="0">
                    <a:pos x="165" y="115"/>
                  </a:cxn>
                  <a:cxn ang="0">
                    <a:pos x="158" y="115"/>
                  </a:cxn>
                </a:cxnLst>
                <a:rect l="0" t="0" r="r" b="b"/>
                <a:pathLst>
                  <a:path w="371" h="115">
                    <a:moveTo>
                      <a:pt x="158" y="115"/>
                    </a:moveTo>
                    <a:lnTo>
                      <a:pt x="158" y="115"/>
                    </a:lnTo>
                    <a:lnTo>
                      <a:pt x="158" y="115"/>
                    </a:lnTo>
                    <a:lnTo>
                      <a:pt x="165" y="108"/>
                    </a:lnTo>
                    <a:lnTo>
                      <a:pt x="165" y="108"/>
                    </a:lnTo>
                    <a:lnTo>
                      <a:pt x="173" y="108"/>
                    </a:lnTo>
                    <a:lnTo>
                      <a:pt x="176" y="101"/>
                    </a:lnTo>
                    <a:lnTo>
                      <a:pt x="183" y="101"/>
                    </a:lnTo>
                    <a:lnTo>
                      <a:pt x="191" y="94"/>
                    </a:lnTo>
                    <a:lnTo>
                      <a:pt x="198" y="94"/>
                    </a:lnTo>
                    <a:lnTo>
                      <a:pt x="205" y="87"/>
                    </a:lnTo>
                    <a:lnTo>
                      <a:pt x="212" y="87"/>
                    </a:lnTo>
                    <a:lnTo>
                      <a:pt x="219" y="80"/>
                    </a:lnTo>
                    <a:lnTo>
                      <a:pt x="227" y="73"/>
                    </a:lnTo>
                    <a:lnTo>
                      <a:pt x="234" y="66"/>
                    </a:lnTo>
                    <a:lnTo>
                      <a:pt x="234" y="66"/>
                    </a:lnTo>
                    <a:lnTo>
                      <a:pt x="241" y="59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371" y="80"/>
                    </a:lnTo>
                    <a:lnTo>
                      <a:pt x="356" y="87"/>
                    </a:lnTo>
                    <a:lnTo>
                      <a:pt x="252" y="59"/>
                    </a:lnTo>
                    <a:lnTo>
                      <a:pt x="252" y="59"/>
                    </a:lnTo>
                    <a:lnTo>
                      <a:pt x="252" y="66"/>
                    </a:lnTo>
                    <a:lnTo>
                      <a:pt x="245" y="66"/>
                    </a:lnTo>
                    <a:lnTo>
                      <a:pt x="245" y="66"/>
                    </a:lnTo>
                    <a:lnTo>
                      <a:pt x="245" y="73"/>
                    </a:lnTo>
                    <a:lnTo>
                      <a:pt x="241" y="73"/>
                    </a:lnTo>
                    <a:lnTo>
                      <a:pt x="241" y="80"/>
                    </a:lnTo>
                    <a:lnTo>
                      <a:pt x="234" y="80"/>
                    </a:lnTo>
                    <a:lnTo>
                      <a:pt x="227" y="87"/>
                    </a:lnTo>
                    <a:lnTo>
                      <a:pt x="219" y="87"/>
                    </a:lnTo>
                    <a:lnTo>
                      <a:pt x="212" y="94"/>
                    </a:lnTo>
                    <a:lnTo>
                      <a:pt x="205" y="101"/>
                    </a:lnTo>
                    <a:lnTo>
                      <a:pt x="191" y="101"/>
                    </a:lnTo>
                    <a:lnTo>
                      <a:pt x="183" y="108"/>
                    </a:lnTo>
                    <a:lnTo>
                      <a:pt x="173" y="115"/>
                    </a:lnTo>
                    <a:lnTo>
                      <a:pt x="165" y="115"/>
                    </a:lnTo>
                    <a:lnTo>
                      <a:pt x="158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70" name="Freeform 146"/>
              <p:cNvSpPr>
                <a:spLocks/>
              </p:cNvSpPr>
              <p:nvPr/>
            </p:nvSpPr>
            <p:spPr bwMode="auto">
              <a:xfrm>
                <a:off x="3063" y="3712"/>
                <a:ext cx="378" cy="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1" y="104"/>
                  </a:cxn>
                  <a:cxn ang="0">
                    <a:pos x="378" y="104"/>
                  </a:cxn>
                  <a:cxn ang="0">
                    <a:pos x="14" y="0"/>
                  </a:cxn>
                  <a:cxn ang="0">
                    <a:pos x="0" y="0"/>
                  </a:cxn>
                </a:cxnLst>
                <a:rect l="0" t="0" r="r" b="b"/>
                <a:pathLst>
                  <a:path w="378" h="104">
                    <a:moveTo>
                      <a:pt x="0" y="0"/>
                    </a:moveTo>
                    <a:lnTo>
                      <a:pt x="371" y="104"/>
                    </a:lnTo>
                    <a:lnTo>
                      <a:pt x="378" y="104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71" name="Freeform 147"/>
              <p:cNvSpPr>
                <a:spLocks/>
              </p:cNvSpPr>
              <p:nvPr/>
            </p:nvSpPr>
            <p:spPr bwMode="auto">
              <a:xfrm>
                <a:off x="3124" y="3698"/>
                <a:ext cx="371" cy="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4" y="94"/>
                  </a:cxn>
                  <a:cxn ang="0">
                    <a:pos x="371" y="94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371" h="94">
                    <a:moveTo>
                      <a:pt x="0" y="0"/>
                    </a:moveTo>
                    <a:lnTo>
                      <a:pt x="364" y="94"/>
                    </a:lnTo>
                    <a:lnTo>
                      <a:pt x="371" y="94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72" name="Freeform 148"/>
              <p:cNvSpPr>
                <a:spLocks/>
              </p:cNvSpPr>
              <p:nvPr/>
            </p:nvSpPr>
            <p:spPr bwMode="auto">
              <a:xfrm>
                <a:off x="3099" y="3705"/>
                <a:ext cx="367" cy="1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0" y="101"/>
                  </a:cxn>
                  <a:cxn ang="0">
                    <a:pos x="367" y="101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367" h="101">
                    <a:moveTo>
                      <a:pt x="0" y="0"/>
                    </a:moveTo>
                    <a:lnTo>
                      <a:pt x="360" y="101"/>
                    </a:lnTo>
                    <a:lnTo>
                      <a:pt x="367" y="101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</p:grpSp>
        <p:grpSp>
          <p:nvGrpSpPr>
            <p:cNvPr id="16" name="Group 149"/>
            <p:cNvGrpSpPr>
              <a:grpSpLocks/>
            </p:cNvGrpSpPr>
            <p:nvPr/>
          </p:nvGrpSpPr>
          <p:grpSpPr bwMode="auto">
            <a:xfrm>
              <a:off x="5435600" y="4868863"/>
              <a:ext cx="504825" cy="504825"/>
              <a:chOff x="3016" y="3294"/>
              <a:chExt cx="692" cy="564"/>
            </a:xfrm>
          </p:grpSpPr>
          <p:sp>
            <p:nvSpPr>
              <p:cNvPr id="52374" name="Freeform 150"/>
              <p:cNvSpPr>
                <a:spLocks/>
              </p:cNvSpPr>
              <p:nvPr/>
            </p:nvSpPr>
            <p:spPr bwMode="auto">
              <a:xfrm>
                <a:off x="3016" y="3294"/>
                <a:ext cx="692" cy="564"/>
              </a:xfrm>
              <a:custGeom>
                <a:avLst/>
                <a:gdLst/>
                <a:ahLst/>
                <a:cxnLst>
                  <a:cxn ang="0">
                    <a:pos x="191" y="38"/>
                  </a:cxn>
                  <a:cxn ang="0">
                    <a:pos x="191" y="38"/>
                  </a:cxn>
                  <a:cxn ang="0">
                    <a:pos x="198" y="38"/>
                  </a:cxn>
                  <a:cxn ang="0">
                    <a:pos x="205" y="38"/>
                  </a:cxn>
                  <a:cxn ang="0">
                    <a:pos x="213" y="35"/>
                  </a:cxn>
                  <a:cxn ang="0">
                    <a:pos x="227" y="35"/>
                  </a:cxn>
                  <a:cxn ang="0">
                    <a:pos x="238" y="28"/>
                  </a:cxn>
                  <a:cxn ang="0">
                    <a:pos x="259" y="28"/>
                  </a:cxn>
                  <a:cxn ang="0">
                    <a:pos x="281" y="21"/>
                  </a:cxn>
                  <a:cxn ang="0">
                    <a:pos x="306" y="14"/>
                  </a:cxn>
                  <a:cxn ang="0">
                    <a:pos x="335" y="14"/>
                  </a:cxn>
                  <a:cxn ang="0">
                    <a:pos x="364" y="7"/>
                  </a:cxn>
                  <a:cxn ang="0">
                    <a:pos x="396" y="7"/>
                  </a:cxn>
                  <a:cxn ang="0">
                    <a:pos x="432" y="7"/>
                  </a:cxn>
                  <a:cxn ang="0">
                    <a:pos x="472" y="0"/>
                  </a:cxn>
                  <a:cxn ang="0">
                    <a:pos x="512" y="0"/>
                  </a:cxn>
                  <a:cxn ang="0">
                    <a:pos x="555" y="0"/>
                  </a:cxn>
                  <a:cxn ang="0">
                    <a:pos x="573" y="80"/>
                  </a:cxn>
                  <a:cxn ang="0">
                    <a:pos x="580" y="80"/>
                  </a:cxn>
                  <a:cxn ang="0">
                    <a:pos x="602" y="94"/>
                  </a:cxn>
                  <a:cxn ang="0">
                    <a:pos x="616" y="111"/>
                  </a:cxn>
                  <a:cxn ang="0">
                    <a:pos x="623" y="139"/>
                  </a:cxn>
                  <a:cxn ang="0">
                    <a:pos x="663" y="317"/>
                  </a:cxn>
                  <a:cxn ang="0">
                    <a:pos x="685" y="390"/>
                  </a:cxn>
                  <a:cxn ang="0">
                    <a:pos x="685" y="397"/>
                  </a:cxn>
                  <a:cxn ang="0">
                    <a:pos x="692" y="411"/>
                  </a:cxn>
                  <a:cxn ang="0">
                    <a:pos x="692" y="432"/>
                  </a:cxn>
                  <a:cxn ang="0">
                    <a:pos x="678" y="456"/>
                  </a:cxn>
                  <a:cxn ang="0">
                    <a:pos x="0" y="442"/>
                  </a:cxn>
                  <a:cxn ang="0">
                    <a:pos x="61" y="404"/>
                  </a:cxn>
                  <a:cxn ang="0">
                    <a:pos x="68" y="80"/>
                  </a:cxn>
                  <a:cxn ang="0">
                    <a:pos x="68" y="80"/>
                  </a:cxn>
                  <a:cxn ang="0">
                    <a:pos x="76" y="73"/>
                  </a:cxn>
                  <a:cxn ang="0">
                    <a:pos x="83" y="66"/>
                  </a:cxn>
                  <a:cxn ang="0">
                    <a:pos x="97" y="66"/>
                  </a:cxn>
                  <a:cxn ang="0">
                    <a:pos x="115" y="59"/>
                  </a:cxn>
                  <a:cxn ang="0">
                    <a:pos x="130" y="59"/>
                  </a:cxn>
                  <a:cxn ang="0">
                    <a:pos x="159" y="66"/>
                  </a:cxn>
                  <a:cxn ang="0">
                    <a:pos x="184" y="73"/>
                  </a:cxn>
                </a:cxnLst>
                <a:rect l="0" t="0" r="r" b="b"/>
                <a:pathLst>
                  <a:path w="692" h="564">
                    <a:moveTo>
                      <a:pt x="184" y="73"/>
                    </a:moveTo>
                    <a:lnTo>
                      <a:pt x="191" y="38"/>
                    </a:lnTo>
                    <a:lnTo>
                      <a:pt x="191" y="38"/>
                    </a:lnTo>
                    <a:lnTo>
                      <a:pt x="191" y="38"/>
                    </a:lnTo>
                    <a:lnTo>
                      <a:pt x="198" y="38"/>
                    </a:lnTo>
                    <a:lnTo>
                      <a:pt x="198" y="38"/>
                    </a:lnTo>
                    <a:lnTo>
                      <a:pt x="198" y="38"/>
                    </a:lnTo>
                    <a:lnTo>
                      <a:pt x="205" y="38"/>
                    </a:lnTo>
                    <a:lnTo>
                      <a:pt x="213" y="35"/>
                    </a:lnTo>
                    <a:lnTo>
                      <a:pt x="213" y="35"/>
                    </a:lnTo>
                    <a:lnTo>
                      <a:pt x="220" y="35"/>
                    </a:lnTo>
                    <a:lnTo>
                      <a:pt x="227" y="35"/>
                    </a:lnTo>
                    <a:lnTo>
                      <a:pt x="231" y="28"/>
                    </a:lnTo>
                    <a:lnTo>
                      <a:pt x="238" y="28"/>
                    </a:lnTo>
                    <a:lnTo>
                      <a:pt x="252" y="28"/>
                    </a:lnTo>
                    <a:lnTo>
                      <a:pt x="259" y="28"/>
                    </a:lnTo>
                    <a:lnTo>
                      <a:pt x="274" y="21"/>
                    </a:lnTo>
                    <a:lnTo>
                      <a:pt x="281" y="21"/>
                    </a:lnTo>
                    <a:lnTo>
                      <a:pt x="296" y="21"/>
                    </a:lnTo>
                    <a:lnTo>
                      <a:pt x="306" y="14"/>
                    </a:lnTo>
                    <a:lnTo>
                      <a:pt x="321" y="14"/>
                    </a:lnTo>
                    <a:lnTo>
                      <a:pt x="335" y="14"/>
                    </a:lnTo>
                    <a:lnTo>
                      <a:pt x="350" y="14"/>
                    </a:lnTo>
                    <a:lnTo>
                      <a:pt x="364" y="7"/>
                    </a:lnTo>
                    <a:lnTo>
                      <a:pt x="375" y="7"/>
                    </a:lnTo>
                    <a:lnTo>
                      <a:pt x="396" y="7"/>
                    </a:lnTo>
                    <a:lnTo>
                      <a:pt x="418" y="7"/>
                    </a:lnTo>
                    <a:lnTo>
                      <a:pt x="432" y="7"/>
                    </a:lnTo>
                    <a:lnTo>
                      <a:pt x="450" y="0"/>
                    </a:lnTo>
                    <a:lnTo>
                      <a:pt x="472" y="0"/>
                    </a:lnTo>
                    <a:lnTo>
                      <a:pt x="494" y="0"/>
                    </a:lnTo>
                    <a:lnTo>
                      <a:pt x="512" y="0"/>
                    </a:lnTo>
                    <a:lnTo>
                      <a:pt x="533" y="0"/>
                    </a:lnTo>
                    <a:lnTo>
                      <a:pt x="555" y="0"/>
                    </a:lnTo>
                    <a:lnTo>
                      <a:pt x="580" y="14"/>
                    </a:lnTo>
                    <a:lnTo>
                      <a:pt x="573" y="80"/>
                    </a:lnTo>
                    <a:lnTo>
                      <a:pt x="580" y="80"/>
                    </a:lnTo>
                    <a:lnTo>
                      <a:pt x="580" y="80"/>
                    </a:lnTo>
                    <a:lnTo>
                      <a:pt x="587" y="87"/>
                    </a:lnTo>
                    <a:lnTo>
                      <a:pt x="602" y="94"/>
                    </a:lnTo>
                    <a:lnTo>
                      <a:pt x="609" y="101"/>
                    </a:lnTo>
                    <a:lnTo>
                      <a:pt x="616" y="111"/>
                    </a:lnTo>
                    <a:lnTo>
                      <a:pt x="623" y="125"/>
                    </a:lnTo>
                    <a:lnTo>
                      <a:pt x="623" y="139"/>
                    </a:lnTo>
                    <a:lnTo>
                      <a:pt x="685" y="184"/>
                    </a:lnTo>
                    <a:lnTo>
                      <a:pt x="663" y="317"/>
                    </a:lnTo>
                    <a:lnTo>
                      <a:pt x="573" y="358"/>
                    </a:lnTo>
                    <a:lnTo>
                      <a:pt x="685" y="390"/>
                    </a:lnTo>
                    <a:lnTo>
                      <a:pt x="685" y="390"/>
                    </a:lnTo>
                    <a:lnTo>
                      <a:pt x="685" y="397"/>
                    </a:lnTo>
                    <a:lnTo>
                      <a:pt x="685" y="397"/>
                    </a:lnTo>
                    <a:lnTo>
                      <a:pt x="692" y="411"/>
                    </a:lnTo>
                    <a:lnTo>
                      <a:pt x="692" y="418"/>
                    </a:lnTo>
                    <a:lnTo>
                      <a:pt x="692" y="432"/>
                    </a:lnTo>
                    <a:lnTo>
                      <a:pt x="685" y="442"/>
                    </a:lnTo>
                    <a:lnTo>
                      <a:pt x="678" y="456"/>
                    </a:lnTo>
                    <a:lnTo>
                      <a:pt x="396" y="564"/>
                    </a:lnTo>
                    <a:lnTo>
                      <a:pt x="0" y="442"/>
                    </a:lnTo>
                    <a:lnTo>
                      <a:pt x="7" y="425"/>
                    </a:lnTo>
                    <a:lnTo>
                      <a:pt x="61" y="404"/>
                    </a:lnTo>
                    <a:lnTo>
                      <a:pt x="61" y="80"/>
                    </a:lnTo>
                    <a:lnTo>
                      <a:pt x="68" y="80"/>
                    </a:lnTo>
                    <a:lnTo>
                      <a:pt x="68" y="80"/>
                    </a:lnTo>
                    <a:lnTo>
                      <a:pt x="68" y="80"/>
                    </a:lnTo>
                    <a:lnTo>
                      <a:pt x="68" y="73"/>
                    </a:lnTo>
                    <a:lnTo>
                      <a:pt x="76" y="73"/>
                    </a:lnTo>
                    <a:lnTo>
                      <a:pt x="83" y="73"/>
                    </a:lnTo>
                    <a:lnTo>
                      <a:pt x="83" y="66"/>
                    </a:lnTo>
                    <a:lnTo>
                      <a:pt x="90" y="66"/>
                    </a:lnTo>
                    <a:lnTo>
                      <a:pt x="97" y="66"/>
                    </a:lnTo>
                    <a:lnTo>
                      <a:pt x="108" y="59"/>
                    </a:lnTo>
                    <a:lnTo>
                      <a:pt x="115" y="59"/>
                    </a:lnTo>
                    <a:lnTo>
                      <a:pt x="123" y="59"/>
                    </a:lnTo>
                    <a:lnTo>
                      <a:pt x="130" y="59"/>
                    </a:lnTo>
                    <a:lnTo>
                      <a:pt x="144" y="59"/>
                    </a:lnTo>
                    <a:lnTo>
                      <a:pt x="159" y="66"/>
                    </a:lnTo>
                    <a:lnTo>
                      <a:pt x="166" y="66"/>
                    </a:lnTo>
                    <a:lnTo>
                      <a:pt x="184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75" name="Freeform 151"/>
              <p:cNvSpPr>
                <a:spLocks/>
              </p:cNvSpPr>
              <p:nvPr/>
            </p:nvSpPr>
            <p:spPr bwMode="auto">
              <a:xfrm>
                <a:off x="3254" y="3339"/>
                <a:ext cx="220" cy="240"/>
              </a:xfrm>
              <a:custGeom>
                <a:avLst/>
                <a:gdLst/>
                <a:ahLst/>
                <a:cxnLst>
                  <a:cxn ang="0">
                    <a:pos x="220" y="7"/>
                  </a:cxn>
                  <a:cxn ang="0">
                    <a:pos x="220" y="7"/>
                  </a:cxn>
                  <a:cxn ang="0">
                    <a:pos x="212" y="7"/>
                  </a:cxn>
                  <a:cxn ang="0">
                    <a:pos x="205" y="7"/>
                  </a:cxn>
                  <a:cxn ang="0">
                    <a:pos x="198" y="0"/>
                  </a:cxn>
                  <a:cxn ang="0">
                    <a:pos x="194" y="0"/>
                  </a:cxn>
                  <a:cxn ang="0">
                    <a:pos x="180" y="0"/>
                  </a:cxn>
                  <a:cxn ang="0">
                    <a:pos x="166" y="0"/>
                  </a:cxn>
                  <a:cxn ang="0">
                    <a:pos x="151" y="0"/>
                  </a:cxn>
                  <a:cxn ang="0">
                    <a:pos x="137" y="0"/>
                  </a:cxn>
                  <a:cxn ang="0">
                    <a:pos x="126" y="0"/>
                  </a:cxn>
                  <a:cxn ang="0">
                    <a:pos x="104" y="0"/>
                  </a:cxn>
                  <a:cxn ang="0">
                    <a:pos x="90" y="0"/>
                  </a:cxn>
                  <a:cxn ang="0">
                    <a:pos x="68" y="7"/>
                  </a:cxn>
                  <a:cxn ang="0">
                    <a:pos x="50" y="14"/>
                  </a:cxn>
                  <a:cxn ang="0">
                    <a:pos x="36" y="21"/>
                  </a:cxn>
                  <a:cxn ang="0">
                    <a:pos x="14" y="28"/>
                  </a:cxn>
                  <a:cxn ang="0">
                    <a:pos x="14" y="35"/>
                  </a:cxn>
                  <a:cxn ang="0">
                    <a:pos x="7" y="49"/>
                  </a:cxn>
                  <a:cxn ang="0">
                    <a:pos x="0" y="66"/>
                  </a:cxn>
                  <a:cxn ang="0">
                    <a:pos x="0" y="94"/>
                  </a:cxn>
                  <a:cxn ang="0">
                    <a:pos x="0" y="126"/>
                  </a:cxn>
                  <a:cxn ang="0">
                    <a:pos x="0" y="160"/>
                  </a:cxn>
                  <a:cxn ang="0">
                    <a:pos x="7" y="199"/>
                  </a:cxn>
                  <a:cxn ang="0">
                    <a:pos x="14" y="240"/>
                  </a:cxn>
                  <a:cxn ang="0">
                    <a:pos x="14" y="240"/>
                  </a:cxn>
                  <a:cxn ang="0">
                    <a:pos x="21" y="233"/>
                  </a:cxn>
                  <a:cxn ang="0">
                    <a:pos x="29" y="233"/>
                  </a:cxn>
                  <a:cxn ang="0">
                    <a:pos x="36" y="233"/>
                  </a:cxn>
                  <a:cxn ang="0">
                    <a:pos x="43" y="233"/>
                  </a:cxn>
                  <a:cxn ang="0">
                    <a:pos x="50" y="233"/>
                  </a:cxn>
                  <a:cxn ang="0">
                    <a:pos x="61" y="233"/>
                  </a:cxn>
                  <a:cxn ang="0">
                    <a:pos x="76" y="233"/>
                  </a:cxn>
                  <a:cxn ang="0">
                    <a:pos x="90" y="233"/>
                  </a:cxn>
                  <a:cxn ang="0">
                    <a:pos x="104" y="233"/>
                  </a:cxn>
                  <a:cxn ang="0">
                    <a:pos x="126" y="233"/>
                  </a:cxn>
                  <a:cxn ang="0">
                    <a:pos x="137" y="233"/>
                  </a:cxn>
                  <a:cxn ang="0">
                    <a:pos x="158" y="233"/>
                  </a:cxn>
                  <a:cxn ang="0">
                    <a:pos x="180" y="240"/>
                  </a:cxn>
                  <a:cxn ang="0">
                    <a:pos x="198" y="240"/>
                  </a:cxn>
                  <a:cxn ang="0">
                    <a:pos x="220" y="240"/>
                  </a:cxn>
                  <a:cxn ang="0">
                    <a:pos x="220" y="233"/>
                  </a:cxn>
                  <a:cxn ang="0">
                    <a:pos x="220" y="213"/>
                  </a:cxn>
                  <a:cxn ang="0">
                    <a:pos x="212" y="188"/>
                  </a:cxn>
                  <a:cxn ang="0">
                    <a:pos x="212" y="153"/>
                  </a:cxn>
                  <a:cxn ang="0">
                    <a:pos x="212" y="115"/>
                  </a:cxn>
                  <a:cxn ang="0">
                    <a:pos x="212" y="73"/>
                  </a:cxn>
                  <a:cxn ang="0">
                    <a:pos x="212" y="42"/>
                  </a:cxn>
                  <a:cxn ang="0">
                    <a:pos x="220" y="7"/>
                  </a:cxn>
                </a:cxnLst>
                <a:rect l="0" t="0" r="r" b="b"/>
                <a:pathLst>
                  <a:path w="220" h="240">
                    <a:moveTo>
                      <a:pt x="220" y="7"/>
                    </a:moveTo>
                    <a:lnTo>
                      <a:pt x="220" y="7"/>
                    </a:lnTo>
                    <a:lnTo>
                      <a:pt x="212" y="7"/>
                    </a:lnTo>
                    <a:lnTo>
                      <a:pt x="205" y="7"/>
                    </a:lnTo>
                    <a:lnTo>
                      <a:pt x="198" y="0"/>
                    </a:lnTo>
                    <a:lnTo>
                      <a:pt x="194" y="0"/>
                    </a:lnTo>
                    <a:lnTo>
                      <a:pt x="180" y="0"/>
                    </a:lnTo>
                    <a:lnTo>
                      <a:pt x="166" y="0"/>
                    </a:lnTo>
                    <a:lnTo>
                      <a:pt x="151" y="0"/>
                    </a:lnTo>
                    <a:lnTo>
                      <a:pt x="137" y="0"/>
                    </a:lnTo>
                    <a:lnTo>
                      <a:pt x="126" y="0"/>
                    </a:lnTo>
                    <a:lnTo>
                      <a:pt x="104" y="0"/>
                    </a:lnTo>
                    <a:lnTo>
                      <a:pt x="90" y="0"/>
                    </a:lnTo>
                    <a:lnTo>
                      <a:pt x="68" y="7"/>
                    </a:lnTo>
                    <a:lnTo>
                      <a:pt x="50" y="14"/>
                    </a:lnTo>
                    <a:lnTo>
                      <a:pt x="36" y="21"/>
                    </a:lnTo>
                    <a:lnTo>
                      <a:pt x="14" y="28"/>
                    </a:lnTo>
                    <a:lnTo>
                      <a:pt x="14" y="35"/>
                    </a:lnTo>
                    <a:lnTo>
                      <a:pt x="7" y="49"/>
                    </a:lnTo>
                    <a:lnTo>
                      <a:pt x="0" y="66"/>
                    </a:lnTo>
                    <a:lnTo>
                      <a:pt x="0" y="94"/>
                    </a:lnTo>
                    <a:lnTo>
                      <a:pt x="0" y="126"/>
                    </a:lnTo>
                    <a:lnTo>
                      <a:pt x="0" y="160"/>
                    </a:lnTo>
                    <a:lnTo>
                      <a:pt x="7" y="199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21" y="233"/>
                    </a:lnTo>
                    <a:lnTo>
                      <a:pt x="29" y="233"/>
                    </a:lnTo>
                    <a:lnTo>
                      <a:pt x="36" y="233"/>
                    </a:lnTo>
                    <a:lnTo>
                      <a:pt x="43" y="233"/>
                    </a:lnTo>
                    <a:lnTo>
                      <a:pt x="50" y="233"/>
                    </a:lnTo>
                    <a:lnTo>
                      <a:pt x="61" y="233"/>
                    </a:lnTo>
                    <a:lnTo>
                      <a:pt x="76" y="233"/>
                    </a:lnTo>
                    <a:lnTo>
                      <a:pt x="90" y="233"/>
                    </a:lnTo>
                    <a:lnTo>
                      <a:pt x="104" y="233"/>
                    </a:lnTo>
                    <a:lnTo>
                      <a:pt x="126" y="233"/>
                    </a:lnTo>
                    <a:lnTo>
                      <a:pt x="137" y="233"/>
                    </a:lnTo>
                    <a:lnTo>
                      <a:pt x="158" y="233"/>
                    </a:lnTo>
                    <a:lnTo>
                      <a:pt x="180" y="240"/>
                    </a:lnTo>
                    <a:lnTo>
                      <a:pt x="198" y="240"/>
                    </a:lnTo>
                    <a:lnTo>
                      <a:pt x="220" y="240"/>
                    </a:lnTo>
                    <a:lnTo>
                      <a:pt x="220" y="233"/>
                    </a:lnTo>
                    <a:lnTo>
                      <a:pt x="220" y="213"/>
                    </a:lnTo>
                    <a:lnTo>
                      <a:pt x="212" y="188"/>
                    </a:lnTo>
                    <a:lnTo>
                      <a:pt x="212" y="153"/>
                    </a:lnTo>
                    <a:lnTo>
                      <a:pt x="212" y="115"/>
                    </a:lnTo>
                    <a:lnTo>
                      <a:pt x="212" y="73"/>
                    </a:lnTo>
                    <a:lnTo>
                      <a:pt x="212" y="42"/>
                    </a:lnTo>
                    <a:lnTo>
                      <a:pt x="220" y="7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76" name="Freeform 152"/>
              <p:cNvSpPr>
                <a:spLocks/>
              </p:cNvSpPr>
              <p:nvPr/>
            </p:nvSpPr>
            <p:spPr bwMode="auto">
              <a:xfrm>
                <a:off x="3275" y="3405"/>
                <a:ext cx="372" cy="241"/>
              </a:xfrm>
              <a:custGeom>
                <a:avLst/>
                <a:gdLst/>
                <a:ahLst/>
                <a:cxnLst>
                  <a:cxn ang="0">
                    <a:pos x="8" y="181"/>
                  </a:cxn>
                  <a:cxn ang="0">
                    <a:pos x="0" y="213"/>
                  </a:cxn>
                  <a:cxn ang="0">
                    <a:pos x="238" y="241"/>
                  </a:cxn>
                  <a:cxn ang="0">
                    <a:pos x="238" y="241"/>
                  </a:cxn>
                  <a:cxn ang="0">
                    <a:pos x="246" y="241"/>
                  </a:cxn>
                  <a:cxn ang="0">
                    <a:pos x="253" y="234"/>
                  </a:cxn>
                  <a:cxn ang="0">
                    <a:pos x="267" y="227"/>
                  </a:cxn>
                  <a:cxn ang="0">
                    <a:pos x="274" y="220"/>
                  </a:cxn>
                  <a:cxn ang="0">
                    <a:pos x="289" y="213"/>
                  </a:cxn>
                  <a:cxn ang="0">
                    <a:pos x="303" y="199"/>
                  </a:cxn>
                  <a:cxn ang="0">
                    <a:pos x="314" y="195"/>
                  </a:cxn>
                  <a:cxn ang="0">
                    <a:pos x="328" y="174"/>
                  </a:cxn>
                  <a:cxn ang="0">
                    <a:pos x="343" y="160"/>
                  </a:cxn>
                  <a:cxn ang="0">
                    <a:pos x="350" y="147"/>
                  </a:cxn>
                  <a:cxn ang="0">
                    <a:pos x="357" y="129"/>
                  </a:cxn>
                  <a:cxn ang="0">
                    <a:pos x="364" y="108"/>
                  </a:cxn>
                  <a:cxn ang="0">
                    <a:pos x="372" y="80"/>
                  </a:cxn>
                  <a:cxn ang="0">
                    <a:pos x="372" y="60"/>
                  </a:cxn>
                  <a:cxn ang="0">
                    <a:pos x="364" y="35"/>
                  </a:cxn>
                  <a:cxn ang="0">
                    <a:pos x="364" y="35"/>
                  </a:cxn>
                  <a:cxn ang="0">
                    <a:pos x="364" y="28"/>
                  </a:cxn>
                  <a:cxn ang="0">
                    <a:pos x="357" y="28"/>
                  </a:cxn>
                  <a:cxn ang="0">
                    <a:pos x="350" y="21"/>
                  </a:cxn>
                  <a:cxn ang="0">
                    <a:pos x="343" y="14"/>
                  </a:cxn>
                  <a:cxn ang="0">
                    <a:pos x="336" y="7"/>
                  </a:cxn>
                  <a:cxn ang="0">
                    <a:pos x="328" y="0"/>
                  </a:cxn>
                  <a:cxn ang="0">
                    <a:pos x="314" y="0"/>
                  </a:cxn>
                  <a:cxn ang="0">
                    <a:pos x="314" y="0"/>
                  </a:cxn>
                  <a:cxn ang="0">
                    <a:pos x="321" y="14"/>
                  </a:cxn>
                  <a:cxn ang="0">
                    <a:pos x="328" y="28"/>
                  </a:cxn>
                  <a:cxn ang="0">
                    <a:pos x="328" y="56"/>
                  </a:cxn>
                  <a:cxn ang="0">
                    <a:pos x="328" y="80"/>
                  </a:cxn>
                  <a:cxn ang="0">
                    <a:pos x="328" y="108"/>
                  </a:cxn>
                  <a:cxn ang="0">
                    <a:pos x="321" y="140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296" y="174"/>
                  </a:cxn>
                  <a:cxn ang="0">
                    <a:pos x="296" y="181"/>
                  </a:cxn>
                  <a:cxn ang="0">
                    <a:pos x="289" y="181"/>
                  </a:cxn>
                  <a:cxn ang="0">
                    <a:pos x="282" y="188"/>
                  </a:cxn>
                  <a:cxn ang="0">
                    <a:pos x="274" y="188"/>
                  </a:cxn>
                  <a:cxn ang="0">
                    <a:pos x="267" y="188"/>
                  </a:cxn>
                  <a:cxn ang="0">
                    <a:pos x="260" y="195"/>
                  </a:cxn>
                  <a:cxn ang="0">
                    <a:pos x="253" y="195"/>
                  </a:cxn>
                  <a:cxn ang="0">
                    <a:pos x="238" y="195"/>
                  </a:cxn>
                  <a:cxn ang="0">
                    <a:pos x="235" y="195"/>
                  </a:cxn>
                  <a:cxn ang="0">
                    <a:pos x="220" y="195"/>
                  </a:cxn>
                  <a:cxn ang="0">
                    <a:pos x="206" y="195"/>
                  </a:cxn>
                  <a:cxn ang="0">
                    <a:pos x="191" y="195"/>
                  </a:cxn>
                  <a:cxn ang="0">
                    <a:pos x="191" y="227"/>
                  </a:cxn>
                  <a:cxn ang="0">
                    <a:pos x="8" y="206"/>
                  </a:cxn>
                  <a:cxn ang="0">
                    <a:pos x="8" y="181"/>
                  </a:cxn>
                </a:cxnLst>
                <a:rect l="0" t="0" r="r" b="b"/>
                <a:pathLst>
                  <a:path w="372" h="241">
                    <a:moveTo>
                      <a:pt x="8" y="181"/>
                    </a:moveTo>
                    <a:lnTo>
                      <a:pt x="0" y="213"/>
                    </a:lnTo>
                    <a:lnTo>
                      <a:pt x="238" y="241"/>
                    </a:lnTo>
                    <a:lnTo>
                      <a:pt x="238" y="241"/>
                    </a:lnTo>
                    <a:lnTo>
                      <a:pt x="246" y="241"/>
                    </a:lnTo>
                    <a:lnTo>
                      <a:pt x="253" y="234"/>
                    </a:lnTo>
                    <a:lnTo>
                      <a:pt x="267" y="227"/>
                    </a:lnTo>
                    <a:lnTo>
                      <a:pt x="274" y="220"/>
                    </a:lnTo>
                    <a:lnTo>
                      <a:pt x="289" y="213"/>
                    </a:lnTo>
                    <a:lnTo>
                      <a:pt x="303" y="199"/>
                    </a:lnTo>
                    <a:lnTo>
                      <a:pt x="314" y="195"/>
                    </a:lnTo>
                    <a:lnTo>
                      <a:pt x="328" y="174"/>
                    </a:lnTo>
                    <a:lnTo>
                      <a:pt x="343" y="160"/>
                    </a:lnTo>
                    <a:lnTo>
                      <a:pt x="350" y="147"/>
                    </a:lnTo>
                    <a:lnTo>
                      <a:pt x="357" y="129"/>
                    </a:lnTo>
                    <a:lnTo>
                      <a:pt x="364" y="108"/>
                    </a:lnTo>
                    <a:lnTo>
                      <a:pt x="372" y="80"/>
                    </a:lnTo>
                    <a:lnTo>
                      <a:pt x="372" y="60"/>
                    </a:lnTo>
                    <a:lnTo>
                      <a:pt x="364" y="35"/>
                    </a:lnTo>
                    <a:lnTo>
                      <a:pt x="364" y="35"/>
                    </a:lnTo>
                    <a:lnTo>
                      <a:pt x="364" y="28"/>
                    </a:lnTo>
                    <a:lnTo>
                      <a:pt x="357" y="28"/>
                    </a:lnTo>
                    <a:lnTo>
                      <a:pt x="350" y="21"/>
                    </a:lnTo>
                    <a:lnTo>
                      <a:pt x="343" y="14"/>
                    </a:lnTo>
                    <a:lnTo>
                      <a:pt x="336" y="7"/>
                    </a:lnTo>
                    <a:lnTo>
                      <a:pt x="328" y="0"/>
                    </a:lnTo>
                    <a:lnTo>
                      <a:pt x="314" y="0"/>
                    </a:lnTo>
                    <a:lnTo>
                      <a:pt x="314" y="0"/>
                    </a:lnTo>
                    <a:lnTo>
                      <a:pt x="321" y="14"/>
                    </a:lnTo>
                    <a:lnTo>
                      <a:pt x="328" y="28"/>
                    </a:lnTo>
                    <a:lnTo>
                      <a:pt x="328" y="56"/>
                    </a:lnTo>
                    <a:lnTo>
                      <a:pt x="328" y="80"/>
                    </a:lnTo>
                    <a:lnTo>
                      <a:pt x="328" y="108"/>
                    </a:lnTo>
                    <a:lnTo>
                      <a:pt x="321" y="140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296" y="174"/>
                    </a:lnTo>
                    <a:lnTo>
                      <a:pt x="296" y="181"/>
                    </a:lnTo>
                    <a:lnTo>
                      <a:pt x="289" y="181"/>
                    </a:lnTo>
                    <a:lnTo>
                      <a:pt x="282" y="188"/>
                    </a:lnTo>
                    <a:lnTo>
                      <a:pt x="274" y="188"/>
                    </a:lnTo>
                    <a:lnTo>
                      <a:pt x="267" y="188"/>
                    </a:lnTo>
                    <a:lnTo>
                      <a:pt x="260" y="195"/>
                    </a:lnTo>
                    <a:lnTo>
                      <a:pt x="253" y="195"/>
                    </a:lnTo>
                    <a:lnTo>
                      <a:pt x="238" y="195"/>
                    </a:lnTo>
                    <a:lnTo>
                      <a:pt x="235" y="195"/>
                    </a:lnTo>
                    <a:lnTo>
                      <a:pt x="220" y="195"/>
                    </a:lnTo>
                    <a:lnTo>
                      <a:pt x="206" y="195"/>
                    </a:lnTo>
                    <a:lnTo>
                      <a:pt x="191" y="195"/>
                    </a:lnTo>
                    <a:lnTo>
                      <a:pt x="191" y="227"/>
                    </a:lnTo>
                    <a:lnTo>
                      <a:pt x="8" y="206"/>
                    </a:lnTo>
                    <a:lnTo>
                      <a:pt x="8" y="181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77" name="Freeform 153"/>
              <p:cNvSpPr>
                <a:spLocks/>
              </p:cNvSpPr>
              <p:nvPr/>
            </p:nvSpPr>
            <p:spPr bwMode="auto">
              <a:xfrm>
                <a:off x="3229" y="3646"/>
                <a:ext cx="274" cy="80"/>
              </a:xfrm>
              <a:custGeom>
                <a:avLst/>
                <a:gdLst/>
                <a:ahLst/>
                <a:cxnLst>
                  <a:cxn ang="0">
                    <a:pos x="274" y="24"/>
                  </a:cxn>
                  <a:cxn ang="0">
                    <a:pos x="7" y="0"/>
                  </a:cxn>
                  <a:cxn ang="0">
                    <a:pos x="0" y="24"/>
                  </a:cxn>
                  <a:cxn ang="0">
                    <a:pos x="266" y="80"/>
                  </a:cxn>
                  <a:cxn ang="0">
                    <a:pos x="274" y="24"/>
                  </a:cxn>
                </a:cxnLst>
                <a:rect l="0" t="0" r="r" b="b"/>
                <a:pathLst>
                  <a:path w="274" h="80">
                    <a:moveTo>
                      <a:pt x="274" y="24"/>
                    </a:moveTo>
                    <a:lnTo>
                      <a:pt x="7" y="0"/>
                    </a:lnTo>
                    <a:lnTo>
                      <a:pt x="0" y="24"/>
                    </a:lnTo>
                    <a:lnTo>
                      <a:pt x="266" y="80"/>
                    </a:lnTo>
                    <a:lnTo>
                      <a:pt x="27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78" name="Freeform 154"/>
              <p:cNvSpPr>
                <a:spLocks/>
              </p:cNvSpPr>
              <p:nvPr/>
            </p:nvSpPr>
            <p:spPr bwMode="auto">
              <a:xfrm>
                <a:off x="3366" y="3670"/>
                <a:ext cx="115" cy="35"/>
              </a:xfrm>
              <a:custGeom>
                <a:avLst/>
                <a:gdLst/>
                <a:ahLst/>
                <a:cxnLst>
                  <a:cxn ang="0">
                    <a:pos x="115" y="14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108" y="35"/>
                  </a:cxn>
                  <a:cxn ang="0">
                    <a:pos x="115" y="14"/>
                  </a:cxn>
                </a:cxnLst>
                <a:rect l="0" t="0" r="r" b="b"/>
                <a:pathLst>
                  <a:path w="115" h="35">
                    <a:moveTo>
                      <a:pt x="115" y="14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108" y="35"/>
                    </a:lnTo>
                    <a:lnTo>
                      <a:pt x="115" y="14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79" name="Freeform 155"/>
              <p:cNvSpPr>
                <a:spLocks/>
              </p:cNvSpPr>
              <p:nvPr/>
            </p:nvSpPr>
            <p:spPr bwMode="auto">
              <a:xfrm>
                <a:off x="3247" y="3652"/>
                <a:ext cx="75" cy="25"/>
              </a:xfrm>
              <a:custGeom>
                <a:avLst/>
                <a:gdLst/>
                <a:ahLst/>
                <a:cxnLst>
                  <a:cxn ang="0">
                    <a:pos x="75" y="14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75" y="25"/>
                  </a:cxn>
                  <a:cxn ang="0">
                    <a:pos x="75" y="14"/>
                  </a:cxn>
                </a:cxnLst>
                <a:rect l="0" t="0" r="r" b="b"/>
                <a:pathLst>
                  <a:path w="75" h="25">
                    <a:moveTo>
                      <a:pt x="75" y="14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75" y="25"/>
                    </a:lnTo>
                    <a:lnTo>
                      <a:pt x="75" y="14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80" name="Freeform 156"/>
              <p:cNvSpPr>
                <a:spLocks/>
              </p:cNvSpPr>
              <p:nvPr/>
            </p:nvSpPr>
            <p:spPr bwMode="auto">
              <a:xfrm>
                <a:off x="3056" y="3677"/>
                <a:ext cx="454" cy="146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0" y="49"/>
                  </a:cxn>
                  <a:cxn ang="0">
                    <a:pos x="0" y="42"/>
                  </a:cxn>
                  <a:cxn ang="0">
                    <a:pos x="7" y="42"/>
                  </a:cxn>
                  <a:cxn ang="0">
                    <a:pos x="14" y="42"/>
                  </a:cxn>
                  <a:cxn ang="0">
                    <a:pos x="21" y="42"/>
                  </a:cxn>
                  <a:cxn ang="0">
                    <a:pos x="28" y="42"/>
                  </a:cxn>
                  <a:cxn ang="0">
                    <a:pos x="36" y="35"/>
                  </a:cxn>
                  <a:cxn ang="0">
                    <a:pos x="50" y="35"/>
                  </a:cxn>
                  <a:cxn ang="0">
                    <a:pos x="57" y="35"/>
                  </a:cxn>
                  <a:cxn ang="0">
                    <a:pos x="68" y="28"/>
                  </a:cxn>
                  <a:cxn ang="0">
                    <a:pos x="75" y="28"/>
                  </a:cxn>
                  <a:cxn ang="0">
                    <a:pos x="83" y="21"/>
                  </a:cxn>
                  <a:cxn ang="0">
                    <a:pos x="97" y="14"/>
                  </a:cxn>
                  <a:cxn ang="0">
                    <a:pos x="104" y="14"/>
                  </a:cxn>
                  <a:cxn ang="0">
                    <a:pos x="111" y="7"/>
                  </a:cxn>
                  <a:cxn ang="0">
                    <a:pos x="119" y="0"/>
                  </a:cxn>
                  <a:cxn ang="0">
                    <a:pos x="454" y="73"/>
                  </a:cxn>
                  <a:cxn ang="0">
                    <a:pos x="454" y="73"/>
                  </a:cxn>
                  <a:cxn ang="0">
                    <a:pos x="454" y="80"/>
                  </a:cxn>
                  <a:cxn ang="0">
                    <a:pos x="447" y="80"/>
                  </a:cxn>
                  <a:cxn ang="0">
                    <a:pos x="447" y="80"/>
                  </a:cxn>
                  <a:cxn ang="0">
                    <a:pos x="439" y="87"/>
                  </a:cxn>
                  <a:cxn ang="0">
                    <a:pos x="432" y="94"/>
                  </a:cxn>
                  <a:cxn ang="0">
                    <a:pos x="425" y="101"/>
                  </a:cxn>
                  <a:cxn ang="0">
                    <a:pos x="418" y="108"/>
                  </a:cxn>
                  <a:cxn ang="0">
                    <a:pos x="410" y="115"/>
                  </a:cxn>
                  <a:cxn ang="0">
                    <a:pos x="403" y="115"/>
                  </a:cxn>
                  <a:cxn ang="0">
                    <a:pos x="392" y="122"/>
                  </a:cxn>
                  <a:cxn ang="0">
                    <a:pos x="385" y="129"/>
                  </a:cxn>
                  <a:cxn ang="0">
                    <a:pos x="378" y="132"/>
                  </a:cxn>
                  <a:cxn ang="0">
                    <a:pos x="371" y="139"/>
                  </a:cxn>
                  <a:cxn ang="0">
                    <a:pos x="356" y="139"/>
                  </a:cxn>
                  <a:cxn ang="0">
                    <a:pos x="349" y="146"/>
                  </a:cxn>
                  <a:cxn ang="0">
                    <a:pos x="0" y="49"/>
                  </a:cxn>
                </a:cxnLst>
                <a:rect l="0" t="0" r="r" b="b"/>
                <a:pathLst>
                  <a:path w="454" h="146">
                    <a:moveTo>
                      <a:pt x="0" y="49"/>
                    </a:moveTo>
                    <a:lnTo>
                      <a:pt x="0" y="49"/>
                    </a:lnTo>
                    <a:lnTo>
                      <a:pt x="0" y="42"/>
                    </a:lnTo>
                    <a:lnTo>
                      <a:pt x="7" y="42"/>
                    </a:lnTo>
                    <a:lnTo>
                      <a:pt x="14" y="42"/>
                    </a:lnTo>
                    <a:lnTo>
                      <a:pt x="21" y="42"/>
                    </a:lnTo>
                    <a:lnTo>
                      <a:pt x="28" y="42"/>
                    </a:lnTo>
                    <a:lnTo>
                      <a:pt x="36" y="35"/>
                    </a:lnTo>
                    <a:lnTo>
                      <a:pt x="50" y="35"/>
                    </a:lnTo>
                    <a:lnTo>
                      <a:pt x="57" y="35"/>
                    </a:lnTo>
                    <a:lnTo>
                      <a:pt x="68" y="28"/>
                    </a:lnTo>
                    <a:lnTo>
                      <a:pt x="75" y="28"/>
                    </a:lnTo>
                    <a:lnTo>
                      <a:pt x="83" y="21"/>
                    </a:lnTo>
                    <a:lnTo>
                      <a:pt x="97" y="14"/>
                    </a:lnTo>
                    <a:lnTo>
                      <a:pt x="104" y="14"/>
                    </a:lnTo>
                    <a:lnTo>
                      <a:pt x="111" y="7"/>
                    </a:lnTo>
                    <a:lnTo>
                      <a:pt x="119" y="0"/>
                    </a:lnTo>
                    <a:lnTo>
                      <a:pt x="454" y="73"/>
                    </a:lnTo>
                    <a:lnTo>
                      <a:pt x="454" y="73"/>
                    </a:lnTo>
                    <a:lnTo>
                      <a:pt x="454" y="80"/>
                    </a:lnTo>
                    <a:lnTo>
                      <a:pt x="447" y="80"/>
                    </a:lnTo>
                    <a:lnTo>
                      <a:pt x="447" y="80"/>
                    </a:lnTo>
                    <a:lnTo>
                      <a:pt x="439" y="87"/>
                    </a:lnTo>
                    <a:lnTo>
                      <a:pt x="432" y="94"/>
                    </a:lnTo>
                    <a:lnTo>
                      <a:pt x="425" y="101"/>
                    </a:lnTo>
                    <a:lnTo>
                      <a:pt x="418" y="108"/>
                    </a:lnTo>
                    <a:lnTo>
                      <a:pt x="410" y="115"/>
                    </a:lnTo>
                    <a:lnTo>
                      <a:pt x="403" y="115"/>
                    </a:lnTo>
                    <a:lnTo>
                      <a:pt x="392" y="122"/>
                    </a:lnTo>
                    <a:lnTo>
                      <a:pt x="385" y="129"/>
                    </a:lnTo>
                    <a:lnTo>
                      <a:pt x="378" y="132"/>
                    </a:lnTo>
                    <a:lnTo>
                      <a:pt x="371" y="139"/>
                    </a:lnTo>
                    <a:lnTo>
                      <a:pt x="356" y="139"/>
                    </a:lnTo>
                    <a:lnTo>
                      <a:pt x="349" y="1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81" name="Freeform 157"/>
              <p:cNvSpPr>
                <a:spLocks/>
              </p:cNvSpPr>
              <p:nvPr/>
            </p:nvSpPr>
            <p:spPr bwMode="auto">
              <a:xfrm>
                <a:off x="3510" y="3666"/>
                <a:ext cx="155" cy="67"/>
              </a:xfrm>
              <a:custGeom>
                <a:avLst/>
                <a:gdLst/>
                <a:ahLst/>
                <a:cxnLst>
                  <a:cxn ang="0">
                    <a:pos x="11" y="67"/>
                  </a:cxn>
                  <a:cxn ang="0">
                    <a:pos x="155" y="25"/>
                  </a:cxn>
                  <a:cxn ang="0">
                    <a:pos x="68" y="0"/>
                  </a:cxn>
                  <a:cxn ang="0">
                    <a:pos x="0" y="4"/>
                  </a:cxn>
                  <a:cxn ang="0">
                    <a:pos x="0" y="67"/>
                  </a:cxn>
                  <a:cxn ang="0">
                    <a:pos x="11" y="67"/>
                  </a:cxn>
                </a:cxnLst>
                <a:rect l="0" t="0" r="r" b="b"/>
                <a:pathLst>
                  <a:path w="155" h="67">
                    <a:moveTo>
                      <a:pt x="11" y="67"/>
                    </a:moveTo>
                    <a:lnTo>
                      <a:pt x="155" y="25"/>
                    </a:lnTo>
                    <a:lnTo>
                      <a:pt x="68" y="0"/>
                    </a:lnTo>
                    <a:lnTo>
                      <a:pt x="0" y="4"/>
                    </a:lnTo>
                    <a:lnTo>
                      <a:pt x="0" y="67"/>
                    </a:lnTo>
                    <a:lnTo>
                      <a:pt x="11" y="67"/>
                    </a:lnTo>
                    <a:close/>
                  </a:path>
                </a:pathLst>
              </a:custGeom>
              <a:solidFill>
                <a:srgbClr val="001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82" name="Freeform 158"/>
              <p:cNvSpPr>
                <a:spLocks/>
              </p:cNvSpPr>
              <p:nvPr/>
            </p:nvSpPr>
            <p:spPr bwMode="auto">
              <a:xfrm>
                <a:off x="3092" y="3367"/>
                <a:ext cx="83" cy="331"/>
              </a:xfrm>
              <a:custGeom>
                <a:avLst/>
                <a:gdLst/>
                <a:ahLst/>
                <a:cxnLst>
                  <a:cxn ang="0">
                    <a:pos x="83" y="7"/>
                  </a:cxn>
                  <a:cxn ang="0">
                    <a:pos x="83" y="7"/>
                  </a:cxn>
                  <a:cxn ang="0">
                    <a:pos x="83" y="7"/>
                  </a:cxn>
                  <a:cxn ang="0">
                    <a:pos x="83" y="7"/>
                  </a:cxn>
                  <a:cxn ang="0">
                    <a:pos x="75" y="7"/>
                  </a:cxn>
                  <a:cxn ang="0">
                    <a:pos x="75" y="0"/>
                  </a:cxn>
                  <a:cxn ang="0">
                    <a:pos x="68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4" y="7"/>
                  </a:cxn>
                  <a:cxn ang="0">
                    <a:pos x="7" y="7"/>
                  </a:cxn>
                  <a:cxn ang="0">
                    <a:pos x="0" y="14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7" y="331"/>
                  </a:cxn>
                  <a:cxn ang="0">
                    <a:pos x="7" y="331"/>
                  </a:cxn>
                  <a:cxn ang="0">
                    <a:pos x="14" y="324"/>
                  </a:cxn>
                  <a:cxn ang="0">
                    <a:pos x="21" y="324"/>
                  </a:cxn>
                  <a:cxn ang="0">
                    <a:pos x="25" y="324"/>
                  </a:cxn>
                  <a:cxn ang="0">
                    <a:pos x="32" y="324"/>
                  </a:cxn>
                  <a:cxn ang="0">
                    <a:pos x="39" y="317"/>
                  </a:cxn>
                  <a:cxn ang="0">
                    <a:pos x="47" y="317"/>
                  </a:cxn>
                  <a:cxn ang="0">
                    <a:pos x="54" y="317"/>
                  </a:cxn>
                  <a:cxn ang="0">
                    <a:pos x="61" y="310"/>
                  </a:cxn>
                  <a:cxn ang="0">
                    <a:pos x="68" y="303"/>
                  </a:cxn>
                  <a:cxn ang="0">
                    <a:pos x="75" y="303"/>
                  </a:cxn>
                  <a:cxn ang="0">
                    <a:pos x="83" y="299"/>
                  </a:cxn>
                  <a:cxn ang="0">
                    <a:pos x="83" y="7"/>
                  </a:cxn>
                </a:cxnLst>
                <a:rect l="0" t="0" r="r" b="b"/>
                <a:pathLst>
                  <a:path w="83" h="331">
                    <a:moveTo>
                      <a:pt x="83" y="7"/>
                    </a:moveTo>
                    <a:lnTo>
                      <a:pt x="83" y="7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75" y="7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0" y="14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7" y="331"/>
                    </a:lnTo>
                    <a:lnTo>
                      <a:pt x="7" y="331"/>
                    </a:lnTo>
                    <a:lnTo>
                      <a:pt x="14" y="324"/>
                    </a:lnTo>
                    <a:lnTo>
                      <a:pt x="21" y="324"/>
                    </a:lnTo>
                    <a:lnTo>
                      <a:pt x="25" y="324"/>
                    </a:lnTo>
                    <a:lnTo>
                      <a:pt x="32" y="324"/>
                    </a:lnTo>
                    <a:lnTo>
                      <a:pt x="39" y="317"/>
                    </a:lnTo>
                    <a:lnTo>
                      <a:pt x="47" y="317"/>
                    </a:lnTo>
                    <a:lnTo>
                      <a:pt x="54" y="317"/>
                    </a:lnTo>
                    <a:lnTo>
                      <a:pt x="61" y="310"/>
                    </a:lnTo>
                    <a:lnTo>
                      <a:pt x="68" y="303"/>
                    </a:lnTo>
                    <a:lnTo>
                      <a:pt x="75" y="303"/>
                    </a:lnTo>
                    <a:lnTo>
                      <a:pt x="83" y="299"/>
                    </a:lnTo>
                    <a:lnTo>
                      <a:pt x="83" y="7"/>
                    </a:lnTo>
                    <a:close/>
                  </a:path>
                </a:pathLst>
              </a:custGeom>
              <a:solidFill>
                <a:srgbClr val="7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83" name="Freeform 159"/>
              <p:cNvSpPr>
                <a:spLocks/>
              </p:cNvSpPr>
              <p:nvPr/>
            </p:nvSpPr>
            <p:spPr bwMode="auto">
              <a:xfrm>
                <a:off x="3092" y="3367"/>
                <a:ext cx="75" cy="279"/>
              </a:xfrm>
              <a:custGeom>
                <a:avLst/>
                <a:gdLst/>
                <a:ahLst/>
                <a:cxnLst>
                  <a:cxn ang="0">
                    <a:pos x="75" y="7"/>
                  </a:cxn>
                  <a:cxn ang="0">
                    <a:pos x="75" y="7"/>
                  </a:cxn>
                  <a:cxn ang="0">
                    <a:pos x="75" y="7"/>
                  </a:cxn>
                  <a:cxn ang="0">
                    <a:pos x="68" y="7"/>
                  </a:cxn>
                  <a:cxn ang="0">
                    <a:pos x="68" y="7"/>
                  </a:cxn>
                  <a:cxn ang="0">
                    <a:pos x="61" y="7"/>
                  </a:cxn>
                  <a:cxn ang="0">
                    <a:pos x="61" y="7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1" y="7"/>
                  </a:cxn>
                  <a:cxn ang="0">
                    <a:pos x="14" y="7"/>
                  </a:cxn>
                  <a:cxn ang="0">
                    <a:pos x="7" y="14"/>
                  </a:cxn>
                  <a:cxn ang="0">
                    <a:pos x="0" y="14"/>
                  </a:cxn>
                  <a:cxn ang="0">
                    <a:pos x="0" y="279"/>
                  </a:cxn>
                  <a:cxn ang="0">
                    <a:pos x="0" y="279"/>
                  </a:cxn>
                  <a:cxn ang="0">
                    <a:pos x="0" y="279"/>
                  </a:cxn>
                  <a:cxn ang="0">
                    <a:pos x="7" y="279"/>
                  </a:cxn>
                  <a:cxn ang="0">
                    <a:pos x="7" y="279"/>
                  </a:cxn>
                  <a:cxn ang="0">
                    <a:pos x="14" y="279"/>
                  </a:cxn>
                  <a:cxn ang="0">
                    <a:pos x="14" y="279"/>
                  </a:cxn>
                  <a:cxn ang="0">
                    <a:pos x="21" y="279"/>
                  </a:cxn>
                  <a:cxn ang="0">
                    <a:pos x="25" y="279"/>
                  </a:cxn>
                  <a:cxn ang="0">
                    <a:pos x="25" y="272"/>
                  </a:cxn>
                  <a:cxn ang="0">
                    <a:pos x="32" y="272"/>
                  </a:cxn>
                  <a:cxn ang="0">
                    <a:pos x="39" y="272"/>
                  </a:cxn>
                  <a:cxn ang="0">
                    <a:pos x="47" y="265"/>
                  </a:cxn>
                  <a:cxn ang="0">
                    <a:pos x="54" y="265"/>
                  </a:cxn>
                  <a:cxn ang="0">
                    <a:pos x="61" y="258"/>
                  </a:cxn>
                  <a:cxn ang="0">
                    <a:pos x="68" y="258"/>
                  </a:cxn>
                  <a:cxn ang="0">
                    <a:pos x="75" y="251"/>
                  </a:cxn>
                  <a:cxn ang="0">
                    <a:pos x="75" y="7"/>
                  </a:cxn>
                </a:cxnLst>
                <a:rect l="0" t="0" r="r" b="b"/>
                <a:pathLst>
                  <a:path w="75" h="279">
                    <a:moveTo>
                      <a:pt x="75" y="7"/>
                    </a:moveTo>
                    <a:lnTo>
                      <a:pt x="75" y="7"/>
                    </a:lnTo>
                    <a:lnTo>
                      <a:pt x="75" y="7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61" y="7"/>
                    </a:lnTo>
                    <a:lnTo>
                      <a:pt x="61" y="7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1" y="7"/>
                    </a:lnTo>
                    <a:lnTo>
                      <a:pt x="14" y="7"/>
                    </a:lnTo>
                    <a:lnTo>
                      <a:pt x="7" y="14"/>
                    </a:lnTo>
                    <a:lnTo>
                      <a:pt x="0" y="14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7" y="279"/>
                    </a:lnTo>
                    <a:lnTo>
                      <a:pt x="7" y="279"/>
                    </a:lnTo>
                    <a:lnTo>
                      <a:pt x="14" y="279"/>
                    </a:lnTo>
                    <a:lnTo>
                      <a:pt x="14" y="279"/>
                    </a:lnTo>
                    <a:lnTo>
                      <a:pt x="21" y="279"/>
                    </a:lnTo>
                    <a:lnTo>
                      <a:pt x="25" y="279"/>
                    </a:lnTo>
                    <a:lnTo>
                      <a:pt x="25" y="272"/>
                    </a:lnTo>
                    <a:lnTo>
                      <a:pt x="32" y="272"/>
                    </a:lnTo>
                    <a:lnTo>
                      <a:pt x="39" y="272"/>
                    </a:lnTo>
                    <a:lnTo>
                      <a:pt x="47" y="265"/>
                    </a:lnTo>
                    <a:lnTo>
                      <a:pt x="54" y="265"/>
                    </a:lnTo>
                    <a:lnTo>
                      <a:pt x="61" y="258"/>
                    </a:lnTo>
                    <a:lnTo>
                      <a:pt x="68" y="258"/>
                    </a:lnTo>
                    <a:lnTo>
                      <a:pt x="75" y="251"/>
                    </a:lnTo>
                    <a:lnTo>
                      <a:pt x="75" y="7"/>
                    </a:lnTo>
                    <a:close/>
                  </a:path>
                </a:pathLst>
              </a:custGeom>
              <a:solidFill>
                <a:srgbClr val="93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84" name="Freeform 160"/>
              <p:cNvSpPr>
                <a:spLocks/>
              </p:cNvSpPr>
              <p:nvPr/>
            </p:nvSpPr>
            <p:spPr bwMode="auto">
              <a:xfrm>
                <a:off x="3092" y="3374"/>
                <a:ext cx="61" cy="226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4" y="0"/>
                  </a:cxn>
                  <a:cxn ang="0">
                    <a:pos x="7" y="7"/>
                  </a:cxn>
                  <a:cxn ang="0">
                    <a:pos x="0" y="7"/>
                  </a:cxn>
                  <a:cxn ang="0">
                    <a:pos x="0" y="226"/>
                  </a:cxn>
                  <a:cxn ang="0">
                    <a:pos x="0" y="226"/>
                  </a:cxn>
                  <a:cxn ang="0">
                    <a:pos x="7" y="226"/>
                  </a:cxn>
                  <a:cxn ang="0">
                    <a:pos x="7" y="226"/>
                  </a:cxn>
                  <a:cxn ang="0">
                    <a:pos x="7" y="226"/>
                  </a:cxn>
                  <a:cxn ang="0">
                    <a:pos x="14" y="226"/>
                  </a:cxn>
                  <a:cxn ang="0">
                    <a:pos x="14" y="226"/>
                  </a:cxn>
                  <a:cxn ang="0">
                    <a:pos x="21" y="226"/>
                  </a:cxn>
                  <a:cxn ang="0">
                    <a:pos x="21" y="219"/>
                  </a:cxn>
                  <a:cxn ang="0">
                    <a:pos x="25" y="219"/>
                  </a:cxn>
                  <a:cxn ang="0">
                    <a:pos x="32" y="219"/>
                  </a:cxn>
                  <a:cxn ang="0">
                    <a:pos x="32" y="219"/>
                  </a:cxn>
                  <a:cxn ang="0">
                    <a:pos x="39" y="212"/>
                  </a:cxn>
                  <a:cxn ang="0">
                    <a:pos x="47" y="212"/>
                  </a:cxn>
                  <a:cxn ang="0">
                    <a:pos x="54" y="212"/>
                  </a:cxn>
                  <a:cxn ang="0">
                    <a:pos x="61" y="205"/>
                  </a:cxn>
                  <a:cxn ang="0">
                    <a:pos x="61" y="205"/>
                  </a:cxn>
                  <a:cxn ang="0">
                    <a:pos x="61" y="0"/>
                  </a:cxn>
                </a:cxnLst>
                <a:rect l="0" t="0" r="r" b="b"/>
                <a:pathLst>
                  <a:path w="61" h="226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226"/>
                    </a:lnTo>
                    <a:lnTo>
                      <a:pt x="0" y="226"/>
                    </a:lnTo>
                    <a:lnTo>
                      <a:pt x="7" y="226"/>
                    </a:lnTo>
                    <a:lnTo>
                      <a:pt x="7" y="226"/>
                    </a:lnTo>
                    <a:lnTo>
                      <a:pt x="7" y="226"/>
                    </a:lnTo>
                    <a:lnTo>
                      <a:pt x="14" y="226"/>
                    </a:lnTo>
                    <a:lnTo>
                      <a:pt x="14" y="226"/>
                    </a:lnTo>
                    <a:lnTo>
                      <a:pt x="21" y="226"/>
                    </a:lnTo>
                    <a:lnTo>
                      <a:pt x="21" y="219"/>
                    </a:lnTo>
                    <a:lnTo>
                      <a:pt x="25" y="219"/>
                    </a:lnTo>
                    <a:lnTo>
                      <a:pt x="32" y="219"/>
                    </a:lnTo>
                    <a:lnTo>
                      <a:pt x="32" y="219"/>
                    </a:lnTo>
                    <a:lnTo>
                      <a:pt x="39" y="212"/>
                    </a:lnTo>
                    <a:lnTo>
                      <a:pt x="47" y="212"/>
                    </a:lnTo>
                    <a:lnTo>
                      <a:pt x="54" y="212"/>
                    </a:lnTo>
                    <a:lnTo>
                      <a:pt x="61" y="205"/>
                    </a:lnTo>
                    <a:lnTo>
                      <a:pt x="61" y="205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A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85" name="Freeform 161"/>
              <p:cNvSpPr>
                <a:spLocks/>
              </p:cNvSpPr>
              <p:nvPr/>
            </p:nvSpPr>
            <p:spPr bwMode="auto">
              <a:xfrm>
                <a:off x="3099" y="3374"/>
                <a:ext cx="47" cy="178"/>
              </a:xfrm>
              <a:custGeom>
                <a:avLst/>
                <a:gdLst/>
                <a:ahLst/>
                <a:cxnLst>
                  <a:cxn ang="0">
                    <a:pos x="47" y="7"/>
                  </a:cxn>
                  <a:cxn ang="0">
                    <a:pos x="47" y="7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7" y="7"/>
                  </a:cxn>
                  <a:cxn ang="0">
                    <a:pos x="0" y="7"/>
                  </a:cxn>
                  <a:cxn ang="0">
                    <a:pos x="0" y="178"/>
                  </a:cxn>
                  <a:cxn ang="0">
                    <a:pos x="0" y="178"/>
                  </a:cxn>
                  <a:cxn ang="0">
                    <a:pos x="0" y="171"/>
                  </a:cxn>
                  <a:cxn ang="0">
                    <a:pos x="7" y="171"/>
                  </a:cxn>
                  <a:cxn ang="0">
                    <a:pos x="14" y="171"/>
                  </a:cxn>
                  <a:cxn ang="0">
                    <a:pos x="18" y="171"/>
                  </a:cxn>
                  <a:cxn ang="0">
                    <a:pos x="25" y="164"/>
                  </a:cxn>
                  <a:cxn ang="0">
                    <a:pos x="40" y="164"/>
                  </a:cxn>
                  <a:cxn ang="0">
                    <a:pos x="47" y="160"/>
                  </a:cxn>
                  <a:cxn ang="0">
                    <a:pos x="47" y="7"/>
                  </a:cxn>
                </a:cxnLst>
                <a:rect l="0" t="0" r="r" b="b"/>
                <a:pathLst>
                  <a:path w="47" h="178">
                    <a:moveTo>
                      <a:pt x="47" y="7"/>
                    </a:moveTo>
                    <a:lnTo>
                      <a:pt x="47" y="7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0" y="171"/>
                    </a:lnTo>
                    <a:lnTo>
                      <a:pt x="7" y="171"/>
                    </a:lnTo>
                    <a:lnTo>
                      <a:pt x="14" y="171"/>
                    </a:lnTo>
                    <a:lnTo>
                      <a:pt x="18" y="171"/>
                    </a:lnTo>
                    <a:lnTo>
                      <a:pt x="25" y="164"/>
                    </a:lnTo>
                    <a:lnTo>
                      <a:pt x="40" y="164"/>
                    </a:lnTo>
                    <a:lnTo>
                      <a:pt x="47" y="160"/>
                    </a:lnTo>
                    <a:lnTo>
                      <a:pt x="47" y="7"/>
                    </a:lnTo>
                    <a:close/>
                  </a:path>
                </a:pathLst>
              </a:custGeom>
              <a:solidFill>
                <a:srgbClr val="BC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86" name="Freeform 162"/>
              <p:cNvSpPr>
                <a:spLocks/>
              </p:cNvSpPr>
              <p:nvPr/>
            </p:nvSpPr>
            <p:spPr bwMode="auto">
              <a:xfrm>
                <a:off x="3099" y="3374"/>
                <a:ext cx="40" cy="125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2" y="7"/>
                  </a:cxn>
                  <a:cxn ang="0">
                    <a:pos x="32" y="7"/>
                  </a:cxn>
                  <a:cxn ang="0">
                    <a:pos x="32" y="7"/>
                  </a:cxn>
                  <a:cxn ang="0">
                    <a:pos x="25" y="0"/>
                  </a:cxn>
                  <a:cxn ang="0">
                    <a:pos x="18" y="0"/>
                  </a:cxn>
                  <a:cxn ang="0">
                    <a:pos x="14" y="7"/>
                  </a:cxn>
                  <a:cxn ang="0">
                    <a:pos x="7" y="7"/>
                  </a:cxn>
                  <a:cxn ang="0">
                    <a:pos x="0" y="14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7" y="125"/>
                  </a:cxn>
                  <a:cxn ang="0">
                    <a:pos x="7" y="125"/>
                  </a:cxn>
                  <a:cxn ang="0">
                    <a:pos x="14" y="125"/>
                  </a:cxn>
                  <a:cxn ang="0">
                    <a:pos x="18" y="125"/>
                  </a:cxn>
                  <a:cxn ang="0">
                    <a:pos x="25" y="118"/>
                  </a:cxn>
                  <a:cxn ang="0">
                    <a:pos x="32" y="118"/>
                  </a:cxn>
                  <a:cxn ang="0">
                    <a:pos x="40" y="111"/>
                  </a:cxn>
                  <a:cxn ang="0">
                    <a:pos x="40" y="7"/>
                  </a:cxn>
                </a:cxnLst>
                <a:rect l="0" t="0" r="r" b="b"/>
                <a:pathLst>
                  <a:path w="40" h="125">
                    <a:moveTo>
                      <a:pt x="40" y="7"/>
                    </a:move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0" y="14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7" y="125"/>
                    </a:lnTo>
                    <a:lnTo>
                      <a:pt x="7" y="125"/>
                    </a:lnTo>
                    <a:lnTo>
                      <a:pt x="14" y="125"/>
                    </a:lnTo>
                    <a:lnTo>
                      <a:pt x="18" y="125"/>
                    </a:lnTo>
                    <a:lnTo>
                      <a:pt x="25" y="118"/>
                    </a:lnTo>
                    <a:lnTo>
                      <a:pt x="32" y="118"/>
                    </a:lnTo>
                    <a:lnTo>
                      <a:pt x="40" y="111"/>
                    </a:lnTo>
                    <a:lnTo>
                      <a:pt x="40" y="7"/>
                    </a:lnTo>
                    <a:close/>
                  </a:path>
                </a:pathLst>
              </a:custGeom>
              <a:solidFill>
                <a:srgbClr val="D1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87" name="Freeform 163"/>
              <p:cNvSpPr>
                <a:spLocks/>
              </p:cNvSpPr>
              <p:nvPr/>
            </p:nvSpPr>
            <p:spPr bwMode="auto">
              <a:xfrm>
                <a:off x="3099" y="3381"/>
                <a:ext cx="25" cy="73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0" y="7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7" y="73"/>
                  </a:cxn>
                  <a:cxn ang="0">
                    <a:pos x="7" y="73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18" y="66"/>
                  </a:cxn>
                  <a:cxn ang="0">
                    <a:pos x="25" y="66"/>
                  </a:cxn>
                  <a:cxn ang="0">
                    <a:pos x="25" y="59"/>
                  </a:cxn>
                  <a:cxn ang="0">
                    <a:pos x="25" y="0"/>
                  </a:cxn>
                </a:cxnLst>
                <a:rect l="0" t="0" r="r" b="b"/>
                <a:pathLst>
                  <a:path w="25" h="73">
                    <a:moveTo>
                      <a:pt x="25" y="0"/>
                    </a:moveTo>
                    <a:lnTo>
                      <a:pt x="25" y="0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8" y="66"/>
                    </a:lnTo>
                    <a:lnTo>
                      <a:pt x="25" y="66"/>
                    </a:lnTo>
                    <a:lnTo>
                      <a:pt x="25" y="5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E5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88" name="Freeform 164"/>
              <p:cNvSpPr>
                <a:spLocks/>
              </p:cNvSpPr>
              <p:nvPr/>
            </p:nvSpPr>
            <p:spPr bwMode="auto">
              <a:xfrm>
                <a:off x="3412" y="3586"/>
                <a:ext cx="36" cy="32"/>
              </a:xfrm>
              <a:custGeom>
                <a:avLst/>
                <a:gdLst/>
                <a:ahLst/>
                <a:cxnLst>
                  <a:cxn ang="0">
                    <a:pos x="22" y="32"/>
                  </a:cxn>
                  <a:cxn ang="0">
                    <a:pos x="22" y="32"/>
                  </a:cxn>
                  <a:cxn ang="0">
                    <a:pos x="29" y="32"/>
                  </a:cxn>
                  <a:cxn ang="0">
                    <a:pos x="29" y="32"/>
                  </a:cxn>
                  <a:cxn ang="0">
                    <a:pos x="29" y="32"/>
                  </a:cxn>
                  <a:cxn ang="0">
                    <a:pos x="36" y="25"/>
                  </a:cxn>
                  <a:cxn ang="0">
                    <a:pos x="36" y="25"/>
                  </a:cxn>
                  <a:cxn ang="0">
                    <a:pos x="36" y="18"/>
                  </a:cxn>
                  <a:cxn ang="0">
                    <a:pos x="36" y="18"/>
                  </a:cxn>
                  <a:cxn ang="0">
                    <a:pos x="36" y="14"/>
                  </a:cxn>
                  <a:cxn ang="0">
                    <a:pos x="36" y="14"/>
                  </a:cxn>
                  <a:cxn ang="0">
                    <a:pos x="36" y="7"/>
                  </a:cxn>
                  <a:cxn ang="0">
                    <a:pos x="29" y="7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15" y="32"/>
                  </a:cxn>
                  <a:cxn ang="0">
                    <a:pos x="22" y="32"/>
                  </a:cxn>
                </a:cxnLst>
                <a:rect l="0" t="0" r="r" b="b"/>
                <a:pathLst>
                  <a:path w="36" h="32">
                    <a:moveTo>
                      <a:pt x="22" y="32"/>
                    </a:moveTo>
                    <a:lnTo>
                      <a:pt x="22" y="32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7"/>
                    </a:lnTo>
                    <a:lnTo>
                      <a:pt x="29" y="7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5" y="32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89" name="Freeform 165"/>
              <p:cNvSpPr>
                <a:spLocks/>
              </p:cNvSpPr>
              <p:nvPr/>
            </p:nvSpPr>
            <p:spPr bwMode="auto">
              <a:xfrm>
                <a:off x="3297" y="3586"/>
                <a:ext cx="18" cy="18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15" y="18"/>
                  </a:cxn>
                  <a:cxn ang="0">
                    <a:pos x="15" y="14"/>
                  </a:cxn>
                  <a:cxn ang="0">
                    <a:pos x="18" y="14"/>
                  </a:cxn>
                  <a:cxn ang="0">
                    <a:pos x="18" y="7"/>
                  </a:cxn>
                  <a:cxn ang="0">
                    <a:pos x="18" y="7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7" y="18"/>
                  </a:cxn>
                  <a:cxn ang="0">
                    <a:pos x="7" y="18"/>
                  </a:cxn>
                </a:cxnLst>
                <a:rect l="0" t="0" r="r" b="b"/>
                <a:pathLst>
                  <a:path w="18" h="18">
                    <a:moveTo>
                      <a:pt x="7" y="18"/>
                    </a:moveTo>
                    <a:lnTo>
                      <a:pt x="15" y="18"/>
                    </a:lnTo>
                    <a:lnTo>
                      <a:pt x="15" y="14"/>
                    </a:lnTo>
                    <a:lnTo>
                      <a:pt x="18" y="14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7" y="18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90" name="Freeform 166"/>
              <p:cNvSpPr>
                <a:spLocks/>
              </p:cNvSpPr>
              <p:nvPr/>
            </p:nvSpPr>
            <p:spPr bwMode="auto">
              <a:xfrm>
                <a:off x="3330" y="3586"/>
                <a:ext cx="14" cy="18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14" y="18"/>
                  </a:cxn>
                  <a:cxn ang="0">
                    <a:pos x="14" y="14"/>
                  </a:cxn>
                  <a:cxn ang="0">
                    <a:pos x="14" y="14"/>
                  </a:cxn>
                  <a:cxn ang="0">
                    <a:pos x="14" y="7"/>
                  </a:cxn>
                  <a:cxn ang="0">
                    <a:pos x="14" y="7"/>
                  </a:cxn>
                  <a:cxn ang="0">
                    <a:pos x="14" y="7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7" y="18"/>
                  </a:cxn>
                </a:cxnLst>
                <a:rect l="0" t="0" r="r" b="b"/>
                <a:pathLst>
                  <a:path w="14" h="18">
                    <a:moveTo>
                      <a:pt x="7" y="18"/>
                    </a:moveTo>
                    <a:lnTo>
                      <a:pt x="14" y="18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91" name="Freeform 167"/>
              <p:cNvSpPr>
                <a:spLocks/>
              </p:cNvSpPr>
              <p:nvPr/>
            </p:nvSpPr>
            <p:spPr bwMode="auto">
              <a:xfrm>
                <a:off x="3200" y="3332"/>
                <a:ext cx="54" cy="254"/>
              </a:xfrm>
              <a:custGeom>
                <a:avLst/>
                <a:gdLst/>
                <a:ahLst/>
                <a:cxnLst>
                  <a:cxn ang="0">
                    <a:pos x="21" y="7"/>
                  </a:cxn>
                  <a:cxn ang="0">
                    <a:pos x="14" y="14"/>
                  </a:cxn>
                  <a:cxn ang="0">
                    <a:pos x="14" y="28"/>
                  </a:cxn>
                  <a:cxn ang="0">
                    <a:pos x="7" y="49"/>
                  </a:cxn>
                  <a:cxn ang="0">
                    <a:pos x="0" y="80"/>
                  </a:cxn>
                  <a:cxn ang="0">
                    <a:pos x="0" y="115"/>
                  </a:cxn>
                  <a:cxn ang="0">
                    <a:pos x="0" y="160"/>
                  </a:cxn>
                  <a:cxn ang="0">
                    <a:pos x="7" y="202"/>
                  </a:cxn>
                  <a:cxn ang="0">
                    <a:pos x="14" y="254"/>
                  </a:cxn>
                  <a:cxn ang="0">
                    <a:pos x="54" y="254"/>
                  </a:cxn>
                  <a:cxn ang="0">
                    <a:pos x="47" y="247"/>
                  </a:cxn>
                  <a:cxn ang="0">
                    <a:pos x="47" y="227"/>
                  </a:cxn>
                  <a:cxn ang="0">
                    <a:pos x="43" y="195"/>
                  </a:cxn>
                  <a:cxn ang="0">
                    <a:pos x="43" y="160"/>
                  </a:cxn>
                  <a:cxn ang="0">
                    <a:pos x="36" y="122"/>
                  </a:cxn>
                  <a:cxn ang="0">
                    <a:pos x="36" y="73"/>
                  </a:cxn>
                  <a:cxn ang="0">
                    <a:pos x="43" y="42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3" y="7"/>
                  </a:cxn>
                  <a:cxn ang="0">
                    <a:pos x="29" y="7"/>
                  </a:cxn>
                  <a:cxn ang="0">
                    <a:pos x="21" y="7"/>
                  </a:cxn>
                </a:cxnLst>
                <a:rect l="0" t="0" r="r" b="b"/>
                <a:pathLst>
                  <a:path w="54" h="254">
                    <a:moveTo>
                      <a:pt x="21" y="7"/>
                    </a:moveTo>
                    <a:lnTo>
                      <a:pt x="14" y="14"/>
                    </a:lnTo>
                    <a:lnTo>
                      <a:pt x="14" y="28"/>
                    </a:lnTo>
                    <a:lnTo>
                      <a:pt x="7" y="49"/>
                    </a:lnTo>
                    <a:lnTo>
                      <a:pt x="0" y="80"/>
                    </a:lnTo>
                    <a:lnTo>
                      <a:pt x="0" y="115"/>
                    </a:lnTo>
                    <a:lnTo>
                      <a:pt x="0" y="160"/>
                    </a:lnTo>
                    <a:lnTo>
                      <a:pt x="7" y="202"/>
                    </a:lnTo>
                    <a:lnTo>
                      <a:pt x="14" y="254"/>
                    </a:lnTo>
                    <a:lnTo>
                      <a:pt x="54" y="254"/>
                    </a:lnTo>
                    <a:lnTo>
                      <a:pt x="47" y="247"/>
                    </a:lnTo>
                    <a:lnTo>
                      <a:pt x="47" y="227"/>
                    </a:lnTo>
                    <a:lnTo>
                      <a:pt x="43" y="195"/>
                    </a:lnTo>
                    <a:lnTo>
                      <a:pt x="43" y="160"/>
                    </a:lnTo>
                    <a:lnTo>
                      <a:pt x="36" y="122"/>
                    </a:lnTo>
                    <a:lnTo>
                      <a:pt x="36" y="73"/>
                    </a:lnTo>
                    <a:lnTo>
                      <a:pt x="43" y="42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3" y="7"/>
                    </a:lnTo>
                    <a:lnTo>
                      <a:pt x="29" y="7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92" name="Freeform 168"/>
              <p:cNvSpPr>
                <a:spLocks/>
              </p:cNvSpPr>
              <p:nvPr/>
            </p:nvSpPr>
            <p:spPr bwMode="auto">
              <a:xfrm>
                <a:off x="3474" y="3308"/>
                <a:ext cx="75" cy="278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75" y="0"/>
                  </a:cxn>
                  <a:cxn ang="0">
                    <a:pos x="68" y="7"/>
                  </a:cxn>
                  <a:cxn ang="0">
                    <a:pos x="61" y="24"/>
                  </a:cxn>
                  <a:cxn ang="0">
                    <a:pos x="54" y="45"/>
                  </a:cxn>
                  <a:cxn ang="0">
                    <a:pos x="47" y="80"/>
                  </a:cxn>
                  <a:cxn ang="0">
                    <a:pos x="47" y="132"/>
                  </a:cxn>
                  <a:cxn ang="0">
                    <a:pos x="47" y="191"/>
                  </a:cxn>
                  <a:cxn ang="0">
                    <a:pos x="54" y="278"/>
                  </a:cxn>
                  <a:cxn ang="0">
                    <a:pos x="14" y="278"/>
                  </a:cxn>
                  <a:cxn ang="0">
                    <a:pos x="14" y="264"/>
                  </a:cxn>
                  <a:cxn ang="0">
                    <a:pos x="14" y="244"/>
                  </a:cxn>
                  <a:cxn ang="0">
                    <a:pos x="7" y="212"/>
                  </a:cxn>
                  <a:cxn ang="0">
                    <a:pos x="7" y="170"/>
                  </a:cxn>
                  <a:cxn ang="0">
                    <a:pos x="0" y="125"/>
                  </a:cxn>
                  <a:cxn ang="0">
                    <a:pos x="7" y="80"/>
                  </a:cxn>
                  <a:cxn ang="0">
                    <a:pos x="14" y="31"/>
                  </a:cxn>
                  <a:cxn ang="0">
                    <a:pos x="29" y="0"/>
                  </a:cxn>
                  <a:cxn ang="0">
                    <a:pos x="75" y="0"/>
                  </a:cxn>
                </a:cxnLst>
                <a:rect l="0" t="0" r="r" b="b"/>
                <a:pathLst>
                  <a:path w="75" h="278">
                    <a:moveTo>
                      <a:pt x="75" y="0"/>
                    </a:moveTo>
                    <a:lnTo>
                      <a:pt x="75" y="0"/>
                    </a:lnTo>
                    <a:lnTo>
                      <a:pt x="68" y="7"/>
                    </a:lnTo>
                    <a:lnTo>
                      <a:pt x="61" y="24"/>
                    </a:lnTo>
                    <a:lnTo>
                      <a:pt x="54" y="45"/>
                    </a:lnTo>
                    <a:lnTo>
                      <a:pt x="47" y="80"/>
                    </a:lnTo>
                    <a:lnTo>
                      <a:pt x="47" y="132"/>
                    </a:lnTo>
                    <a:lnTo>
                      <a:pt x="47" y="191"/>
                    </a:lnTo>
                    <a:lnTo>
                      <a:pt x="54" y="278"/>
                    </a:lnTo>
                    <a:lnTo>
                      <a:pt x="14" y="278"/>
                    </a:lnTo>
                    <a:lnTo>
                      <a:pt x="14" y="264"/>
                    </a:lnTo>
                    <a:lnTo>
                      <a:pt x="14" y="244"/>
                    </a:lnTo>
                    <a:lnTo>
                      <a:pt x="7" y="212"/>
                    </a:lnTo>
                    <a:lnTo>
                      <a:pt x="7" y="170"/>
                    </a:lnTo>
                    <a:lnTo>
                      <a:pt x="0" y="125"/>
                    </a:lnTo>
                    <a:lnTo>
                      <a:pt x="7" y="80"/>
                    </a:lnTo>
                    <a:lnTo>
                      <a:pt x="14" y="31"/>
                    </a:lnTo>
                    <a:lnTo>
                      <a:pt x="29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93" name="Freeform 169"/>
              <p:cNvSpPr>
                <a:spLocks/>
              </p:cNvSpPr>
              <p:nvPr/>
            </p:nvSpPr>
            <p:spPr bwMode="auto">
              <a:xfrm>
                <a:off x="3200" y="3353"/>
                <a:ext cx="47" cy="212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4" y="7"/>
                  </a:cxn>
                  <a:cxn ang="0">
                    <a:pos x="14" y="21"/>
                  </a:cxn>
                  <a:cxn ang="0">
                    <a:pos x="7" y="42"/>
                  </a:cxn>
                  <a:cxn ang="0">
                    <a:pos x="7" y="66"/>
                  </a:cxn>
                  <a:cxn ang="0">
                    <a:pos x="0" y="94"/>
                  </a:cxn>
                  <a:cxn ang="0">
                    <a:pos x="0" y="132"/>
                  </a:cxn>
                  <a:cxn ang="0">
                    <a:pos x="7" y="174"/>
                  </a:cxn>
                  <a:cxn ang="0">
                    <a:pos x="14" y="212"/>
                  </a:cxn>
                  <a:cxn ang="0">
                    <a:pos x="47" y="212"/>
                  </a:cxn>
                  <a:cxn ang="0">
                    <a:pos x="47" y="206"/>
                  </a:cxn>
                  <a:cxn ang="0">
                    <a:pos x="43" y="192"/>
                  </a:cxn>
                  <a:cxn ang="0">
                    <a:pos x="43" y="167"/>
                  </a:cxn>
                  <a:cxn ang="0">
                    <a:pos x="36" y="132"/>
                  </a:cxn>
                  <a:cxn ang="0">
                    <a:pos x="36" y="101"/>
                  </a:cxn>
                  <a:cxn ang="0">
                    <a:pos x="36" y="59"/>
                  </a:cxn>
                  <a:cxn ang="0">
                    <a:pos x="43" y="28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3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1" y="0"/>
                  </a:cxn>
                </a:cxnLst>
                <a:rect l="0" t="0" r="r" b="b"/>
                <a:pathLst>
                  <a:path w="47" h="212">
                    <a:moveTo>
                      <a:pt x="21" y="0"/>
                    </a:moveTo>
                    <a:lnTo>
                      <a:pt x="14" y="7"/>
                    </a:lnTo>
                    <a:lnTo>
                      <a:pt x="14" y="21"/>
                    </a:lnTo>
                    <a:lnTo>
                      <a:pt x="7" y="42"/>
                    </a:lnTo>
                    <a:lnTo>
                      <a:pt x="7" y="66"/>
                    </a:lnTo>
                    <a:lnTo>
                      <a:pt x="0" y="94"/>
                    </a:lnTo>
                    <a:lnTo>
                      <a:pt x="0" y="132"/>
                    </a:lnTo>
                    <a:lnTo>
                      <a:pt x="7" y="174"/>
                    </a:lnTo>
                    <a:lnTo>
                      <a:pt x="14" y="212"/>
                    </a:lnTo>
                    <a:lnTo>
                      <a:pt x="47" y="212"/>
                    </a:lnTo>
                    <a:lnTo>
                      <a:pt x="47" y="206"/>
                    </a:lnTo>
                    <a:lnTo>
                      <a:pt x="43" y="192"/>
                    </a:lnTo>
                    <a:lnTo>
                      <a:pt x="43" y="167"/>
                    </a:lnTo>
                    <a:lnTo>
                      <a:pt x="36" y="132"/>
                    </a:lnTo>
                    <a:lnTo>
                      <a:pt x="36" y="101"/>
                    </a:lnTo>
                    <a:lnTo>
                      <a:pt x="36" y="59"/>
                    </a:lnTo>
                    <a:lnTo>
                      <a:pt x="43" y="28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59B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94" name="Freeform 170"/>
              <p:cNvSpPr>
                <a:spLocks/>
              </p:cNvSpPr>
              <p:nvPr/>
            </p:nvSpPr>
            <p:spPr bwMode="auto">
              <a:xfrm>
                <a:off x="3207" y="3367"/>
                <a:ext cx="36" cy="18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7"/>
                  </a:cxn>
                  <a:cxn ang="0">
                    <a:pos x="7" y="21"/>
                  </a:cxn>
                  <a:cxn ang="0">
                    <a:pos x="0" y="31"/>
                  </a:cxn>
                  <a:cxn ang="0">
                    <a:pos x="0" y="52"/>
                  </a:cxn>
                  <a:cxn ang="0">
                    <a:pos x="0" y="80"/>
                  </a:cxn>
                  <a:cxn ang="0">
                    <a:pos x="0" y="111"/>
                  </a:cxn>
                  <a:cxn ang="0">
                    <a:pos x="0" y="146"/>
                  </a:cxn>
                  <a:cxn ang="0">
                    <a:pos x="7" y="185"/>
                  </a:cxn>
                  <a:cxn ang="0">
                    <a:pos x="36" y="185"/>
                  </a:cxn>
                  <a:cxn ang="0">
                    <a:pos x="36" y="178"/>
                  </a:cxn>
                  <a:cxn ang="0">
                    <a:pos x="36" y="167"/>
                  </a:cxn>
                  <a:cxn ang="0">
                    <a:pos x="29" y="139"/>
                  </a:cxn>
                  <a:cxn ang="0">
                    <a:pos x="29" y="111"/>
                  </a:cxn>
                  <a:cxn ang="0">
                    <a:pos x="29" y="87"/>
                  </a:cxn>
                  <a:cxn ang="0">
                    <a:pos x="29" y="52"/>
                  </a:cxn>
                  <a:cxn ang="0">
                    <a:pos x="29" y="28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7" y="0"/>
                  </a:cxn>
                </a:cxnLst>
                <a:rect l="0" t="0" r="r" b="b"/>
                <a:pathLst>
                  <a:path w="36" h="185">
                    <a:moveTo>
                      <a:pt x="7" y="0"/>
                    </a:moveTo>
                    <a:lnTo>
                      <a:pt x="7" y="7"/>
                    </a:lnTo>
                    <a:lnTo>
                      <a:pt x="7" y="21"/>
                    </a:lnTo>
                    <a:lnTo>
                      <a:pt x="0" y="31"/>
                    </a:lnTo>
                    <a:lnTo>
                      <a:pt x="0" y="52"/>
                    </a:lnTo>
                    <a:lnTo>
                      <a:pt x="0" y="80"/>
                    </a:lnTo>
                    <a:lnTo>
                      <a:pt x="0" y="111"/>
                    </a:lnTo>
                    <a:lnTo>
                      <a:pt x="0" y="146"/>
                    </a:lnTo>
                    <a:lnTo>
                      <a:pt x="7" y="185"/>
                    </a:lnTo>
                    <a:lnTo>
                      <a:pt x="36" y="185"/>
                    </a:lnTo>
                    <a:lnTo>
                      <a:pt x="36" y="178"/>
                    </a:lnTo>
                    <a:lnTo>
                      <a:pt x="36" y="167"/>
                    </a:lnTo>
                    <a:lnTo>
                      <a:pt x="29" y="139"/>
                    </a:lnTo>
                    <a:lnTo>
                      <a:pt x="29" y="111"/>
                    </a:lnTo>
                    <a:lnTo>
                      <a:pt x="29" y="87"/>
                    </a:lnTo>
                    <a:lnTo>
                      <a:pt x="29" y="52"/>
                    </a:lnTo>
                    <a:lnTo>
                      <a:pt x="29" y="2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2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95" name="Freeform 171"/>
              <p:cNvSpPr>
                <a:spLocks/>
              </p:cNvSpPr>
              <p:nvPr/>
            </p:nvSpPr>
            <p:spPr bwMode="auto">
              <a:xfrm>
                <a:off x="3207" y="3381"/>
                <a:ext cx="36" cy="153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0" y="24"/>
                  </a:cxn>
                  <a:cxn ang="0">
                    <a:pos x="0" y="45"/>
                  </a:cxn>
                  <a:cxn ang="0">
                    <a:pos x="0" y="66"/>
                  </a:cxn>
                  <a:cxn ang="0">
                    <a:pos x="0" y="91"/>
                  </a:cxn>
                  <a:cxn ang="0">
                    <a:pos x="0" y="125"/>
                  </a:cxn>
                  <a:cxn ang="0">
                    <a:pos x="7" y="153"/>
                  </a:cxn>
                  <a:cxn ang="0">
                    <a:pos x="36" y="153"/>
                  </a:cxn>
                  <a:cxn ang="0">
                    <a:pos x="29" y="146"/>
                  </a:cxn>
                  <a:cxn ang="0">
                    <a:pos x="29" y="132"/>
                  </a:cxn>
                  <a:cxn ang="0">
                    <a:pos x="29" y="118"/>
                  </a:cxn>
                  <a:cxn ang="0">
                    <a:pos x="22" y="91"/>
                  </a:cxn>
                  <a:cxn ang="0">
                    <a:pos x="22" y="73"/>
                  </a:cxn>
                  <a:cxn ang="0">
                    <a:pos x="22" y="45"/>
                  </a:cxn>
                  <a:cxn ang="0">
                    <a:pos x="29" y="17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7" y="7"/>
                  </a:cxn>
                </a:cxnLst>
                <a:rect l="0" t="0" r="r" b="b"/>
                <a:pathLst>
                  <a:path w="36" h="153">
                    <a:moveTo>
                      <a:pt x="7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0" y="24"/>
                    </a:lnTo>
                    <a:lnTo>
                      <a:pt x="0" y="45"/>
                    </a:lnTo>
                    <a:lnTo>
                      <a:pt x="0" y="66"/>
                    </a:lnTo>
                    <a:lnTo>
                      <a:pt x="0" y="91"/>
                    </a:lnTo>
                    <a:lnTo>
                      <a:pt x="0" y="125"/>
                    </a:lnTo>
                    <a:lnTo>
                      <a:pt x="7" y="153"/>
                    </a:lnTo>
                    <a:lnTo>
                      <a:pt x="36" y="153"/>
                    </a:lnTo>
                    <a:lnTo>
                      <a:pt x="29" y="146"/>
                    </a:lnTo>
                    <a:lnTo>
                      <a:pt x="29" y="132"/>
                    </a:lnTo>
                    <a:lnTo>
                      <a:pt x="29" y="118"/>
                    </a:lnTo>
                    <a:lnTo>
                      <a:pt x="22" y="91"/>
                    </a:lnTo>
                    <a:lnTo>
                      <a:pt x="22" y="73"/>
                    </a:lnTo>
                    <a:lnTo>
                      <a:pt x="22" y="45"/>
                    </a:lnTo>
                    <a:lnTo>
                      <a:pt x="29" y="17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8CD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96" name="Freeform 172"/>
              <p:cNvSpPr>
                <a:spLocks/>
              </p:cNvSpPr>
              <p:nvPr/>
            </p:nvSpPr>
            <p:spPr bwMode="auto">
              <a:xfrm>
                <a:off x="3207" y="3395"/>
                <a:ext cx="29" cy="125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3"/>
                  </a:cxn>
                  <a:cxn ang="0">
                    <a:pos x="7" y="10"/>
                  </a:cxn>
                  <a:cxn ang="0">
                    <a:pos x="7" y="24"/>
                  </a:cxn>
                  <a:cxn ang="0">
                    <a:pos x="0" y="38"/>
                  </a:cxn>
                  <a:cxn ang="0">
                    <a:pos x="0" y="52"/>
                  </a:cxn>
                  <a:cxn ang="0">
                    <a:pos x="0" y="77"/>
                  </a:cxn>
                  <a:cxn ang="0">
                    <a:pos x="0" y="97"/>
                  </a:cxn>
                  <a:cxn ang="0">
                    <a:pos x="7" y="125"/>
                  </a:cxn>
                  <a:cxn ang="0">
                    <a:pos x="29" y="118"/>
                  </a:cxn>
                  <a:cxn ang="0">
                    <a:pos x="29" y="118"/>
                  </a:cxn>
                  <a:cxn ang="0">
                    <a:pos x="22" y="104"/>
                  </a:cxn>
                  <a:cxn ang="0">
                    <a:pos x="22" y="90"/>
                  </a:cxn>
                  <a:cxn ang="0">
                    <a:pos x="22" y="77"/>
                  </a:cxn>
                  <a:cxn ang="0">
                    <a:pos x="22" y="59"/>
                  </a:cxn>
                  <a:cxn ang="0">
                    <a:pos x="22" y="38"/>
                  </a:cxn>
                  <a:cxn ang="0">
                    <a:pos x="22" y="17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7" y="3"/>
                  </a:cxn>
                </a:cxnLst>
                <a:rect l="0" t="0" r="r" b="b"/>
                <a:pathLst>
                  <a:path w="29" h="125">
                    <a:moveTo>
                      <a:pt x="7" y="3"/>
                    </a:moveTo>
                    <a:lnTo>
                      <a:pt x="7" y="3"/>
                    </a:lnTo>
                    <a:lnTo>
                      <a:pt x="7" y="10"/>
                    </a:lnTo>
                    <a:lnTo>
                      <a:pt x="7" y="24"/>
                    </a:lnTo>
                    <a:lnTo>
                      <a:pt x="0" y="38"/>
                    </a:lnTo>
                    <a:lnTo>
                      <a:pt x="0" y="52"/>
                    </a:lnTo>
                    <a:lnTo>
                      <a:pt x="0" y="77"/>
                    </a:lnTo>
                    <a:lnTo>
                      <a:pt x="0" y="97"/>
                    </a:lnTo>
                    <a:lnTo>
                      <a:pt x="7" y="125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22" y="104"/>
                    </a:lnTo>
                    <a:lnTo>
                      <a:pt x="22" y="90"/>
                    </a:lnTo>
                    <a:lnTo>
                      <a:pt x="22" y="77"/>
                    </a:lnTo>
                    <a:lnTo>
                      <a:pt x="22" y="59"/>
                    </a:lnTo>
                    <a:lnTo>
                      <a:pt x="22" y="38"/>
                    </a:lnTo>
                    <a:lnTo>
                      <a:pt x="22" y="17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A5E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97" name="Freeform 173"/>
              <p:cNvSpPr>
                <a:spLocks/>
              </p:cNvSpPr>
              <p:nvPr/>
            </p:nvSpPr>
            <p:spPr bwMode="auto">
              <a:xfrm>
                <a:off x="3207" y="3412"/>
                <a:ext cx="22" cy="8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7" y="28"/>
                  </a:cxn>
                  <a:cxn ang="0">
                    <a:pos x="0" y="42"/>
                  </a:cxn>
                  <a:cxn ang="0">
                    <a:pos x="0" y="53"/>
                  </a:cxn>
                  <a:cxn ang="0">
                    <a:pos x="7" y="66"/>
                  </a:cxn>
                  <a:cxn ang="0">
                    <a:pos x="7" y="87"/>
                  </a:cxn>
                  <a:cxn ang="0">
                    <a:pos x="22" y="87"/>
                  </a:cxn>
                  <a:cxn ang="0">
                    <a:pos x="22" y="87"/>
                  </a:cxn>
                  <a:cxn ang="0">
                    <a:pos x="22" y="73"/>
                  </a:cxn>
                  <a:cxn ang="0">
                    <a:pos x="22" y="66"/>
                  </a:cxn>
                  <a:cxn ang="0">
                    <a:pos x="14" y="53"/>
                  </a:cxn>
                  <a:cxn ang="0">
                    <a:pos x="14" y="42"/>
                  </a:cxn>
                  <a:cxn ang="0">
                    <a:pos x="14" y="21"/>
                  </a:cxn>
                  <a:cxn ang="0">
                    <a:pos x="22" y="7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7" y="0"/>
                  </a:cxn>
                </a:cxnLst>
                <a:rect l="0" t="0" r="r" b="b"/>
                <a:pathLst>
                  <a:path w="22" h="87">
                    <a:moveTo>
                      <a:pt x="7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28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7" y="66"/>
                    </a:lnTo>
                    <a:lnTo>
                      <a:pt x="7" y="87"/>
                    </a:lnTo>
                    <a:lnTo>
                      <a:pt x="22" y="87"/>
                    </a:lnTo>
                    <a:lnTo>
                      <a:pt x="22" y="87"/>
                    </a:lnTo>
                    <a:lnTo>
                      <a:pt x="22" y="73"/>
                    </a:lnTo>
                    <a:lnTo>
                      <a:pt x="22" y="66"/>
                    </a:lnTo>
                    <a:lnTo>
                      <a:pt x="14" y="53"/>
                    </a:lnTo>
                    <a:lnTo>
                      <a:pt x="14" y="42"/>
                    </a:lnTo>
                    <a:lnTo>
                      <a:pt x="14" y="21"/>
                    </a:lnTo>
                    <a:lnTo>
                      <a:pt x="22" y="7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98" name="Freeform 174"/>
              <p:cNvSpPr>
                <a:spLocks/>
              </p:cNvSpPr>
              <p:nvPr/>
            </p:nvSpPr>
            <p:spPr bwMode="auto">
              <a:xfrm>
                <a:off x="3481" y="3322"/>
                <a:ext cx="61" cy="243"/>
              </a:xfrm>
              <a:custGeom>
                <a:avLst/>
                <a:gdLst/>
                <a:ahLst/>
                <a:cxnLst>
                  <a:cxn ang="0">
                    <a:pos x="61" y="7"/>
                  </a:cxn>
                  <a:cxn ang="0">
                    <a:pos x="61" y="7"/>
                  </a:cxn>
                  <a:cxn ang="0">
                    <a:pos x="54" y="10"/>
                  </a:cxn>
                  <a:cxn ang="0">
                    <a:pos x="47" y="24"/>
                  </a:cxn>
                  <a:cxn ang="0">
                    <a:pos x="47" y="45"/>
                  </a:cxn>
                  <a:cxn ang="0">
                    <a:pos x="40" y="73"/>
                  </a:cxn>
                  <a:cxn ang="0">
                    <a:pos x="40" y="118"/>
                  </a:cxn>
                  <a:cxn ang="0">
                    <a:pos x="40" y="170"/>
                  </a:cxn>
                  <a:cxn ang="0">
                    <a:pos x="47" y="243"/>
                  </a:cxn>
                  <a:cxn ang="0">
                    <a:pos x="7" y="243"/>
                  </a:cxn>
                  <a:cxn ang="0">
                    <a:pos x="7" y="237"/>
                  </a:cxn>
                  <a:cxn ang="0">
                    <a:pos x="7" y="216"/>
                  </a:cxn>
                  <a:cxn ang="0">
                    <a:pos x="0" y="184"/>
                  </a:cxn>
                  <a:cxn ang="0">
                    <a:pos x="0" y="150"/>
                  </a:cxn>
                  <a:cxn ang="0">
                    <a:pos x="0" y="111"/>
                  </a:cxn>
                  <a:cxn ang="0">
                    <a:pos x="0" y="73"/>
                  </a:cxn>
                  <a:cxn ang="0">
                    <a:pos x="7" y="31"/>
                  </a:cxn>
                  <a:cxn ang="0">
                    <a:pos x="22" y="0"/>
                  </a:cxn>
                  <a:cxn ang="0">
                    <a:pos x="61" y="7"/>
                  </a:cxn>
                </a:cxnLst>
                <a:rect l="0" t="0" r="r" b="b"/>
                <a:pathLst>
                  <a:path w="61" h="243">
                    <a:moveTo>
                      <a:pt x="61" y="7"/>
                    </a:moveTo>
                    <a:lnTo>
                      <a:pt x="61" y="7"/>
                    </a:lnTo>
                    <a:lnTo>
                      <a:pt x="54" y="10"/>
                    </a:lnTo>
                    <a:lnTo>
                      <a:pt x="47" y="24"/>
                    </a:lnTo>
                    <a:lnTo>
                      <a:pt x="47" y="45"/>
                    </a:lnTo>
                    <a:lnTo>
                      <a:pt x="40" y="73"/>
                    </a:lnTo>
                    <a:lnTo>
                      <a:pt x="40" y="118"/>
                    </a:lnTo>
                    <a:lnTo>
                      <a:pt x="40" y="170"/>
                    </a:lnTo>
                    <a:lnTo>
                      <a:pt x="47" y="243"/>
                    </a:lnTo>
                    <a:lnTo>
                      <a:pt x="7" y="243"/>
                    </a:lnTo>
                    <a:lnTo>
                      <a:pt x="7" y="237"/>
                    </a:lnTo>
                    <a:lnTo>
                      <a:pt x="7" y="216"/>
                    </a:lnTo>
                    <a:lnTo>
                      <a:pt x="0" y="184"/>
                    </a:lnTo>
                    <a:lnTo>
                      <a:pt x="0" y="150"/>
                    </a:lnTo>
                    <a:lnTo>
                      <a:pt x="0" y="111"/>
                    </a:lnTo>
                    <a:lnTo>
                      <a:pt x="0" y="73"/>
                    </a:lnTo>
                    <a:lnTo>
                      <a:pt x="7" y="31"/>
                    </a:lnTo>
                    <a:lnTo>
                      <a:pt x="22" y="0"/>
                    </a:lnTo>
                    <a:lnTo>
                      <a:pt x="61" y="7"/>
                    </a:lnTo>
                    <a:close/>
                  </a:path>
                </a:pathLst>
              </a:custGeom>
              <a:solidFill>
                <a:srgbClr val="59B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399" name="Freeform 175"/>
              <p:cNvSpPr>
                <a:spLocks/>
              </p:cNvSpPr>
              <p:nvPr/>
            </p:nvSpPr>
            <p:spPr bwMode="auto">
              <a:xfrm>
                <a:off x="3481" y="3339"/>
                <a:ext cx="54" cy="206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0"/>
                  </a:cxn>
                  <a:cxn ang="0">
                    <a:pos x="47" y="7"/>
                  </a:cxn>
                  <a:cxn ang="0">
                    <a:pos x="47" y="21"/>
                  </a:cxn>
                  <a:cxn ang="0">
                    <a:pos x="40" y="35"/>
                  </a:cxn>
                  <a:cxn ang="0">
                    <a:pos x="32" y="59"/>
                  </a:cxn>
                  <a:cxn ang="0">
                    <a:pos x="32" y="101"/>
                  </a:cxn>
                  <a:cxn ang="0">
                    <a:pos x="32" y="146"/>
                  </a:cxn>
                  <a:cxn ang="0">
                    <a:pos x="40" y="206"/>
                  </a:cxn>
                  <a:cxn ang="0">
                    <a:pos x="14" y="206"/>
                  </a:cxn>
                  <a:cxn ang="0">
                    <a:pos x="7" y="199"/>
                  </a:cxn>
                  <a:cxn ang="0">
                    <a:pos x="7" y="188"/>
                  </a:cxn>
                  <a:cxn ang="0">
                    <a:pos x="7" y="160"/>
                  </a:cxn>
                  <a:cxn ang="0">
                    <a:pos x="0" y="126"/>
                  </a:cxn>
                  <a:cxn ang="0">
                    <a:pos x="0" y="94"/>
                  </a:cxn>
                  <a:cxn ang="0">
                    <a:pos x="0" y="59"/>
                  </a:cxn>
                  <a:cxn ang="0">
                    <a:pos x="7" y="28"/>
                  </a:cxn>
                  <a:cxn ang="0">
                    <a:pos x="22" y="0"/>
                  </a:cxn>
                  <a:cxn ang="0">
                    <a:pos x="54" y="0"/>
                  </a:cxn>
                </a:cxnLst>
                <a:rect l="0" t="0" r="r" b="b"/>
                <a:pathLst>
                  <a:path w="54" h="206">
                    <a:moveTo>
                      <a:pt x="54" y="0"/>
                    </a:moveTo>
                    <a:lnTo>
                      <a:pt x="54" y="0"/>
                    </a:lnTo>
                    <a:lnTo>
                      <a:pt x="47" y="7"/>
                    </a:lnTo>
                    <a:lnTo>
                      <a:pt x="47" y="21"/>
                    </a:lnTo>
                    <a:lnTo>
                      <a:pt x="40" y="35"/>
                    </a:lnTo>
                    <a:lnTo>
                      <a:pt x="32" y="59"/>
                    </a:lnTo>
                    <a:lnTo>
                      <a:pt x="32" y="101"/>
                    </a:lnTo>
                    <a:lnTo>
                      <a:pt x="32" y="146"/>
                    </a:lnTo>
                    <a:lnTo>
                      <a:pt x="40" y="206"/>
                    </a:lnTo>
                    <a:lnTo>
                      <a:pt x="14" y="206"/>
                    </a:lnTo>
                    <a:lnTo>
                      <a:pt x="7" y="199"/>
                    </a:lnTo>
                    <a:lnTo>
                      <a:pt x="7" y="188"/>
                    </a:lnTo>
                    <a:lnTo>
                      <a:pt x="7" y="160"/>
                    </a:lnTo>
                    <a:lnTo>
                      <a:pt x="0" y="126"/>
                    </a:lnTo>
                    <a:lnTo>
                      <a:pt x="0" y="94"/>
                    </a:lnTo>
                    <a:lnTo>
                      <a:pt x="0" y="59"/>
                    </a:lnTo>
                    <a:lnTo>
                      <a:pt x="7" y="28"/>
                    </a:lnTo>
                    <a:lnTo>
                      <a:pt x="22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72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00" name="Freeform 176"/>
              <p:cNvSpPr>
                <a:spLocks/>
              </p:cNvSpPr>
              <p:nvPr/>
            </p:nvSpPr>
            <p:spPr bwMode="auto">
              <a:xfrm>
                <a:off x="3481" y="3353"/>
                <a:ext cx="47" cy="174"/>
              </a:xfrm>
              <a:custGeom>
                <a:avLst/>
                <a:gdLst/>
                <a:ahLst/>
                <a:cxnLst>
                  <a:cxn ang="0">
                    <a:pos x="47" y="7"/>
                  </a:cxn>
                  <a:cxn ang="0">
                    <a:pos x="47" y="7"/>
                  </a:cxn>
                  <a:cxn ang="0">
                    <a:pos x="40" y="7"/>
                  </a:cxn>
                  <a:cxn ang="0">
                    <a:pos x="40" y="21"/>
                  </a:cxn>
                  <a:cxn ang="0">
                    <a:pos x="32" y="35"/>
                  </a:cxn>
                  <a:cxn ang="0">
                    <a:pos x="32" y="52"/>
                  </a:cxn>
                  <a:cxn ang="0">
                    <a:pos x="32" y="87"/>
                  </a:cxn>
                  <a:cxn ang="0">
                    <a:pos x="32" y="125"/>
                  </a:cxn>
                  <a:cxn ang="0">
                    <a:pos x="32" y="174"/>
                  </a:cxn>
                  <a:cxn ang="0">
                    <a:pos x="14" y="174"/>
                  </a:cxn>
                  <a:cxn ang="0">
                    <a:pos x="14" y="167"/>
                  </a:cxn>
                  <a:cxn ang="0">
                    <a:pos x="7" y="153"/>
                  </a:cxn>
                  <a:cxn ang="0">
                    <a:pos x="7" y="132"/>
                  </a:cxn>
                  <a:cxn ang="0">
                    <a:pos x="0" y="108"/>
                  </a:cxn>
                  <a:cxn ang="0">
                    <a:pos x="0" y="80"/>
                  </a:cxn>
                  <a:cxn ang="0">
                    <a:pos x="7" y="52"/>
                  </a:cxn>
                  <a:cxn ang="0">
                    <a:pos x="7" y="28"/>
                  </a:cxn>
                  <a:cxn ang="0">
                    <a:pos x="22" y="0"/>
                  </a:cxn>
                  <a:cxn ang="0">
                    <a:pos x="47" y="7"/>
                  </a:cxn>
                </a:cxnLst>
                <a:rect l="0" t="0" r="r" b="b"/>
                <a:pathLst>
                  <a:path w="47" h="174">
                    <a:moveTo>
                      <a:pt x="47" y="7"/>
                    </a:moveTo>
                    <a:lnTo>
                      <a:pt x="47" y="7"/>
                    </a:lnTo>
                    <a:lnTo>
                      <a:pt x="40" y="7"/>
                    </a:lnTo>
                    <a:lnTo>
                      <a:pt x="40" y="21"/>
                    </a:lnTo>
                    <a:lnTo>
                      <a:pt x="32" y="35"/>
                    </a:lnTo>
                    <a:lnTo>
                      <a:pt x="32" y="52"/>
                    </a:lnTo>
                    <a:lnTo>
                      <a:pt x="32" y="87"/>
                    </a:lnTo>
                    <a:lnTo>
                      <a:pt x="32" y="125"/>
                    </a:lnTo>
                    <a:lnTo>
                      <a:pt x="32" y="174"/>
                    </a:lnTo>
                    <a:lnTo>
                      <a:pt x="14" y="174"/>
                    </a:lnTo>
                    <a:lnTo>
                      <a:pt x="14" y="167"/>
                    </a:lnTo>
                    <a:lnTo>
                      <a:pt x="7" y="153"/>
                    </a:lnTo>
                    <a:lnTo>
                      <a:pt x="7" y="132"/>
                    </a:lnTo>
                    <a:lnTo>
                      <a:pt x="0" y="108"/>
                    </a:lnTo>
                    <a:lnTo>
                      <a:pt x="0" y="80"/>
                    </a:lnTo>
                    <a:lnTo>
                      <a:pt x="7" y="52"/>
                    </a:lnTo>
                    <a:lnTo>
                      <a:pt x="7" y="28"/>
                    </a:lnTo>
                    <a:lnTo>
                      <a:pt x="22" y="0"/>
                    </a:lnTo>
                    <a:lnTo>
                      <a:pt x="47" y="7"/>
                    </a:lnTo>
                    <a:close/>
                  </a:path>
                </a:pathLst>
              </a:custGeom>
              <a:solidFill>
                <a:srgbClr val="8CD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01" name="Freeform 177"/>
              <p:cNvSpPr>
                <a:spLocks/>
              </p:cNvSpPr>
              <p:nvPr/>
            </p:nvSpPr>
            <p:spPr bwMode="auto">
              <a:xfrm>
                <a:off x="3488" y="3374"/>
                <a:ext cx="33" cy="132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0"/>
                  </a:cxn>
                  <a:cxn ang="0">
                    <a:pos x="25" y="7"/>
                  </a:cxn>
                  <a:cxn ang="0">
                    <a:pos x="25" y="14"/>
                  </a:cxn>
                  <a:cxn ang="0">
                    <a:pos x="25" y="24"/>
                  </a:cxn>
                  <a:cxn ang="0">
                    <a:pos x="22" y="38"/>
                  </a:cxn>
                  <a:cxn ang="0">
                    <a:pos x="22" y="66"/>
                  </a:cxn>
                  <a:cxn ang="0">
                    <a:pos x="22" y="91"/>
                  </a:cxn>
                  <a:cxn ang="0">
                    <a:pos x="25" y="132"/>
                  </a:cxn>
                  <a:cxn ang="0">
                    <a:pos x="7" y="132"/>
                  </a:cxn>
                  <a:cxn ang="0">
                    <a:pos x="7" y="132"/>
                  </a:cxn>
                  <a:cxn ang="0">
                    <a:pos x="0" y="118"/>
                  </a:cxn>
                  <a:cxn ang="0">
                    <a:pos x="0" y="104"/>
                  </a:cxn>
                  <a:cxn ang="0">
                    <a:pos x="0" y="87"/>
                  </a:cxn>
                  <a:cxn ang="0">
                    <a:pos x="0" y="59"/>
                  </a:cxn>
                  <a:cxn ang="0">
                    <a:pos x="0" y="38"/>
                  </a:cxn>
                  <a:cxn ang="0">
                    <a:pos x="7" y="21"/>
                  </a:cxn>
                  <a:cxn ang="0">
                    <a:pos x="7" y="0"/>
                  </a:cxn>
                  <a:cxn ang="0">
                    <a:pos x="33" y="0"/>
                  </a:cxn>
                </a:cxnLst>
                <a:rect l="0" t="0" r="r" b="b"/>
                <a:pathLst>
                  <a:path w="33" h="132">
                    <a:moveTo>
                      <a:pt x="33" y="0"/>
                    </a:moveTo>
                    <a:lnTo>
                      <a:pt x="33" y="0"/>
                    </a:lnTo>
                    <a:lnTo>
                      <a:pt x="25" y="7"/>
                    </a:lnTo>
                    <a:lnTo>
                      <a:pt x="25" y="14"/>
                    </a:lnTo>
                    <a:lnTo>
                      <a:pt x="25" y="24"/>
                    </a:lnTo>
                    <a:lnTo>
                      <a:pt x="22" y="38"/>
                    </a:lnTo>
                    <a:lnTo>
                      <a:pt x="22" y="66"/>
                    </a:lnTo>
                    <a:lnTo>
                      <a:pt x="22" y="91"/>
                    </a:lnTo>
                    <a:lnTo>
                      <a:pt x="25" y="132"/>
                    </a:lnTo>
                    <a:lnTo>
                      <a:pt x="7" y="132"/>
                    </a:lnTo>
                    <a:lnTo>
                      <a:pt x="7" y="132"/>
                    </a:lnTo>
                    <a:lnTo>
                      <a:pt x="0" y="118"/>
                    </a:lnTo>
                    <a:lnTo>
                      <a:pt x="0" y="104"/>
                    </a:lnTo>
                    <a:lnTo>
                      <a:pt x="0" y="87"/>
                    </a:lnTo>
                    <a:lnTo>
                      <a:pt x="0" y="59"/>
                    </a:lnTo>
                    <a:lnTo>
                      <a:pt x="0" y="38"/>
                    </a:lnTo>
                    <a:lnTo>
                      <a:pt x="7" y="21"/>
                    </a:lnTo>
                    <a:lnTo>
                      <a:pt x="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A5E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02" name="Freeform 178"/>
              <p:cNvSpPr>
                <a:spLocks/>
              </p:cNvSpPr>
              <p:nvPr/>
            </p:nvSpPr>
            <p:spPr bwMode="auto">
              <a:xfrm>
                <a:off x="3488" y="3388"/>
                <a:ext cx="25" cy="104"/>
              </a:xfrm>
              <a:custGeom>
                <a:avLst/>
                <a:gdLst/>
                <a:ahLst/>
                <a:cxnLst>
                  <a:cxn ang="0">
                    <a:pos x="25" y="7"/>
                  </a:cxn>
                  <a:cxn ang="0">
                    <a:pos x="25" y="7"/>
                  </a:cxn>
                  <a:cxn ang="0">
                    <a:pos x="25" y="7"/>
                  </a:cxn>
                  <a:cxn ang="0">
                    <a:pos x="22" y="10"/>
                  </a:cxn>
                  <a:cxn ang="0">
                    <a:pos x="22" y="17"/>
                  </a:cxn>
                  <a:cxn ang="0">
                    <a:pos x="22" y="31"/>
                  </a:cxn>
                  <a:cxn ang="0">
                    <a:pos x="22" y="52"/>
                  </a:cxn>
                  <a:cxn ang="0">
                    <a:pos x="22" y="73"/>
                  </a:cxn>
                  <a:cxn ang="0">
                    <a:pos x="22" y="104"/>
                  </a:cxn>
                  <a:cxn ang="0">
                    <a:pos x="7" y="104"/>
                  </a:cxn>
                  <a:cxn ang="0">
                    <a:pos x="7" y="97"/>
                  </a:cxn>
                  <a:cxn ang="0">
                    <a:pos x="7" y="90"/>
                  </a:cxn>
                  <a:cxn ang="0">
                    <a:pos x="0" y="77"/>
                  </a:cxn>
                  <a:cxn ang="0">
                    <a:pos x="0" y="66"/>
                  </a:cxn>
                  <a:cxn ang="0">
                    <a:pos x="0" y="45"/>
                  </a:cxn>
                  <a:cxn ang="0">
                    <a:pos x="0" y="31"/>
                  </a:cxn>
                  <a:cxn ang="0">
                    <a:pos x="7" y="17"/>
                  </a:cxn>
                  <a:cxn ang="0">
                    <a:pos x="7" y="0"/>
                  </a:cxn>
                  <a:cxn ang="0">
                    <a:pos x="25" y="7"/>
                  </a:cxn>
                </a:cxnLst>
                <a:rect l="0" t="0" r="r" b="b"/>
                <a:pathLst>
                  <a:path w="25" h="104">
                    <a:moveTo>
                      <a:pt x="25" y="7"/>
                    </a:moveTo>
                    <a:lnTo>
                      <a:pt x="25" y="7"/>
                    </a:lnTo>
                    <a:lnTo>
                      <a:pt x="25" y="7"/>
                    </a:lnTo>
                    <a:lnTo>
                      <a:pt x="22" y="10"/>
                    </a:lnTo>
                    <a:lnTo>
                      <a:pt x="22" y="17"/>
                    </a:lnTo>
                    <a:lnTo>
                      <a:pt x="22" y="31"/>
                    </a:lnTo>
                    <a:lnTo>
                      <a:pt x="22" y="52"/>
                    </a:lnTo>
                    <a:lnTo>
                      <a:pt x="22" y="73"/>
                    </a:lnTo>
                    <a:lnTo>
                      <a:pt x="22" y="104"/>
                    </a:lnTo>
                    <a:lnTo>
                      <a:pt x="7" y="104"/>
                    </a:lnTo>
                    <a:lnTo>
                      <a:pt x="7" y="97"/>
                    </a:lnTo>
                    <a:lnTo>
                      <a:pt x="7" y="90"/>
                    </a:lnTo>
                    <a:lnTo>
                      <a:pt x="0" y="77"/>
                    </a:lnTo>
                    <a:lnTo>
                      <a:pt x="0" y="66"/>
                    </a:lnTo>
                    <a:lnTo>
                      <a:pt x="0" y="45"/>
                    </a:lnTo>
                    <a:lnTo>
                      <a:pt x="0" y="31"/>
                    </a:lnTo>
                    <a:lnTo>
                      <a:pt x="7" y="17"/>
                    </a:lnTo>
                    <a:lnTo>
                      <a:pt x="7" y="0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B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03" name="Rectangle 179"/>
              <p:cNvSpPr>
                <a:spLocks noChangeArrowheads="1"/>
              </p:cNvSpPr>
              <p:nvPr/>
            </p:nvSpPr>
            <p:spPr bwMode="auto">
              <a:xfrm>
                <a:off x="3146" y="3367"/>
                <a:ext cx="7" cy="3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04" name="Freeform 180"/>
              <p:cNvSpPr>
                <a:spLocks/>
              </p:cNvSpPr>
              <p:nvPr/>
            </p:nvSpPr>
            <p:spPr bwMode="auto">
              <a:xfrm>
                <a:off x="3261" y="3360"/>
                <a:ext cx="130" cy="146"/>
              </a:xfrm>
              <a:custGeom>
                <a:avLst/>
                <a:gdLst/>
                <a:ahLst/>
                <a:cxnLst>
                  <a:cxn ang="0">
                    <a:pos x="14" y="14"/>
                  </a:cxn>
                  <a:cxn ang="0">
                    <a:pos x="14" y="21"/>
                  </a:cxn>
                  <a:cxn ang="0">
                    <a:pos x="7" y="28"/>
                  </a:cxn>
                  <a:cxn ang="0">
                    <a:pos x="7" y="38"/>
                  </a:cxn>
                  <a:cxn ang="0">
                    <a:pos x="0" y="52"/>
                  </a:cxn>
                  <a:cxn ang="0">
                    <a:pos x="0" y="73"/>
                  </a:cxn>
                  <a:cxn ang="0">
                    <a:pos x="0" y="101"/>
                  </a:cxn>
                  <a:cxn ang="0">
                    <a:pos x="0" y="118"/>
                  </a:cxn>
                  <a:cxn ang="0">
                    <a:pos x="7" y="146"/>
                  </a:cxn>
                  <a:cxn ang="0">
                    <a:pos x="7" y="146"/>
                  </a:cxn>
                  <a:cxn ang="0">
                    <a:pos x="7" y="139"/>
                  </a:cxn>
                  <a:cxn ang="0">
                    <a:pos x="7" y="139"/>
                  </a:cxn>
                  <a:cxn ang="0">
                    <a:pos x="7" y="132"/>
                  </a:cxn>
                  <a:cxn ang="0">
                    <a:pos x="7" y="118"/>
                  </a:cxn>
                  <a:cxn ang="0">
                    <a:pos x="7" y="112"/>
                  </a:cxn>
                  <a:cxn ang="0">
                    <a:pos x="14" y="105"/>
                  </a:cxn>
                  <a:cxn ang="0">
                    <a:pos x="14" y="94"/>
                  </a:cxn>
                  <a:cxn ang="0">
                    <a:pos x="14" y="87"/>
                  </a:cxn>
                  <a:cxn ang="0">
                    <a:pos x="22" y="73"/>
                  </a:cxn>
                  <a:cxn ang="0">
                    <a:pos x="29" y="66"/>
                  </a:cxn>
                  <a:cxn ang="0">
                    <a:pos x="36" y="52"/>
                  </a:cxn>
                  <a:cxn ang="0">
                    <a:pos x="43" y="45"/>
                  </a:cxn>
                  <a:cxn ang="0">
                    <a:pos x="51" y="38"/>
                  </a:cxn>
                  <a:cxn ang="0">
                    <a:pos x="61" y="38"/>
                  </a:cxn>
                  <a:cxn ang="0">
                    <a:pos x="69" y="35"/>
                  </a:cxn>
                  <a:cxn ang="0">
                    <a:pos x="76" y="35"/>
                  </a:cxn>
                  <a:cxn ang="0">
                    <a:pos x="76" y="35"/>
                  </a:cxn>
                  <a:cxn ang="0">
                    <a:pos x="76" y="35"/>
                  </a:cxn>
                  <a:cxn ang="0">
                    <a:pos x="83" y="28"/>
                  </a:cxn>
                  <a:cxn ang="0">
                    <a:pos x="90" y="28"/>
                  </a:cxn>
                  <a:cxn ang="0">
                    <a:pos x="105" y="21"/>
                  </a:cxn>
                  <a:cxn ang="0">
                    <a:pos x="119" y="14"/>
                  </a:cxn>
                  <a:cxn ang="0">
                    <a:pos x="130" y="7"/>
                  </a:cxn>
                  <a:cxn ang="0">
                    <a:pos x="130" y="7"/>
                  </a:cxn>
                  <a:cxn ang="0">
                    <a:pos x="123" y="7"/>
                  </a:cxn>
                  <a:cxn ang="0">
                    <a:pos x="123" y="7"/>
                  </a:cxn>
                  <a:cxn ang="0">
                    <a:pos x="119" y="7"/>
                  </a:cxn>
                  <a:cxn ang="0">
                    <a:pos x="112" y="0"/>
                  </a:cxn>
                  <a:cxn ang="0">
                    <a:pos x="105" y="0"/>
                  </a:cxn>
                  <a:cxn ang="0">
                    <a:pos x="97" y="0"/>
                  </a:cxn>
                  <a:cxn ang="0">
                    <a:pos x="90" y="0"/>
                  </a:cxn>
                  <a:cxn ang="0">
                    <a:pos x="83" y="0"/>
                  </a:cxn>
                  <a:cxn ang="0">
                    <a:pos x="69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43" y="7"/>
                  </a:cxn>
                  <a:cxn ang="0">
                    <a:pos x="36" y="7"/>
                  </a:cxn>
                  <a:cxn ang="0">
                    <a:pos x="22" y="7"/>
                  </a:cxn>
                  <a:cxn ang="0">
                    <a:pos x="14" y="14"/>
                  </a:cxn>
                </a:cxnLst>
                <a:rect l="0" t="0" r="r" b="b"/>
                <a:pathLst>
                  <a:path w="130" h="146">
                    <a:moveTo>
                      <a:pt x="14" y="14"/>
                    </a:moveTo>
                    <a:lnTo>
                      <a:pt x="14" y="21"/>
                    </a:lnTo>
                    <a:lnTo>
                      <a:pt x="7" y="28"/>
                    </a:lnTo>
                    <a:lnTo>
                      <a:pt x="7" y="38"/>
                    </a:lnTo>
                    <a:lnTo>
                      <a:pt x="0" y="52"/>
                    </a:lnTo>
                    <a:lnTo>
                      <a:pt x="0" y="73"/>
                    </a:lnTo>
                    <a:lnTo>
                      <a:pt x="0" y="101"/>
                    </a:lnTo>
                    <a:lnTo>
                      <a:pt x="0" y="118"/>
                    </a:lnTo>
                    <a:lnTo>
                      <a:pt x="7" y="146"/>
                    </a:lnTo>
                    <a:lnTo>
                      <a:pt x="7" y="146"/>
                    </a:lnTo>
                    <a:lnTo>
                      <a:pt x="7" y="139"/>
                    </a:lnTo>
                    <a:lnTo>
                      <a:pt x="7" y="139"/>
                    </a:lnTo>
                    <a:lnTo>
                      <a:pt x="7" y="132"/>
                    </a:lnTo>
                    <a:lnTo>
                      <a:pt x="7" y="118"/>
                    </a:lnTo>
                    <a:lnTo>
                      <a:pt x="7" y="112"/>
                    </a:lnTo>
                    <a:lnTo>
                      <a:pt x="14" y="105"/>
                    </a:lnTo>
                    <a:lnTo>
                      <a:pt x="14" y="94"/>
                    </a:lnTo>
                    <a:lnTo>
                      <a:pt x="14" y="87"/>
                    </a:lnTo>
                    <a:lnTo>
                      <a:pt x="22" y="73"/>
                    </a:lnTo>
                    <a:lnTo>
                      <a:pt x="29" y="66"/>
                    </a:lnTo>
                    <a:lnTo>
                      <a:pt x="36" y="52"/>
                    </a:lnTo>
                    <a:lnTo>
                      <a:pt x="43" y="45"/>
                    </a:lnTo>
                    <a:lnTo>
                      <a:pt x="51" y="38"/>
                    </a:lnTo>
                    <a:lnTo>
                      <a:pt x="61" y="38"/>
                    </a:lnTo>
                    <a:lnTo>
                      <a:pt x="69" y="35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83" y="28"/>
                    </a:lnTo>
                    <a:lnTo>
                      <a:pt x="90" y="28"/>
                    </a:lnTo>
                    <a:lnTo>
                      <a:pt x="105" y="21"/>
                    </a:lnTo>
                    <a:lnTo>
                      <a:pt x="119" y="14"/>
                    </a:lnTo>
                    <a:lnTo>
                      <a:pt x="130" y="7"/>
                    </a:lnTo>
                    <a:lnTo>
                      <a:pt x="130" y="7"/>
                    </a:lnTo>
                    <a:lnTo>
                      <a:pt x="123" y="7"/>
                    </a:lnTo>
                    <a:lnTo>
                      <a:pt x="123" y="7"/>
                    </a:lnTo>
                    <a:lnTo>
                      <a:pt x="119" y="7"/>
                    </a:lnTo>
                    <a:lnTo>
                      <a:pt x="112" y="0"/>
                    </a:lnTo>
                    <a:lnTo>
                      <a:pt x="105" y="0"/>
                    </a:lnTo>
                    <a:lnTo>
                      <a:pt x="97" y="0"/>
                    </a:lnTo>
                    <a:lnTo>
                      <a:pt x="90" y="0"/>
                    </a:lnTo>
                    <a:lnTo>
                      <a:pt x="83" y="0"/>
                    </a:lnTo>
                    <a:lnTo>
                      <a:pt x="69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3" y="7"/>
                    </a:lnTo>
                    <a:lnTo>
                      <a:pt x="36" y="7"/>
                    </a:lnTo>
                    <a:lnTo>
                      <a:pt x="22" y="7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05" name="Freeform 181"/>
              <p:cNvSpPr>
                <a:spLocks/>
              </p:cNvSpPr>
              <p:nvPr/>
            </p:nvSpPr>
            <p:spPr bwMode="auto">
              <a:xfrm>
                <a:off x="3084" y="3465"/>
                <a:ext cx="101" cy="34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15" y="7"/>
                  </a:cxn>
                  <a:cxn ang="0">
                    <a:pos x="22" y="7"/>
                  </a:cxn>
                  <a:cxn ang="0">
                    <a:pos x="29" y="7"/>
                  </a:cxn>
                  <a:cxn ang="0">
                    <a:pos x="33" y="7"/>
                  </a:cxn>
                  <a:cxn ang="0">
                    <a:pos x="40" y="0"/>
                  </a:cxn>
                  <a:cxn ang="0">
                    <a:pos x="47" y="0"/>
                  </a:cxn>
                  <a:cxn ang="0">
                    <a:pos x="62" y="7"/>
                  </a:cxn>
                  <a:cxn ang="0">
                    <a:pos x="76" y="7"/>
                  </a:cxn>
                  <a:cxn ang="0">
                    <a:pos x="91" y="7"/>
                  </a:cxn>
                  <a:cxn ang="0">
                    <a:pos x="101" y="13"/>
                  </a:cxn>
                  <a:cxn ang="0">
                    <a:pos x="101" y="20"/>
                  </a:cxn>
                  <a:cxn ang="0">
                    <a:pos x="101" y="20"/>
                  </a:cxn>
                  <a:cxn ang="0">
                    <a:pos x="101" y="20"/>
                  </a:cxn>
                  <a:cxn ang="0">
                    <a:pos x="98" y="13"/>
                  </a:cxn>
                  <a:cxn ang="0">
                    <a:pos x="91" y="13"/>
                  </a:cxn>
                  <a:cxn ang="0">
                    <a:pos x="83" y="13"/>
                  </a:cxn>
                  <a:cxn ang="0">
                    <a:pos x="76" y="13"/>
                  </a:cxn>
                  <a:cxn ang="0">
                    <a:pos x="69" y="13"/>
                  </a:cxn>
                  <a:cxn ang="0">
                    <a:pos x="62" y="13"/>
                  </a:cxn>
                  <a:cxn ang="0">
                    <a:pos x="55" y="7"/>
                  </a:cxn>
                  <a:cxn ang="0">
                    <a:pos x="40" y="7"/>
                  </a:cxn>
                  <a:cxn ang="0">
                    <a:pos x="33" y="13"/>
                  </a:cxn>
                  <a:cxn ang="0">
                    <a:pos x="29" y="13"/>
                  </a:cxn>
                  <a:cxn ang="0">
                    <a:pos x="22" y="13"/>
                  </a:cxn>
                  <a:cxn ang="0">
                    <a:pos x="15" y="20"/>
                  </a:cxn>
                  <a:cxn ang="0">
                    <a:pos x="8" y="27"/>
                  </a:cxn>
                  <a:cxn ang="0">
                    <a:pos x="0" y="34"/>
                  </a:cxn>
                  <a:cxn ang="0">
                    <a:pos x="0" y="20"/>
                  </a:cxn>
                </a:cxnLst>
                <a:rect l="0" t="0" r="r" b="b"/>
                <a:pathLst>
                  <a:path w="101" h="34">
                    <a:moveTo>
                      <a:pt x="0" y="20"/>
                    </a:move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9" y="7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62" y="7"/>
                    </a:lnTo>
                    <a:lnTo>
                      <a:pt x="76" y="7"/>
                    </a:lnTo>
                    <a:lnTo>
                      <a:pt x="91" y="7"/>
                    </a:lnTo>
                    <a:lnTo>
                      <a:pt x="101" y="13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98" y="13"/>
                    </a:lnTo>
                    <a:lnTo>
                      <a:pt x="91" y="13"/>
                    </a:lnTo>
                    <a:lnTo>
                      <a:pt x="83" y="13"/>
                    </a:lnTo>
                    <a:lnTo>
                      <a:pt x="76" y="13"/>
                    </a:lnTo>
                    <a:lnTo>
                      <a:pt x="69" y="13"/>
                    </a:lnTo>
                    <a:lnTo>
                      <a:pt x="62" y="13"/>
                    </a:lnTo>
                    <a:lnTo>
                      <a:pt x="55" y="7"/>
                    </a:lnTo>
                    <a:lnTo>
                      <a:pt x="40" y="7"/>
                    </a:lnTo>
                    <a:lnTo>
                      <a:pt x="33" y="13"/>
                    </a:lnTo>
                    <a:lnTo>
                      <a:pt x="29" y="13"/>
                    </a:lnTo>
                    <a:lnTo>
                      <a:pt x="22" y="13"/>
                    </a:lnTo>
                    <a:lnTo>
                      <a:pt x="15" y="20"/>
                    </a:lnTo>
                    <a:lnTo>
                      <a:pt x="8" y="27"/>
                    </a:lnTo>
                    <a:lnTo>
                      <a:pt x="0" y="3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06" name="Freeform 182"/>
              <p:cNvSpPr>
                <a:spLocks/>
              </p:cNvSpPr>
              <p:nvPr/>
            </p:nvSpPr>
            <p:spPr bwMode="auto">
              <a:xfrm>
                <a:off x="3084" y="3405"/>
                <a:ext cx="101" cy="28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3" y="0"/>
                  </a:cxn>
                  <a:cxn ang="0">
                    <a:pos x="40" y="0"/>
                  </a:cxn>
                  <a:cxn ang="0">
                    <a:pos x="47" y="0"/>
                  </a:cxn>
                  <a:cxn ang="0">
                    <a:pos x="62" y="0"/>
                  </a:cxn>
                  <a:cxn ang="0">
                    <a:pos x="76" y="0"/>
                  </a:cxn>
                  <a:cxn ang="0">
                    <a:pos x="91" y="0"/>
                  </a:cxn>
                  <a:cxn ang="0">
                    <a:pos x="101" y="7"/>
                  </a:cxn>
                  <a:cxn ang="0">
                    <a:pos x="101" y="14"/>
                  </a:cxn>
                  <a:cxn ang="0">
                    <a:pos x="101" y="14"/>
                  </a:cxn>
                  <a:cxn ang="0">
                    <a:pos x="101" y="14"/>
                  </a:cxn>
                  <a:cxn ang="0">
                    <a:pos x="98" y="14"/>
                  </a:cxn>
                  <a:cxn ang="0">
                    <a:pos x="91" y="7"/>
                  </a:cxn>
                  <a:cxn ang="0">
                    <a:pos x="83" y="7"/>
                  </a:cxn>
                  <a:cxn ang="0">
                    <a:pos x="76" y="7"/>
                  </a:cxn>
                  <a:cxn ang="0">
                    <a:pos x="69" y="7"/>
                  </a:cxn>
                  <a:cxn ang="0">
                    <a:pos x="62" y="7"/>
                  </a:cxn>
                  <a:cxn ang="0">
                    <a:pos x="55" y="7"/>
                  </a:cxn>
                  <a:cxn ang="0">
                    <a:pos x="40" y="7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2" y="7"/>
                  </a:cxn>
                  <a:cxn ang="0">
                    <a:pos x="15" y="14"/>
                  </a:cxn>
                  <a:cxn ang="0">
                    <a:pos x="8" y="21"/>
                  </a:cxn>
                  <a:cxn ang="0">
                    <a:pos x="0" y="28"/>
                  </a:cxn>
                  <a:cxn ang="0">
                    <a:pos x="0" y="14"/>
                  </a:cxn>
                </a:cxnLst>
                <a:rect l="0" t="0" r="r" b="b"/>
                <a:pathLst>
                  <a:path w="101" h="28">
                    <a:moveTo>
                      <a:pt x="0" y="14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62" y="0"/>
                    </a:lnTo>
                    <a:lnTo>
                      <a:pt x="76" y="0"/>
                    </a:lnTo>
                    <a:lnTo>
                      <a:pt x="91" y="0"/>
                    </a:lnTo>
                    <a:lnTo>
                      <a:pt x="101" y="7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98" y="14"/>
                    </a:lnTo>
                    <a:lnTo>
                      <a:pt x="91" y="7"/>
                    </a:lnTo>
                    <a:lnTo>
                      <a:pt x="83" y="7"/>
                    </a:lnTo>
                    <a:lnTo>
                      <a:pt x="76" y="7"/>
                    </a:lnTo>
                    <a:lnTo>
                      <a:pt x="69" y="7"/>
                    </a:lnTo>
                    <a:lnTo>
                      <a:pt x="62" y="7"/>
                    </a:lnTo>
                    <a:lnTo>
                      <a:pt x="55" y="7"/>
                    </a:lnTo>
                    <a:lnTo>
                      <a:pt x="40" y="7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2" y="7"/>
                    </a:lnTo>
                    <a:lnTo>
                      <a:pt x="15" y="14"/>
                    </a:lnTo>
                    <a:lnTo>
                      <a:pt x="8" y="21"/>
                    </a:lnTo>
                    <a:lnTo>
                      <a:pt x="0" y="2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07" name="Freeform 183"/>
              <p:cNvSpPr>
                <a:spLocks/>
              </p:cNvSpPr>
              <p:nvPr/>
            </p:nvSpPr>
            <p:spPr bwMode="auto">
              <a:xfrm>
                <a:off x="3182" y="3374"/>
                <a:ext cx="169" cy="2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2"/>
                  </a:cxn>
                  <a:cxn ang="0">
                    <a:pos x="54" y="296"/>
                  </a:cxn>
                  <a:cxn ang="0">
                    <a:pos x="54" y="258"/>
                  </a:cxn>
                  <a:cxn ang="0">
                    <a:pos x="169" y="278"/>
                  </a:cxn>
                  <a:cxn ang="0">
                    <a:pos x="169" y="265"/>
                  </a:cxn>
                  <a:cxn ang="0">
                    <a:pos x="86" y="251"/>
                  </a:cxn>
                  <a:cxn ang="0">
                    <a:pos x="79" y="219"/>
                  </a:cxn>
                  <a:cxn ang="0">
                    <a:pos x="25" y="219"/>
                  </a:cxn>
                  <a:cxn ang="0">
                    <a:pos x="25" y="219"/>
                  </a:cxn>
                  <a:cxn ang="0">
                    <a:pos x="18" y="205"/>
                  </a:cxn>
                  <a:cxn ang="0">
                    <a:pos x="18" y="185"/>
                  </a:cxn>
                  <a:cxn ang="0">
                    <a:pos x="11" y="160"/>
                  </a:cxn>
                  <a:cxn ang="0">
                    <a:pos x="3" y="125"/>
                  </a:cxn>
                  <a:cxn ang="0">
                    <a:pos x="3" y="87"/>
                  </a:cxn>
                  <a:cxn ang="0">
                    <a:pos x="3" y="52"/>
                  </a:cxn>
                  <a:cxn ang="0">
                    <a:pos x="18" y="7"/>
                  </a:cxn>
                  <a:cxn ang="0">
                    <a:pos x="0" y="0"/>
                  </a:cxn>
                </a:cxnLst>
                <a:rect l="0" t="0" r="r" b="b"/>
                <a:pathLst>
                  <a:path w="169" h="296">
                    <a:moveTo>
                      <a:pt x="0" y="0"/>
                    </a:moveTo>
                    <a:lnTo>
                      <a:pt x="0" y="292"/>
                    </a:lnTo>
                    <a:lnTo>
                      <a:pt x="54" y="296"/>
                    </a:lnTo>
                    <a:lnTo>
                      <a:pt x="54" y="258"/>
                    </a:lnTo>
                    <a:lnTo>
                      <a:pt x="169" y="278"/>
                    </a:lnTo>
                    <a:lnTo>
                      <a:pt x="169" y="265"/>
                    </a:lnTo>
                    <a:lnTo>
                      <a:pt x="86" y="251"/>
                    </a:lnTo>
                    <a:lnTo>
                      <a:pt x="79" y="219"/>
                    </a:lnTo>
                    <a:lnTo>
                      <a:pt x="25" y="219"/>
                    </a:lnTo>
                    <a:lnTo>
                      <a:pt x="25" y="219"/>
                    </a:lnTo>
                    <a:lnTo>
                      <a:pt x="18" y="205"/>
                    </a:lnTo>
                    <a:lnTo>
                      <a:pt x="18" y="185"/>
                    </a:lnTo>
                    <a:lnTo>
                      <a:pt x="11" y="160"/>
                    </a:lnTo>
                    <a:lnTo>
                      <a:pt x="3" y="125"/>
                    </a:lnTo>
                    <a:lnTo>
                      <a:pt x="3" y="87"/>
                    </a:lnTo>
                    <a:lnTo>
                      <a:pt x="3" y="52"/>
                    </a:lnTo>
                    <a:lnTo>
                      <a:pt x="1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08" name="Freeform 184"/>
              <p:cNvSpPr>
                <a:spLocks/>
              </p:cNvSpPr>
              <p:nvPr/>
            </p:nvSpPr>
            <p:spPr bwMode="auto">
              <a:xfrm>
                <a:off x="3268" y="3301"/>
                <a:ext cx="220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7" y="38"/>
                  </a:cxn>
                  <a:cxn ang="0">
                    <a:pos x="15" y="38"/>
                  </a:cxn>
                  <a:cxn ang="0">
                    <a:pos x="29" y="31"/>
                  </a:cxn>
                  <a:cxn ang="0">
                    <a:pos x="36" y="31"/>
                  </a:cxn>
                  <a:cxn ang="0">
                    <a:pos x="47" y="28"/>
                  </a:cxn>
                  <a:cxn ang="0">
                    <a:pos x="62" y="28"/>
                  </a:cxn>
                  <a:cxn ang="0">
                    <a:pos x="83" y="28"/>
                  </a:cxn>
                  <a:cxn ang="0">
                    <a:pos x="98" y="21"/>
                  </a:cxn>
                  <a:cxn ang="0">
                    <a:pos x="116" y="21"/>
                  </a:cxn>
                  <a:cxn ang="0">
                    <a:pos x="130" y="21"/>
                  </a:cxn>
                  <a:cxn ang="0">
                    <a:pos x="152" y="21"/>
                  </a:cxn>
                  <a:cxn ang="0">
                    <a:pos x="173" y="21"/>
                  </a:cxn>
                  <a:cxn ang="0">
                    <a:pos x="191" y="28"/>
                  </a:cxn>
                  <a:cxn ang="0">
                    <a:pos x="213" y="28"/>
                  </a:cxn>
                  <a:cxn ang="0">
                    <a:pos x="220" y="0"/>
                  </a:cxn>
                  <a:cxn ang="0">
                    <a:pos x="213" y="0"/>
                  </a:cxn>
                  <a:cxn ang="0">
                    <a:pos x="213" y="0"/>
                  </a:cxn>
                  <a:cxn ang="0">
                    <a:pos x="206" y="0"/>
                  </a:cxn>
                  <a:cxn ang="0">
                    <a:pos x="191" y="0"/>
                  </a:cxn>
                  <a:cxn ang="0">
                    <a:pos x="184" y="0"/>
                  </a:cxn>
                  <a:cxn ang="0">
                    <a:pos x="173" y="0"/>
                  </a:cxn>
                  <a:cxn ang="0">
                    <a:pos x="152" y="7"/>
                  </a:cxn>
                  <a:cxn ang="0">
                    <a:pos x="137" y="7"/>
                  </a:cxn>
                  <a:cxn ang="0">
                    <a:pos x="116" y="7"/>
                  </a:cxn>
                  <a:cxn ang="0">
                    <a:pos x="105" y="7"/>
                  </a:cxn>
                  <a:cxn ang="0">
                    <a:pos x="83" y="7"/>
                  </a:cxn>
                  <a:cxn ang="0">
                    <a:pos x="69" y="14"/>
                  </a:cxn>
                  <a:cxn ang="0">
                    <a:pos x="47" y="14"/>
                  </a:cxn>
                  <a:cxn ang="0">
                    <a:pos x="29" y="21"/>
                  </a:cxn>
                  <a:cxn ang="0">
                    <a:pos x="15" y="21"/>
                  </a:cxn>
                  <a:cxn ang="0">
                    <a:pos x="0" y="28"/>
                  </a:cxn>
                  <a:cxn ang="0">
                    <a:pos x="0" y="38"/>
                  </a:cxn>
                </a:cxnLst>
                <a:rect l="0" t="0" r="r" b="b"/>
                <a:pathLst>
                  <a:path w="220" h="38">
                    <a:moveTo>
                      <a:pt x="0" y="38"/>
                    </a:moveTo>
                    <a:lnTo>
                      <a:pt x="0" y="38"/>
                    </a:lnTo>
                    <a:lnTo>
                      <a:pt x="0" y="38"/>
                    </a:lnTo>
                    <a:lnTo>
                      <a:pt x="7" y="38"/>
                    </a:lnTo>
                    <a:lnTo>
                      <a:pt x="15" y="38"/>
                    </a:lnTo>
                    <a:lnTo>
                      <a:pt x="29" y="31"/>
                    </a:lnTo>
                    <a:lnTo>
                      <a:pt x="36" y="31"/>
                    </a:lnTo>
                    <a:lnTo>
                      <a:pt x="47" y="28"/>
                    </a:lnTo>
                    <a:lnTo>
                      <a:pt x="62" y="28"/>
                    </a:lnTo>
                    <a:lnTo>
                      <a:pt x="83" y="28"/>
                    </a:lnTo>
                    <a:lnTo>
                      <a:pt x="98" y="21"/>
                    </a:lnTo>
                    <a:lnTo>
                      <a:pt x="116" y="21"/>
                    </a:lnTo>
                    <a:lnTo>
                      <a:pt x="130" y="21"/>
                    </a:lnTo>
                    <a:lnTo>
                      <a:pt x="152" y="21"/>
                    </a:lnTo>
                    <a:lnTo>
                      <a:pt x="173" y="21"/>
                    </a:lnTo>
                    <a:lnTo>
                      <a:pt x="191" y="28"/>
                    </a:lnTo>
                    <a:lnTo>
                      <a:pt x="213" y="28"/>
                    </a:lnTo>
                    <a:lnTo>
                      <a:pt x="220" y="0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06" y="0"/>
                    </a:lnTo>
                    <a:lnTo>
                      <a:pt x="191" y="0"/>
                    </a:lnTo>
                    <a:lnTo>
                      <a:pt x="184" y="0"/>
                    </a:lnTo>
                    <a:lnTo>
                      <a:pt x="173" y="0"/>
                    </a:lnTo>
                    <a:lnTo>
                      <a:pt x="152" y="7"/>
                    </a:lnTo>
                    <a:lnTo>
                      <a:pt x="137" y="7"/>
                    </a:lnTo>
                    <a:lnTo>
                      <a:pt x="116" y="7"/>
                    </a:lnTo>
                    <a:lnTo>
                      <a:pt x="105" y="7"/>
                    </a:lnTo>
                    <a:lnTo>
                      <a:pt x="83" y="7"/>
                    </a:lnTo>
                    <a:lnTo>
                      <a:pt x="69" y="14"/>
                    </a:lnTo>
                    <a:lnTo>
                      <a:pt x="47" y="14"/>
                    </a:lnTo>
                    <a:lnTo>
                      <a:pt x="29" y="21"/>
                    </a:lnTo>
                    <a:lnTo>
                      <a:pt x="15" y="21"/>
                    </a:lnTo>
                    <a:lnTo>
                      <a:pt x="0" y="2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09" name="Freeform 185"/>
              <p:cNvSpPr>
                <a:spLocks/>
              </p:cNvSpPr>
              <p:nvPr/>
            </p:nvSpPr>
            <p:spPr bwMode="auto">
              <a:xfrm>
                <a:off x="3139" y="3684"/>
                <a:ext cx="371" cy="115"/>
              </a:xfrm>
              <a:custGeom>
                <a:avLst/>
                <a:gdLst/>
                <a:ahLst/>
                <a:cxnLst>
                  <a:cxn ang="0">
                    <a:pos x="158" y="115"/>
                  </a:cxn>
                  <a:cxn ang="0">
                    <a:pos x="158" y="115"/>
                  </a:cxn>
                  <a:cxn ang="0">
                    <a:pos x="158" y="115"/>
                  </a:cxn>
                  <a:cxn ang="0">
                    <a:pos x="165" y="108"/>
                  </a:cxn>
                  <a:cxn ang="0">
                    <a:pos x="165" y="108"/>
                  </a:cxn>
                  <a:cxn ang="0">
                    <a:pos x="173" y="108"/>
                  </a:cxn>
                  <a:cxn ang="0">
                    <a:pos x="176" y="101"/>
                  </a:cxn>
                  <a:cxn ang="0">
                    <a:pos x="183" y="101"/>
                  </a:cxn>
                  <a:cxn ang="0">
                    <a:pos x="191" y="94"/>
                  </a:cxn>
                  <a:cxn ang="0">
                    <a:pos x="198" y="94"/>
                  </a:cxn>
                  <a:cxn ang="0">
                    <a:pos x="205" y="87"/>
                  </a:cxn>
                  <a:cxn ang="0">
                    <a:pos x="212" y="87"/>
                  </a:cxn>
                  <a:cxn ang="0">
                    <a:pos x="219" y="80"/>
                  </a:cxn>
                  <a:cxn ang="0">
                    <a:pos x="227" y="73"/>
                  </a:cxn>
                  <a:cxn ang="0">
                    <a:pos x="234" y="66"/>
                  </a:cxn>
                  <a:cxn ang="0">
                    <a:pos x="234" y="66"/>
                  </a:cxn>
                  <a:cxn ang="0">
                    <a:pos x="241" y="59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371" y="80"/>
                  </a:cxn>
                  <a:cxn ang="0">
                    <a:pos x="356" y="87"/>
                  </a:cxn>
                  <a:cxn ang="0">
                    <a:pos x="252" y="59"/>
                  </a:cxn>
                  <a:cxn ang="0">
                    <a:pos x="252" y="59"/>
                  </a:cxn>
                  <a:cxn ang="0">
                    <a:pos x="252" y="66"/>
                  </a:cxn>
                  <a:cxn ang="0">
                    <a:pos x="245" y="66"/>
                  </a:cxn>
                  <a:cxn ang="0">
                    <a:pos x="245" y="66"/>
                  </a:cxn>
                  <a:cxn ang="0">
                    <a:pos x="245" y="73"/>
                  </a:cxn>
                  <a:cxn ang="0">
                    <a:pos x="241" y="73"/>
                  </a:cxn>
                  <a:cxn ang="0">
                    <a:pos x="241" y="80"/>
                  </a:cxn>
                  <a:cxn ang="0">
                    <a:pos x="234" y="80"/>
                  </a:cxn>
                  <a:cxn ang="0">
                    <a:pos x="227" y="87"/>
                  </a:cxn>
                  <a:cxn ang="0">
                    <a:pos x="219" y="87"/>
                  </a:cxn>
                  <a:cxn ang="0">
                    <a:pos x="212" y="94"/>
                  </a:cxn>
                  <a:cxn ang="0">
                    <a:pos x="205" y="101"/>
                  </a:cxn>
                  <a:cxn ang="0">
                    <a:pos x="191" y="101"/>
                  </a:cxn>
                  <a:cxn ang="0">
                    <a:pos x="183" y="108"/>
                  </a:cxn>
                  <a:cxn ang="0">
                    <a:pos x="173" y="115"/>
                  </a:cxn>
                  <a:cxn ang="0">
                    <a:pos x="165" y="115"/>
                  </a:cxn>
                  <a:cxn ang="0">
                    <a:pos x="158" y="115"/>
                  </a:cxn>
                </a:cxnLst>
                <a:rect l="0" t="0" r="r" b="b"/>
                <a:pathLst>
                  <a:path w="371" h="115">
                    <a:moveTo>
                      <a:pt x="158" y="115"/>
                    </a:moveTo>
                    <a:lnTo>
                      <a:pt x="158" y="115"/>
                    </a:lnTo>
                    <a:lnTo>
                      <a:pt x="158" y="115"/>
                    </a:lnTo>
                    <a:lnTo>
                      <a:pt x="165" y="108"/>
                    </a:lnTo>
                    <a:lnTo>
                      <a:pt x="165" y="108"/>
                    </a:lnTo>
                    <a:lnTo>
                      <a:pt x="173" y="108"/>
                    </a:lnTo>
                    <a:lnTo>
                      <a:pt x="176" y="101"/>
                    </a:lnTo>
                    <a:lnTo>
                      <a:pt x="183" y="101"/>
                    </a:lnTo>
                    <a:lnTo>
                      <a:pt x="191" y="94"/>
                    </a:lnTo>
                    <a:lnTo>
                      <a:pt x="198" y="94"/>
                    </a:lnTo>
                    <a:lnTo>
                      <a:pt x="205" y="87"/>
                    </a:lnTo>
                    <a:lnTo>
                      <a:pt x="212" y="87"/>
                    </a:lnTo>
                    <a:lnTo>
                      <a:pt x="219" y="80"/>
                    </a:lnTo>
                    <a:lnTo>
                      <a:pt x="227" y="73"/>
                    </a:lnTo>
                    <a:lnTo>
                      <a:pt x="234" y="66"/>
                    </a:lnTo>
                    <a:lnTo>
                      <a:pt x="234" y="66"/>
                    </a:lnTo>
                    <a:lnTo>
                      <a:pt x="241" y="59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371" y="80"/>
                    </a:lnTo>
                    <a:lnTo>
                      <a:pt x="356" y="87"/>
                    </a:lnTo>
                    <a:lnTo>
                      <a:pt x="252" y="59"/>
                    </a:lnTo>
                    <a:lnTo>
                      <a:pt x="252" y="59"/>
                    </a:lnTo>
                    <a:lnTo>
                      <a:pt x="252" y="66"/>
                    </a:lnTo>
                    <a:lnTo>
                      <a:pt x="245" y="66"/>
                    </a:lnTo>
                    <a:lnTo>
                      <a:pt x="245" y="66"/>
                    </a:lnTo>
                    <a:lnTo>
                      <a:pt x="245" y="73"/>
                    </a:lnTo>
                    <a:lnTo>
                      <a:pt x="241" y="73"/>
                    </a:lnTo>
                    <a:lnTo>
                      <a:pt x="241" y="80"/>
                    </a:lnTo>
                    <a:lnTo>
                      <a:pt x="234" y="80"/>
                    </a:lnTo>
                    <a:lnTo>
                      <a:pt x="227" y="87"/>
                    </a:lnTo>
                    <a:lnTo>
                      <a:pt x="219" y="87"/>
                    </a:lnTo>
                    <a:lnTo>
                      <a:pt x="212" y="94"/>
                    </a:lnTo>
                    <a:lnTo>
                      <a:pt x="205" y="101"/>
                    </a:lnTo>
                    <a:lnTo>
                      <a:pt x="191" y="101"/>
                    </a:lnTo>
                    <a:lnTo>
                      <a:pt x="183" y="108"/>
                    </a:lnTo>
                    <a:lnTo>
                      <a:pt x="173" y="115"/>
                    </a:lnTo>
                    <a:lnTo>
                      <a:pt x="165" y="115"/>
                    </a:lnTo>
                    <a:lnTo>
                      <a:pt x="158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10" name="Freeform 186"/>
              <p:cNvSpPr>
                <a:spLocks/>
              </p:cNvSpPr>
              <p:nvPr/>
            </p:nvSpPr>
            <p:spPr bwMode="auto">
              <a:xfrm>
                <a:off x="3063" y="3712"/>
                <a:ext cx="378" cy="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1" y="104"/>
                  </a:cxn>
                  <a:cxn ang="0">
                    <a:pos x="378" y="104"/>
                  </a:cxn>
                  <a:cxn ang="0">
                    <a:pos x="14" y="0"/>
                  </a:cxn>
                  <a:cxn ang="0">
                    <a:pos x="0" y="0"/>
                  </a:cxn>
                </a:cxnLst>
                <a:rect l="0" t="0" r="r" b="b"/>
                <a:pathLst>
                  <a:path w="378" h="104">
                    <a:moveTo>
                      <a:pt x="0" y="0"/>
                    </a:moveTo>
                    <a:lnTo>
                      <a:pt x="371" y="104"/>
                    </a:lnTo>
                    <a:lnTo>
                      <a:pt x="378" y="104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11" name="Freeform 187"/>
              <p:cNvSpPr>
                <a:spLocks/>
              </p:cNvSpPr>
              <p:nvPr/>
            </p:nvSpPr>
            <p:spPr bwMode="auto">
              <a:xfrm>
                <a:off x="3124" y="3698"/>
                <a:ext cx="371" cy="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4" y="94"/>
                  </a:cxn>
                  <a:cxn ang="0">
                    <a:pos x="371" y="94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371" h="94">
                    <a:moveTo>
                      <a:pt x="0" y="0"/>
                    </a:moveTo>
                    <a:lnTo>
                      <a:pt x="364" y="94"/>
                    </a:lnTo>
                    <a:lnTo>
                      <a:pt x="371" y="94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12" name="Freeform 188"/>
              <p:cNvSpPr>
                <a:spLocks/>
              </p:cNvSpPr>
              <p:nvPr/>
            </p:nvSpPr>
            <p:spPr bwMode="auto">
              <a:xfrm>
                <a:off x="3099" y="3705"/>
                <a:ext cx="367" cy="1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0" y="101"/>
                  </a:cxn>
                  <a:cxn ang="0">
                    <a:pos x="367" y="101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367" h="101">
                    <a:moveTo>
                      <a:pt x="0" y="0"/>
                    </a:moveTo>
                    <a:lnTo>
                      <a:pt x="360" y="101"/>
                    </a:lnTo>
                    <a:lnTo>
                      <a:pt x="367" y="101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</p:grpSp>
        <p:grpSp>
          <p:nvGrpSpPr>
            <p:cNvPr id="17" name="Group 189"/>
            <p:cNvGrpSpPr>
              <a:grpSpLocks/>
            </p:cNvGrpSpPr>
            <p:nvPr/>
          </p:nvGrpSpPr>
          <p:grpSpPr bwMode="auto">
            <a:xfrm>
              <a:off x="5940425" y="4868863"/>
              <a:ext cx="503238" cy="504825"/>
              <a:chOff x="3016" y="3294"/>
              <a:chExt cx="692" cy="564"/>
            </a:xfrm>
          </p:grpSpPr>
          <p:sp>
            <p:nvSpPr>
              <p:cNvPr id="52414" name="Freeform 190"/>
              <p:cNvSpPr>
                <a:spLocks/>
              </p:cNvSpPr>
              <p:nvPr/>
            </p:nvSpPr>
            <p:spPr bwMode="auto">
              <a:xfrm>
                <a:off x="3016" y="3294"/>
                <a:ext cx="692" cy="564"/>
              </a:xfrm>
              <a:custGeom>
                <a:avLst/>
                <a:gdLst/>
                <a:ahLst/>
                <a:cxnLst>
                  <a:cxn ang="0">
                    <a:pos x="191" y="38"/>
                  </a:cxn>
                  <a:cxn ang="0">
                    <a:pos x="191" y="38"/>
                  </a:cxn>
                  <a:cxn ang="0">
                    <a:pos x="198" y="38"/>
                  </a:cxn>
                  <a:cxn ang="0">
                    <a:pos x="205" y="38"/>
                  </a:cxn>
                  <a:cxn ang="0">
                    <a:pos x="213" y="35"/>
                  </a:cxn>
                  <a:cxn ang="0">
                    <a:pos x="227" y="35"/>
                  </a:cxn>
                  <a:cxn ang="0">
                    <a:pos x="238" y="28"/>
                  </a:cxn>
                  <a:cxn ang="0">
                    <a:pos x="259" y="28"/>
                  </a:cxn>
                  <a:cxn ang="0">
                    <a:pos x="281" y="21"/>
                  </a:cxn>
                  <a:cxn ang="0">
                    <a:pos x="306" y="14"/>
                  </a:cxn>
                  <a:cxn ang="0">
                    <a:pos x="335" y="14"/>
                  </a:cxn>
                  <a:cxn ang="0">
                    <a:pos x="364" y="7"/>
                  </a:cxn>
                  <a:cxn ang="0">
                    <a:pos x="396" y="7"/>
                  </a:cxn>
                  <a:cxn ang="0">
                    <a:pos x="432" y="7"/>
                  </a:cxn>
                  <a:cxn ang="0">
                    <a:pos x="472" y="0"/>
                  </a:cxn>
                  <a:cxn ang="0">
                    <a:pos x="512" y="0"/>
                  </a:cxn>
                  <a:cxn ang="0">
                    <a:pos x="555" y="0"/>
                  </a:cxn>
                  <a:cxn ang="0">
                    <a:pos x="573" y="80"/>
                  </a:cxn>
                  <a:cxn ang="0">
                    <a:pos x="580" y="80"/>
                  </a:cxn>
                  <a:cxn ang="0">
                    <a:pos x="602" y="94"/>
                  </a:cxn>
                  <a:cxn ang="0">
                    <a:pos x="616" y="111"/>
                  </a:cxn>
                  <a:cxn ang="0">
                    <a:pos x="623" y="139"/>
                  </a:cxn>
                  <a:cxn ang="0">
                    <a:pos x="663" y="317"/>
                  </a:cxn>
                  <a:cxn ang="0">
                    <a:pos x="685" y="390"/>
                  </a:cxn>
                  <a:cxn ang="0">
                    <a:pos x="685" y="397"/>
                  </a:cxn>
                  <a:cxn ang="0">
                    <a:pos x="692" y="411"/>
                  </a:cxn>
                  <a:cxn ang="0">
                    <a:pos x="692" y="432"/>
                  </a:cxn>
                  <a:cxn ang="0">
                    <a:pos x="678" y="456"/>
                  </a:cxn>
                  <a:cxn ang="0">
                    <a:pos x="0" y="442"/>
                  </a:cxn>
                  <a:cxn ang="0">
                    <a:pos x="61" y="404"/>
                  </a:cxn>
                  <a:cxn ang="0">
                    <a:pos x="68" y="80"/>
                  </a:cxn>
                  <a:cxn ang="0">
                    <a:pos x="68" y="80"/>
                  </a:cxn>
                  <a:cxn ang="0">
                    <a:pos x="76" y="73"/>
                  </a:cxn>
                  <a:cxn ang="0">
                    <a:pos x="83" y="66"/>
                  </a:cxn>
                  <a:cxn ang="0">
                    <a:pos x="97" y="66"/>
                  </a:cxn>
                  <a:cxn ang="0">
                    <a:pos x="115" y="59"/>
                  </a:cxn>
                  <a:cxn ang="0">
                    <a:pos x="130" y="59"/>
                  </a:cxn>
                  <a:cxn ang="0">
                    <a:pos x="159" y="66"/>
                  </a:cxn>
                  <a:cxn ang="0">
                    <a:pos x="184" y="73"/>
                  </a:cxn>
                </a:cxnLst>
                <a:rect l="0" t="0" r="r" b="b"/>
                <a:pathLst>
                  <a:path w="692" h="564">
                    <a:moveTo>
                      <a:pt x="184" y="73"/>
                    </a:moveTo>
                    <a:lnTo>
                      <a:pt x="191" y="38"/>
                    </a:lnTo>
                    <a:lnTo>
                      <a:pt x="191" y="38"/>
                    </a:lnTo>
                    <a:lnTo>
                      <a:pt x="191" y="38"/>
                    </a:lnTo>
                    <a:lnTo>
                      <a:pt x="198" y="38"/>
                    </a:lnTo>
                    <a:lnTo>
                      <a:pt x="198" y="38"/>
                    </a:lnTo>
                    <a:lnTo>
                      <a:pt x="198" y="38"/>
                    </a:lnTo>
                    <a:lnTo>
                      <a:pt x="205" y="38"/>
                    </a:lnTo>
                    <a:lnTo>
                      <a:pt x="213" y="35"/>
                    </a:lnTo>
                    <a:lnTo>
                      <a:pt x="213" y="35"/>
                    </a:lnTo>
                    <a:lnTo>
                      <a:pt x="220" y="35"/>
                    </a:lnTo>
                    <a:lnTo>
                      <a:pt x="227" y="35"/>
                    </a:lnTo>
                    <a:lnTo>
                      <a:pt x="231" y="28"/>
                    </a:lnTo>
                    <a:lnTo>
                      <a:pt x="238" y="28"/>
                    </a:lnTo>
                    <a:lnTo>
                      <a:pt x="252" y="28"/>
                    </a:lnTo>
                    <a:lnTo>
                      <a:pt x="259" y="28"/>
                    </a:lnTo>
                    <a:lnTo>
                      <a:pt x="274" y="21"/>
                    </a:lnTo>
                    <a:lnTo>
                      <a:pt x="281" y="21"/>
                    </a:lnTo>
                    <a:lnTo>
                      <a:pt x="296" y="21"/>
                    </a:lnTo>
                    <a:lnTo>
                      <a:pt x="306" y="14"/>
                    </a:lnTo>
                    <a:lnTo>
                      <a:pt x="321" y="14"/>
                    </a:lnTo>
                    <a:lnTo>
                      <a:pt x="335" y="14"/>
                    </a:lnTo>
                    <a:lnTo>
                      <a:pt x="350" y="14"/>
                    </a:lnTo>
                    <a:lnTo>
                      <a:pt x="364" y="7"/>
                    </a:lnTo>
                    <a:lnTo>
                      <a:pt x="375" y="7"/>
                    </a:lnTo>
                    <a:lnTo>
                      <a:pt x="396" y="7"/>
                    </a:lnTo>
                    <a:lnTo>
                      <a:pt x="418" y="7"/>
                    </a:lnTo>
                    <a:lnTo>
                      <a:pt x="432" y="7"/>
                    </a:lnTo>
                    <a:lnTo>
                      <a:pt x="450" y="0"/>
                    </a:lnTo>
                    <a:lnTo>
                      <a:pt x="472" y="0"/>
                    </a:lnTo>
                    <a:lnTo>
                      <a:pt x="494" y="0"/>
                    </a:lnTo>
                    <a:lnTo>
                      <a:pt x="512" y="0"/>
                    </a:lnTo>
                    <a:lnTo>
                      <a:pt x="533" y="0"/>
                    </a:lnTo>
                    <a:lnTo>
                      <a:pt x="555" y="0"/>
                    </a:lnTo>
                    <a:lnTo>
                      <a:pt x="580" y="14"/>
                    </a:lnTo>
                    <a:lnTo>
                      <a:pt x="573" y="80"/>
                    </a:lnTo>
                    <a:lnTo>
                      <a:pt x="580" y="80"/>
                    </a:lnTo>
                    <a:lnTo>
                      <a:pt x="580" y="80"/>
                    </a:lnTo>
                    <a:lnTo>
                      <a:pt x="587" y="87"/>
                    </a:lnTo>
                    <a:lnTo>
                      <a:pt x="602" y="94"/>
                    </a:lnTo>
                    <a:lnTo>
                      <a:pt x="609" y="101"/>
                    </a:lnTo>
                    <a:lnTo>
                      <a:pt x="616" y="111"/>
                    </a:lnTo>
                    <a:lnTo>
                      <a:pt x="623" y="125"/>
                    </a:lnTo>
                    <a:lnTo>
                      <a:pt x="623" y="139"/>
                    </a:lnTo>
                    <a:lnTo>
                      <a:pt x="685" y="184"/>
                    </a:lnTo>
                    <a:lnTo>
                      <a:pt x="663" y="317"/>
                    </a:lnTo>
                    <a:lnTo>
                      <a:pt x="573" y="358"/>
                    </a:lnTo>
                    <a:lnTo>
                      <a:pt x="685" y="390"/>
                    </a:lnTo>
                    <a:lnTo>
                      <a:pt x="685" y="390"/>
                    </a:lnTo>
                    <a:lnTo>
                      <a:pt x="685" y="397"/>
                    </a:lnTo>
                    <a:lnTo>
                      <a:pt x="685" y="397"/>
                    </a:lnTo>
                    <a:lnTo>
                      <a:pt x="692" y="411"/>
                    </a:lnTo>
                    <a:lnTo>
                      <a:pt x="692" y="418"/>
                    </a:lnTo>
                    <a:lnTo>
                      <a:pt x="692" y="432"/>
                    </a:lnTo>
                    <a:lnTo>
                      <a:pt x="685" y="442"/>
                    </a:lnTo>
                    <a:lnTo>
                      <a:pt x="678" y="456"/>
                    </a:lnTo>
                    <a:lnTo>
                      <a:pt x="396" y="564"/>
                    </a:lnTo>
                    <a:lnTo>
                      <a:pt x="0" y="442"/>
                    </a:lnTo>
                    <a:lnTo>
                      <a:pt x="7" y="425"/>
                    </a:lnTo>
                    <a:lnTo>
                      <a:pt x="61" y="404"/>
                    </a:lnTo>
                    <a:lnTo>
                      <a:pt x="61" y="80"/>
                    </a:lnTo>
                    <a:lnTo>
                      <a:pt x="68" y="80"/>
                    </a:lnTo>
                    <a:lnTo>
                      <a:pt x="68" y="80"/>
                    </a:lnTo>
                    <a:lnTo>
                      <a:pt x="68" y="80"/>
                    </a:lnTo>
                    <a:lnTo>
                      <a:pt x="68" y="73"/>
                    </a:lnTo>
                    <a:lnTo>
                      <a:pt x="76" y="73"/>
                    </a:lnTo>
                    <a:lnTo>
                      <a:pt x="83" y="73"/>
                    </a:lnTo>
                    <a:lnTo>
                      <a:pt x="83" y="66"/>
                    </a:lnTo>
                    <a:lnTo>
                      <a:pt x="90" y="66"/>
                    </a:lnTo>
                    <a:lnTo>
                      <a:pt x="97" y="66"/>
                    </a:lnTo>
                    <a:lnTo>
                      <a:pt x="108" y="59"/>
                    </a:lnTo>
                    <a:lnTo>
                      <a:pt x="115" y="59"/>
                    </a:lnTo>
                    <a:lnTo>
                      <a:pt x="123" y="59"/>
                    </a:lnTo>
                    <a:lnTo>
                      <a:pt x="130" y="59"/>
                    </a:lnTo>
                    <a:lnTo>
                      <a:pt x="144" y="59"/>
                    </a:lnTo>
                    <a:lnTo>
                      <a:pt x="159" y="66"/>
                    </a:lnTo>
                    <a:lnTo>
                      <a:pt x="166" y="66"/>
                    </a:lnTo>
                    <a:lnTo>
                      <a:pt x="184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15" name="Freeform 191"/>
              <p:cNvSpPr>
                <a:spLocks/>
              </p:cNvSpPr>
              <p:nvPr/>
            </p:nvSpPr>
            <p:spPr bwMode="auto">
              <a:xfrm>
                <a:off x="3254" y="3339"/>
                <a:ext cx="220" cy="240"/>
              </a:xfrm>
              <a:custGeom>
                <a:avLst/>
                <a:gdLst/>
                <a:ahLst/>
                <a:cxnLst>
                  <a:cxn ang="0">
                    <a:pos x="220" y="7"/>
                  </a:cxn>
                  <a:cxn ang="0">
                    <a:pos x="220" y="7"/>
                  </a:cxn>
                  <a:cxn ang="0">
                    <a:pos x="212" y="7"/>
                  </a:cxn>
                  <a:cxn ang="0">
                    <a:pos x="205" y="7"/>
                  </a:cxn>
                  <a:cxn ang="0">
                    <a:pos x="198" y="0"/>
                  </a:cxn>
                  <a:cxn ang="0">
                    <a:pos x="194" y="0"/>
                  </a:cxn>
                  <a:cxn ang="0">
                    <a:pos x="180" y="0"/>
                  </a:cxn>
                  <a:cxn ang="0">
                    <a:pos x="166" y="0"/>
                  </a:cxn>
                  <a:cxn ang="0">
                    <a:pos x="151" y="0"/>
                  </a:cxn>
                  <a:cxn ang="0">
                    <a:pos x="137" y="0"/>
                  </a:cxn>
                  <a:cxn ang="0">
                    <a:pos x="126" y="0"/>
                  </a:cxn>
                  <a:cxn ang="0">
                    <a:pos x="104" y="0"/>
                  </a:cxn>
                  <a:cxn ang="0">
                    <a:pos x="90" y="0"/>
                  </a:cxn>
                  <a:cxn ang="0">
                    <a:pos x="68" y="7"/>
                  </a:cxn>
                  <a:cxn ang="0">
                    <a:pos x="50" y="14"/>
                  </a:cxn>
                  <a:cxn ang="0">
                    <a:pos x="36" y="21"/>
                  </a:cxn>
                  <a:cxn ang="0">
                    <a:pos x="14" y="28"/>
                  </a:cxn>
                  <a:cxn ang="0">
                    <a:pos x="14" y="35"/>
                  </a:cxn>
                  <a:cxn ang="0">
                    <a:pos x="7" y="49"/>
                  </a:cxn>
                  <a:cxn ang="0">
                    <a:pos x="0" y="66"/>
                  </a:cxn>
                  <a:cxn ang="0">
                    <a:pos x="0" y="94"/>
                  </a:cxn>
                  <a:cxn ang="0">
                    <a:pos x="0" y="126"/>
                  </a:cxn>
                  <a:cxn ang="0">
                    <a:pos x="0" y="160"/>
                  </a:cxn>
                  <a:cxn ang="0">
                    <a:pos x="7" y="199"/>
                  </a:cxn>
                  <a:cxn ang="0">
                    <a:pos x="14" y="240"/>
                  </a:cxn>
                  <a:cxn ang="0">
                    <a:pos x="14" y="240"/>
                  </a:cxn>
                  <a:cxn ang="0">
                    <a:pos x="21" y="233"/>
                  </a:cxn>
                  <a:cxn ang="0">
                    <a:pos x="29" y="233"/>
                  </a:cxn>
                  <a:cxn ang="0">
                    <a:pos x="36" y="233"/>
                  </a:cxn>
                  <a:cxn ang="0">
                    <a:pos x="43" y="233"/>
                  </a:cxn>
                  <a:cxn ang="0">
                    <a:pos x="50" y="233"/>
                  </a:cxn>
                  <a:cxn ang="0">
                    <a:pos x="61" y="233"/>
                  </a:cxn>
                  <a:cxn ang="0">
                    <a:pos x="76" y="233"/>
                  </a:cxn>
                  <a:cxn ang="0">
                    <a:pos x="90" y="233"/>
                  </a:cxn>
                  <a:cxn ang="0">
                    <a:pos x="104" y="233"/>
                  </a:cxn>
                  <a:cxn ang="0">
                    <a:pos x="126" y="233"/>
                  </a:cxn>
                  <a:cxn ang="0">
                    <a:pos x="137" y="233"/>
                  </a:cxn>
                  <a:cxn ang="0">
                    <a:pos x="158" y="233"/>
                  </a:cxn>
                  <a:cxn ang="0">
                    <a:pos x="180" y="240"/>
                  </a:cxn>
                  <a:cxn ang="0">
                    <a:pos x="198" y="240"/>
                  </a:cxn>
                  <a:cxn ang="0">
                    <a:pos x="220" y="240"/>
                  </a:cxn>
                  <a:cxn ang="0">
                    <a:pos x="220" y="233"/>
                  </a:cxn>
                  <a:cxn ang="0">
                    <a:pos x="220" y="213"/>
                  </a:cxn>
                  <a:cxn ang="0">
                    <a:pos x="212" y="188"/>
                  </a:cxn>
                  <a:cxn ang="0">
                    <a:pos x="212" y="153"/>
                  </a:cxn>
                  <a:cxn ang="0">
                    <a:pos x="212" y="115"/>
                  </a:cxn>
                  <a:cxn ang="0">
                    <a:pos x="212" y="73"/>
                  </a:cxn>
                  <a:cxn ang="0">
                    <a:pos x="212" y="42"/>
                  </a:cxn>
                  <a:cxn ang="0">
                    <a:pos x="220" y="7"/>
                  </a:cxn>
                </a:cxnLst>
                <a:rect l="0" t="0" r="r" b="b"/>
                <a:pathLst>
                  <a:path w="220" h="240">
                    <a:moveTo>
                      <a:pt x="220" y="7"/>
                    </a:moveTo>
                    <a:lnTo>
                      <a:pt x="220" y="7"/>
                    </a:lnTo>
                    <a:lnTo>
                      <a:pt x="212" y="7"/>
                    </a:lnTo>
                    <a:lnTo>
                      <a:pt x="205" y="7"/>
                    </a:lnTo>
                    <a:lnTo>
                      <a:pt x="198" y="0"/>
                    </a:lnTo>
                    <a:lnTo>
                      <a:pt x="194" y="0"/>
                    </a:lnTo>
                    <a:lnTo>
                      <a:pt x="180" y="0"/>
                    </a:lnTo>
                    <a:lnTo>
                      <a:pt x="166" y="0"/>
                    </a:lnTo>
                    <a:lnTo>
                      <a:pt x="151" y="0"/>
                    </a:lnTo>
                    <a:lnTo>
                      <a:pt x="137" y="0"/>
                    </a:lnTo>
                    <a:lnTo>
                      <a:pt x="126" y="0"/>
                    </a:lnTo>
                    <a:lnTo>
                      <a:pt x="104" y="0"/>
                    </a:lnTo>
                    <a:lnTo>
                      <a:pt x="90" y="0"/>
                    </a:lnTo>
                    <a:lnTo>
                      <a:pt x="68" y="7"/>
                    </a:lnTo>
                    <a:lnTo>
                      <a:pt x="50" y="14"/>
                    </a:lnTo>
                    <a:lnTo>
                      <a:pt x="36" y="21"/>
                    </a:lnTo>
                    <a:lnTo>
                      <a:pt x="14" y="28"/>
                    </a:lnTo>
                    <a:lnTo>
                      <a:pt x="14" y="35"/>
                    </a:lnTo>
                    <a:lnTo>
                      <a:pt x="7" y="49"/>
                    </a:lnTo>
                    <a:lnTo>
                      <a:pt x="0" y="66"/>
                    </a:lnTo>
                    <a:lnTo>
                      <a:pt x="0" y="94"/>
                    </a:lnTo>
                    <a:lnTo>
                      <a:pt x="0" y="126"/>
                    </a:lnTo>
                    <a:lnTo>
                      <a:pt x="0" y="160"/>
                    </a:lnTo>
                    <a:lnTo>
                      <a:pt x="7" y="199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21" y="233"/>
                    </a:lnTo>
                    <a:lnTo>
                      <a:pt x="29" y="233"/>
                    </a:lnTo>
                    <a:lnTo>
                      <a:pt x="36" y="233"/>
                    </a:lnTo>
                    <a:lnTo>
                      <a:pt x="43" y="233"/>
                    </a:lnTo>
                    <a:lnTo>
                      <a:pt x="50" y="233"/>
                    </a:lnTo>
                    <a:lnTo>
                      <a:pt x="61" y="233"/>
                    </a:lnTo>
                    <a:lnTo>
                      <a:pt x="76" y="233"/>
                    </a:lnTo>
                    <a:lnTo>
                      <a:pt x="90" y="233"/>
                    </a:lnTo>
                    <a:lnTo>
                      <a:pt x="104" y="233"/>
                    </a:lnTo>
                    <a:lnTo>
                      <a:pt x="126" y="233"/>
                    </a:lnTo>
                    <a:lnTo>
                      <a:pt x="137" y="233"/>
                    </a:lnTo>
                    <a:lnTo>
                      <a:pt x="158" y="233"/>
                    </a:lnTo>
                    <a:lnTo>
                      <a:pt x="180" y="240"/>
                    </a:lnTo>
                    <a:lnTo>
                      <a:pt x="198" y="240"/>
                    </a:lnTo>
                    <a:lnTo>
                      <a:pt x="220" y="240"/>
                    </a:lnTo>
                    <a:lnTo>
                      <a:pt x="220" y="233"/>
                    </a:lnTo>
                    <a:lnTo>
                      <a:pt x="220" y="213"/>
                    </a:lnTo>
                    <a:lnTo>
                      <a:pt x="212" y="188"/>
                    </a:lnTo>
                    <a:lnTo>
                      <a:pt x="212" y="153"/>
                    </a:lnTo>
                    <a:lnTo>
                      <a:pt x="212" y="115"/>
                    </a:lnTo>
                    <a:lnTo>
                      <a:pt x="212" y="73"/>
                    </a:lnTo>
                    <a:lnTo>
                      <a:pt x="212" y="42"/>
                    </a:lnTo>
                    <a:lnTo>
                      <a:pt x="220" y="7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16" name="Freeform 192"/>
              <p:cNvSpPr>
                <a:spLocks/>
              </p:cNvSpPr>
              <p:nvPr/>
            </p:nvSpPr>
            <p:spPr bwMode="auto">
              <a:xfrm>
                <a:off x="3275" y="3405"/>
                <a:ext cx="372" cy="241"/>
              </a:xfrm>
              <a:custGeom>
                <a:avLst/>
                <a:gdLst/>
                <a:ahLst/>
                <a:cxnLst>
                  <a:cxn ang="0">
                    <a:pos x="8" y="181"/>
                  </a:cxn>
                  <a:cxn ang="0">
                    <a:pos x="0" y="213"/>
                  </a:cxn>
                  <a:cxn ang="0">
                    <a:pos x="238" y="241"/>
                  </a:cxn>
                  <a:cxn ang="0">
                    <a:pos x="238" y="241"/>
                  </a:cxn>
                  <a:cxn ang="0">
                    <a:pos x="246" y="241"/>
                  </a:cxn>
                  <a:cxn ang="0">
                    <a:pos x="253" y="234"/>
                  </a:cxn>
                  <a:cxn ang="0">
                    <a:pos x="267" y="227"/>
                  </a:cxn>
                  <a:cxn ang="0">
                    <a:pos x="274" y="220"/>
                  </a:cxn>
                  <a:cxn ang="0">
                    <a:pos x="289" y="213"/>
                  </a:cxn>
                  <a:cxn ang="0">
                    <a:pos x="303" y="199"/>
                  </a:cxn>
                  <a:cxn ang="0">
                    <a:pos x="314" y="195"/>
                  </a:cxn>
                  <a:cxn ang="0">
                    <a:pos x="328" y="174"/>
                  </a:cxn>
                  <a:cxn ang="0">
                    <a:pos x="343" y="160"/>
                  </a:cxn>
                  <a:cxn ang="0">
                    <a:pos x="350" y="147"/>
                  </a:cxn>
                  <a:cxn ang="0">
                    <a:pos x="357" y="129"/>
                  </a:cxn>
                  <a:cxn ang="0">
                    <a:pos x="364" y="108"/>
                  </a:cxn>
                  <a:cxn ang="0">
                    <a:pos x="372" y="80"/>
                  </a:cxn>
                  <a:cxn ang="0">
                    <a:pos x="372" y="60"/>
                  </a:cxn>
                  <a:cxn ang="0">
                    <a:pos x="364" y="35"/>
                  </a:cxn>
                  <a:cxn ang="0">
                    <a:pos x="364" y="35"/>
                  </a:cxn>
                  <a:cxn ang="0">
                    <a:pos x="364" y="28"/>
                  </a:cxn>
                  <a:cxn ang="0">
                    <a:pos x="357" y="28"/>
                  </a:cxn>
                  <a:cxn ang="0">
                    <a:pos x="350" y="21"/>
                  </a:cxn>
                  <a:cxn ang="0">
                    <a:pos x="343" y="14"/>
                  </a:cxn>
                  <a:cxn ang="0">
                    <a:pos x="336" y="7"/>
                  </a:cxn>
                  <a:cxn ang="0">
                    <a:pos x="328" y="0"/>
                  </a:cxn>
                  <a:cxn ang="0">
                    <a:pos x="314" y="0"/>
                  </a:cxn>
                  <a:cxn ang="0">
                    <a:pos x="314" y="0"/>
                  </a:cxn>
                  <a:cxn ang="0">
                    <a:pos x="321" y="14"/>
                  </a:cxn>
                  <a:cxn ang="0">
                    <a:pos x="328" y="28"/>
                  </a:cxn>
                  <a:cxn ang="0">
                    <a:pos x="328" y="56"/>
                  </a:cxn>
                  <a:cxn ang="0">
                    <a:pos x="328" y="80"/>
                  </a:cxn>
                  <a:cxn ang="0">
                    <a:pos x="328" y="108"/>
                  </a:cxn>
                  <a:cxn ang="0">
                    <a:pos x="321" y="140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296" y="174"/>
                  </a:cxn>
                  <a:cxn ang="0">
                    <a:pos x="296" y="181"/>
                  </a:cxn>
                  <a:cxn ang="0">
                    <a:pos x="289" y="181"/>
                  </a:cxn>
                  <a:cxn ang="0">
                    <a:pos x="282" y="188"/>
                  </a:cxn>
                  <a:cxn ang="0">
                    <a:pos x="274" y="188"/>
                  </a:cxn>
                  <a:cxn ang="0">
                    <a:pos x="267" y="188"/>
                  </a:cxn>
                  <a:cxn ang="0">
                    <a:pos x="260" y="195"/>
                  </a:cxn>
                  <a:cxn ang="0">
                    <a:pos x="253" y="195"/>
                  </a:cxn>
                  <a:cxn ang="0">
                    <a:pos x="238" y="195"/>
                  </a:cxn>
                  <a:cxn ang="0">
                    <a:pos x="235" y="195"/>
                  </a:cxn>
                  <a:cxn ang="0">
                    <a:pos x="220" y="195"/>
                  </a:cxn>
                  <a:cxn ang="0">
                    <a:pos x="206" y="195"/>
                  </a:cxn>
                  <a:cxn ang="0">
                    <a:pos x="191" y="195"/>
                  </a:cxn>
                  <a:cxn ang="0">
                    <a:pos x="191" y="227"/>
                  </a:cxn>
                  <a:cxn ang="0">
                    <a:pos x="8" y="206"/>
                  </a:cxn>
                  <a:cxn ang="0">
                    <a:pos x="8" y="181"/>
                  </a:cxn>
                </a:cxnLst>
                <a:rect l="0" t="0" r="r" b="b"/>
                <a:pathLst>
                  <a:path w="372" h="241">
                    <a:moveTo>
                      <a:pt x="8" y="181"/>
                    </a:moveTo>
                    <a:lnTo>
                      <a:pt x="0" y="213"/>
                    </a:lnTo>
                    <a:lnTo>
                      <a:pt x="238" y="241"/>
                    </a:lnTo>
                    <a:lnTo>
                      <a:pt x="238" y="241"/>
                    </a:lnTo>
                    <a:lnTo>
                      <a:pt x="246" y="241"/>
                    </a:lnTo>
                    <a:lnTo>
                      <a:pt x="253" y="234"/>
                    </a:lnTo>
                    <a:lnTo>
                      <a:pt x="267" y="227"/>
                    </a:lnTo>
                    <a:lnTo>
                      <a:pt x="274" y="220"/>
                    </a:lnTo>
                    <a:lnTo>
                      <a:pt x="289" y="213"/>
                    </a:lnTo>
                    <a:lnTo>
                      <a:pt x="303" y="199"/>
                    </a:lnTo>
                    <a:lnTo>
                      <a:pt x="314" y="195"/>
                    </a:lnTo>
                    <a:lnTo>
                      <a:pt x="328" y="174"/>
                    </a:lnTo>
                    <a:lnTo>
                      <a:pt x="343" y="160"/>
                    </a:lnTo>
                    <a:lnTo>
                      <a:pt x="350" y="147"/>
                    </a:lnTo>
                    <a:lnTo>
                      <a:pt x="357" y="129"/>
                    </a:lnTo>
                    <a:lnTo>
                      <a:pt x="364" y="108"/>
                    </a:lnTo>
                    <a:lnTo>
                      <a:pt x="372" y="80"/>
                    </a:lnTo>
                    <a:lnTo>
                      <a:pt x="372" y="60"/>
                    </a:lnTo>
                    <a:lnTo>
                      <a:pt x="364" y="35"/>
                    </a:lnTo>
                    <a:lnTo>
                      <a:pt x="364" y="35"/>
                    </a:lnTo>
                    <a:lnTo>
                      <a:pt x="364" y="28"/>
                    </a:lnTo>
                    <a:lnTo>
                      <a:pt x="357" y="28"/>
                    </a:lnTo>
                    <a:lnTo>
                      <a:pt x="350" y="21"/>
                    </a:lnTo>
                    <a:lnTo>
                      <a:pt x="343" y="14"/>
                    </a:lnTo>
                    <a:lnTo>
                      <a:pt x="336" y="7"/>
                    </a:lnTo>
                    <a:lnTo>
                      <a:pt x="328" y="0"/>
                    </a:lnTo>
                    <a:lnTo>
                      <a:pt x="314" y="0"/>
                    </a:lnTo>
                    <a:lnTo>
                      <a:pt x="314" y="0"/>
                    </a:lnTo>
                    <a:lnTo>
                      <a:pt x="321" y="14"/>
                    </a:lnTo>
                    <a:lnTo>
                      <a:pt x="328" y="28"/>
                    </a:lnTo>
                    <a:lnTo>
                      <a:pt x="328" y="56"/>
                    </a:lnTo>
                    <a:lnTo>
                      <a:pt x="328" y="80"/>
                    </a:lnTo>
                    <a:lnTo>
                      <a:pt x="328" y="108"/>
                    </a:lnTo>
                    <a:lnTo>
                      <a:pt x="321" y="140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296" y="174"/>
                    </a:lnTo>
                    <a:lnTo>
                      <a:pt x="296" y="181"/>
                    </a:lnTo>
                    <a:lnTo>
                      <a:pt x="289" y="181"/>
                    </a:lnTo>
                    <a:lnTo>
                      <a:pt x="282" y="188"/>
                    </a:lnTo>
                    <a:lnTo>
                      <a:pt x="274" y="188"/>
                    </a:lnTo>
                    <a:lnTo>
                      <a:pt x="267" y="188"/>
                    </a:lnTo>
                    <a:lnTo>
                      <a:pt x="260" y="195"/>
                    </a:lnTo>
                    <a:lnTo>
                      <a:pt x="253" y="195"/>
                    </a:lnTo>
                    <a:lnTo>
                      <a:pt x="238" y="195"/>
                    </a:lnTo>
                    <a:lnTo>
                      <a:pt x="235" y="195"/>
                    </a:lnTo>
                    <a:lnTo>
                      <a:pt x="220" y="195"/>
                    </a:lnTo>
                    <a:lnTo>
                      <a:pt x="206" y="195"/>
                    </a:lnTo>
                    <a:lnTo>
                      <a:pt x="191" y="195"/>
                    </a:lnTo>
                    <a:lnTo>
                      <a:pt x="191" y="227"/>
                    </a:lnTo>
                    <a:lnTo>
                      <a:pt x="8" y="206"/>
                    </a:lnTo>
                    <a:lnTo>
                      <a:pt x="8" y="181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17" name="Freeform 193"/>
              <p:cNvSpPr>
                <a:spLocks/>
              </p:cNvSpPr>
              <p:nvPr/>
            </p:nvSpPr>
            <p:spPr bwMode="auto">
              <a:xfrm>
                <a:off x="3229" y="3646"/>
                <a:ext cx="274" cy="80"/>
              </a:xfrm>
              <a:custGeom>
                <a:avLst/>
                <a:gdLst/>
                <a:ahLst/>
                <a:cxnLst>
                  <a:cxn ang="0">
                    <a:pos x="274" y="24"/>
                  </a:cxn>
                  <a:cxn ang="0">
                    <a:pos x="7" y="0"/>
                  </a:cxn>
                  <a:cxn ang="0">
                    <a:pos x="0" y="24"/>
                  </a:cxn>
                  <a:cxn ang="0">
                    <a:pos x="266" y="80"/>
                  </a:cxn>
                  <a:cxn ang="0">
                    <a:pos x="274" y="24"/>
                  </a:cxn>
                </a:cxnLst>
                <a:rect l="0" t="0" r="r" b="b"/>
                <a:pathLst>
                  <a:path w="274" h="80">
                    <a:moveTo>
                      <a:pt x="274" y="24"/>
                    </a:moveTo>
                    <a:lnTo>
                      <a:pt x="7" y="0"/>
                    </a:lnTo>
                    <a:lnTo>
                      <a:pt x="0" y="24"/>
                    </a:lnTo>
                    <a:lnTo>
                      <a:pt x="266" y="80"/>
                    </a:lnTo>
                    <a:lnTo>
                      <a:pt x="27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18" name="Freeform 194"/>
              <p:cNvSpPr>
                <a:spLocks/>
              </p:cNvSpPr>
              <p:nvPr/>
            </p:nvSpPr>
            <p:spPr bwMode="auto">
              <a:xfrm>
                <a:off x="3366" y="3670"/>
                <a:ext cx="115" cy="35"/>
              </a:xfrm>
              <a:custGeom>
                <a:avLst/>
                <a:gdLst/>
                <a:ahLst/>
                <a:cxnLst>
                  <a:cxn ang="0">
                    <a:pos x="115" y="14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108" y="35"/>
                  </a:cxn>
                  <a:cxn ang="0">
                    <a:pos x="115" y="14"/>
                  </a:cxn>
                </a:cxnLst>
                <a:rect l="0" t="0" r="r" b="b"/>
                <a:pathLst>
                  <a:path w="115" h="35">
                    <a:moveTo>
                      <a:pt x="115" y="14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108" y="35"/>
                    </a:lnTo>
                    <a:lnTo>
                      <a:pt x="115" y="14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19" name="Freeform 195"/>
              <p:cNvSpPr>
                <a:spLocks/>
              </p:cNvSpPr>
              <p:nvPr/>
            </p:nvSpPr>
            <p:spPr bwMode="auto">
              <a:xfrm>
                <a:off x="3247" y="3652"/>
                <a:ext cx="75" cy="25"/>
              </a:xfrm>
              <a:custGeom>
                <a:avLst/>
                <a:gdLst/>
                <a:ahLst/>
                <a:cxnLst>
                  <a:cxn ang="0">
                    <a:pos x="75" y="14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75" y="25"/>
                  </a:cxn>
                  <a:cxn ang="0">
                    <a:pos x="75" y="14"/>
                  </a:cxn>
                </a:cxnLst>
                <a:rect l="0" t="0" r="r" b="b"/>
                <a:pathLst>
                  <a:path w="75" h="25">
                    <a:moveTo>
                      <a:pt x="75" y="14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75" y="25"/>
                    </a:lnTo>
                    <a:lnTo>
                      <a:pt x="75" y="14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20" name="Freeform 196"/>
              <p:cNvSpPr>
                <a:spLocks/>
              </p:cNvSpPr>
              <p:nvPr/>
            </p:nvSpPr>
            <p:spPr bwMode="auto">
              <a:xfrm>
                <a:off x="3056" y="3677"/>
                <a:ext cx="454" cy="146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0" y="49"/>
                  </a:cxn>
                  <a:cxn ang="0">
                    <a:pos x="0" y="42"/>
                  </a:cxn>
                  <a:cxn ang="0">
                    <a:pos x="7" y="42"/>
                  </a:cxn>
                  <a:cxn ang="0">
                    <a:pos x="14" y="42"/>
                  </a:cxn>
                  <a:cxn ang="0">
                    <a:pos x="21" y="42"/>
                  </a:cxn>
                  <a:cxn ang="0">
                    <a:pos x="28" y="42"/>
                  </a:cxn>
                  <a:cxn ang="0">
                    <a:pos x="36" y="35"/>
                  </a:cxn>
                  <a:cxn ang="0">
                    <a:pos x="50" y="35"/>
                  </a:cxn>
                  <a:cxn ang="0">
                    <a:pos x="57" y="35"/>
                  </a:cxn>
                  <a:cxn ang="0">
                    <a:pos x="68" y="28"/>
                  </a:cxn>
                  <a:cxn ang="0">
                    <a:pos x="75" y="28"/>
                  </a:cxn>
                  <a:cxn ang="0">
                    <a:pos x="83" y="21"/>
                  </a:cxn>
                  <a:cxn ang="0">
                    <a:pos x="97" y="14"/>
                  </a:cxn>
                  <a:cxn ang="0">
                    <a:pos x="104" y="14"/>
                  </a:cxn>
                  <a:cxn ang="0">
                    <a:pos x="111" y="7"/>
                  </a:cxn>
                  <a:cxn ang="0">
                    <a:pos x="119" y="0"/>
                  </a:cxn>
                  <a:cxn ang="0">
                    <a:pos x="454" y="73"/>
                  </a:cxn>
                  <a:cxn ang="0">
                    <a:pos x="454" y="73"/>
                  </a:cxn>
                  <a:cxn ang="0">
                    <a:pos x="454" y="80"/>
                  </a:cxn>
                  <a:cxn ang="0">
                    <a:pos x="447" y="80"/>
                  </a:cxn>
                  <a:cxn ang="0">
                    <a:pos x="447" y="80"/>
                  </a:cxn>
                  <a:cxn ang="0">
                    <a:pos x="439" y="87"/>
                  </a:cxn>
                  <a:cxn ang="0">
                    <a:pos x="432" y="94"/>
                  </a:cxn>
                  <a:cxn ang="0">
                    <a:pos x="425" y="101"/>
                  </a:cxn>
                  <a:cxn ang="0">
                    <a:pos x="418" y="108"/>
                  </a:cxn>
                  <a:cxn ang="0">
                    <a:pos x="410" y="115"/>
                  </a:cxn>
                  <a:cxn ang="0">
                    <a:pos x="403" y="115"/>
                  </a:cxn>
                  <a:cxn ang="0">
                    <a:pos x="392" y="122"/>
                  </a:cxn>
                  <a:cxn ang="0">
                    <a:pos x="385" y="129"/>
                  </a:cxn>
                  <a:cxn ang="0">
                    <a:pos x="378" y="132"/>
                  </a:cxn>
                  <a:cxn ang="0">
                    <a:pos x="371" y="139"/>
                  </a:cxn>
                  <a:cxn ang="0">
                    <a:pos x="356" y="139"/>
                  </a:cxn>
                  <a:cxn ang="0">
                    <a:pos x="349" y="146"/>
                  </a:cxn>
                  <a:cxn ang="0">
                    <a:pos x="0" y="49"/>
                  </a:cxn>
                </a:cxnLst>
                <a:rect l="0" t="0" r="r" b="b"/>
                <a:pathLst>
                  <a:path w="454" h="146">
                    <a:moveTo>
                      <a:pt x="0" y="49"/>
                    </a:moveTo>
                    <a:lnTo>
                      <a:pt x="0" y="49"/>
                    </a:lnTo>
                    <a:lnTo>
                      <a:pt x="0" y="42"/>
                    </a:lnTo>
                    <a:lnTo>
                      <a:pt x="7" y="42"/>
                    </a:lnTo>
                    <a:lnTo>
                      <a:pt x="14" y="42"/>
                    </a:lnTo>
                    <a:lnTo>
                      <a:pt x="21" y="42"/>
                    </a:lnTo>
                    <a:lnTo>
                      <a:pt x="28" y="42"/>
                    </a:lnTo>
                    <a:lnTo>
                      <a:pt x="36" y="35"/>
                    </a:lnTo>
                    <a:lnTo>
                      <a:pt x="50" y="35"/>
                    </a:lnTo>
                    <a:lnTo>
                      <a:pt x="57" y="35"/>
                    </a:lnTo>
                    <a:lnTo>
                      <a:pt x="68" y="28"/>
                    </a:lnTo>
                    <a:lnTo>
                      <a:pt x="75" y="28"/>
                    </a:lnTo>
                    <a:lnTo>
                      <a:pt x="83" y="21"/>
                    </a:lnTo>
                    <a:lnTo>
                      <a:pt x="97" y="14"/>
                    </a:lnTo>
                    <a:lnTo>
                      <a:pt x="104" y="14"/>
                    </a:lnTo>
                    <a:lnTo>
                      <a:pt x="111" y="7"/>
                    </a:lnTo>
                    <a:lnTo>
                      <a:pt x="119" y="0"/>
                    </a:lnTo>
                    <a:lnTo>
                      <a:pt x="454" y="73"/>
                    </a:lnTo>
                    <a:lnTo>
                      <a:pt x="454" y="73"/>
                    </a:lnTo>
                    <a:lnTo>
                      <a:pt x="454" y="80"/>
                    </a:lnTo>
                    <a:lnTo>
                      <a:pt x="447" y="80"/>
                    </a:lnTo>
                    <a:lnTo>
                      <a:pt x="447" y="80"/>
                    </a:lnTo>
                    <a:lnTo>
                      <a:pt x="439" y="87"/>
                    </a:lnTo>
                    <a:lnTo>
                      <a:pt x="432" y="94"/>
                    </a:lnTo>
                    <a:lnTo>
                      <a:pt x="425" y="101"/>
                    </a:lnTo>
                    <a:lnTo>
                      <a:pt x="418" y="108"/>
                    </a:lnTo>
                    <a:lnTo>
                      <a:pt x="410" y="115"/>
                    </a:lnTo>
                    <a:lnTo>
                      <a:pt x="403" y="115"/>
                    </a:lnTo>
                    <a:lnTo>
                      <a:pt x="392" y="122"/>
                    </a:lnTo>
                    <a:lnTo>
                      <a:pt x="385" y="129"/>
                    </a:lnTo>
                    <a:lnTo>
                      <a:pt x="378" y="132"/>
                    </a:lnTo>
                    <a:lnTo>
                      <a:pt x="371" y="139"/>
                    </a:lnTo>
                    <a:lnTo>
                      <a:pt x="356" y="139"/>
                    </a:lnTo>
                    <a:lnTo>
                      <a:pt x="349" y="1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21" name="Freeform 197"/>
              <p:cNvSpPr>
                <a:spLocks/>
              </p:cNvSpPr>
              <p:nvPr/>
            </p:nvSpPr>
            <p:spPr bwMode="auto">
              <a:xfrm>
                <a:off x="3510" y="3666"/>
                <a:ext cx="155" cy="67"/>
              </a:xfrm>
              <a:custGeom>
                <a:avLst/>
                <a:gdLst/>
                <a:ahLst/>
                <a:cxnLst>
                  <a:cxn ang="0">
                    <a:pos x="11" y="67"/>
                  </a:cxn>
                  <a:cxn ang="0">
                    <a:pos x="155" y="25"/>
                  </a:cxn>
                  <a:cxn ang="0">
                    <a:pos x="68" y="0"/>
                  </a:cxn>
                  <a:cxn ang="0">
                    <a:pos x="0" y="4"/>
                  </a:cxn>
                  <a:cxn ang="0">
                    <a:pos x="0" y="67"/>
                  </a:cxn>
                  <a:cxn ang="0">
                    <a:pos x="11" y="67"/>
                  </a:cxn>
                </a:cxnLst>
                <a:rect l="0" t="0" r="r" b="b"/>
                <a:pathLst>
                  <a:path w="155" h="67">
                    <a:moveTo>
                      <a:pt x="11" y="67"/>
                    </a:moveTo>
                    <a:lnTo>
                      <a:pt x="155" y="25"/>
                    </a:lnTo>
                    <a:lnTo>
                      <a:pt x="68" y="0"/>
                    </a:lnTo>
                    <a:lnTo>
                      <a:pt x="0" y="4"/>
                    </a:lnTo>
                    <a:lnTo>
                      <a:pt x="0" y="67"/>
                    </a:lnTo>
                    <a:lnTo>
                      <a:pt x="11" y="67"/>
                    </a:lnTo>
                    <a:close/>
                  </a:path>
                </a:pathLst>
              </a:custGeom>
              <a:solidFill>
                <a:srgbClr val="001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22" name="Freeform 198"/>
              <p:cNvSpPr>
                <a:spLocks/>
              </p:cNvSpPr>
              <p:nvPr/>
            </p:nvSpPr>
            <p:spPr bwMode="auto">
              <a:xfrm>
                <a:off x="3092" y="3367"/>
                <a:ext cx="83" cy="331"/>
              </a:xfrm>
              <a:custGeom>
                <a:avLst/>
                <a:gdLst/>
                <a:ahLst/>
                <a:cxnLst>
                  <a:cxn ang="0">
                    <a:pos x="83" y="7"/>
                  </a:cxn>
                  <a:cxn ang="0">
                    <a:pos x="83" y="7"/>
                  </a:cxn>
                  <a:cxn ang="0">
                    <a:pos x="83" y="7"/>
                  </a:cxn>
                  <a:cxn ang="0">
                    <a:pos x="83" y="7"/>
                  </a:cxn>
                  <a:cxn ang="0">
                    <a:pos x="75" y="7"/>
                  </a:cxn>
                  <a:cxn ang="0">
                    <a:pos x="75" y="0"/>
                  </a:cxn>
                  <a:cxn ang="0">
                    <a:pos x="68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4" y="7"/>
                  </a:cxn>
                  <a:cxn ang="0">
                    <a:pos x="7" y="7"/>
                  </a:cxn>
                  <a:cxn ang="0">
                    <a:pos x="0" y="14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7" y="331"/>
                  </a:cxn>
                  <a:cxn ang="0">
                    <a:pos x="7" y="331"/>
                  </a:cxn>
                  <a:cxn ang="0">
                    <a:pos x="14" y="324"/>
                  </a:cxn>
                  <a:cxn ang="0">
                    <a:pos x="21" y="324"/>
                  </a:cxn>
                  <a:cxn ang="0">
                    <a:pos x="25" y="324"/>
                  </a:cxn>
                  <a:cxn ang="0">
                    <a:pos x="32" y="324"/>
                  </a:cxn>
                  <a:cxn ang="0">
                    <a:pos x="39" y="317"/>
                  </a:cxn>
                  <a:cxn ang="0">
                    <a:pos x="47" y="317"/>
                  </a:cxn>
                  <a:cxn ang="0">
                    <a:pos x="54" y="317"/>
                  </a:cxn>
                  <a:cxn ang="0">
                    <a:pos x="61" y="310"/>
                  </a:cxn>
                  <a:cxn ang="0">
                    <a:pos x="68" y="303"/>
                  </a:cxn>
                  <a:cxn ang="0">
                    <a:pos x="75" y="303"/>
                  </a:cxn>
                  <a:cxn ang="0">
                    <a:pos x="83" y="299"/>
                  </a:cxn>
                  <a:cxn ang="0">
                    <a:pos x="83" y="7"/>
                  </a:cxn>
                </a:cxnLst>
                <a:rect l="0" t="0" r="r" b="b"/>
                <a:pathLst>
                  <a:path w="83" h="331">
                    <a:moveTo>
                      <a:pt x="83" y="7"/>
                    </a:moveTo>
                    <a:lnTo>
                      <a:pt x="83" y="7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75" y="7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0" y="14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7" y="331"/>
                    </a:lnTo>
                    <a:lnTo>
                      <a:pt x="7" y="331"/>
                    </a:lnTo>
                    <a:lnTo>
                      <a:pt x="14" y="324"/>
                    </a:lnTo>
                    <a:lnTo>
                      <a:pt x="21" y="324"/>
                    </a:lnTo>
                    <a:lnTo>
                      <a:pt x="25" y="324"/>
                    </a:lnTo>
                    <a:lnTo>
                      <a:pt x="32" y="324"/>
                    </a:lnTo>
                    <a:lnTo>
                      <a:pt x="39" y="317"/>
                    </a:lnTo>
                    <a:lnTo>
                      <a:pt x="47" y="317"/>
                    </a:lnTo>
                    <a:lnTo>
                      <a:pt x="54" y="317"/>
                    </a:lnTo>
                    <a:lnTo>
                      <a:pt x="61" y="310"/>
                    </a:lnTo>
                    <a:lnTo>
                      <a:pt x="68" y="303"/>
                    </a:lnTo>
                    <a:lnTo>
                      <a:pt x="75" y="303"/>
                    </a:lnTo>
                    <a:lnTo>
                      <a:pt x="83" y="299"/>
                    </a:lnTo>
                    <a:lnTo>
                      <a:pt x="83" y="7"/>
                    </a:lnTo>
                    <a:close/>
                  </a:path>
                </a:pathLst>
              </a:custGeom>
              <a:solidFill>
                <a:srgbClr val="7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23" name="Freeform 199"/>
              <p:cNvSpPr>
                <a:spLocks/>
              </p:cNvSpPr>
              <p:nvPr/>
            </p:nvSpPr>
            <p:spPr bwMode="auto">
              <a:xfrm>
                <a:off x="3092" y="3367"/>
                <a:ext cx="75" cy="279"/>
              </a:xfrm>
              <a:custGeom>
                <a:avLst/>
                <a:gdLst/>
                <a:ahLst/>
                <a:cxnLst>
                  <a:cxn ang="0">
                    <a:pos x="75" y="7"/>
                  </a:cxn>
                  <a:cxn ang="0">
                    <a:pos x="75" y="7"/>
                  </a:cxn>
                  <a:cxn ang="0">
                    <a:pos x="75" y="7"/>
                  </a:cxn>
                  <a:cxn ang="0">
                    <a:pos x="68" y="7"/>
                  </a:cxn>
                  <a:cxn ang="0">
                    <a:pos x="68" y="7"/>
                  </a:cxn>
                  <a:cxn ang="0">
                    <a:pos x="61" y="7"/>
                  </a:cxn>
                  <a:cxn ang="0">
                    <a:pos x="61" y="7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1" y="7"/>
                  </a:cxn>
                  <a:cxn ang="0">
                    <a:pos x="14" y="7"/>
                  </a:cxn>
                  <a:cxn ang="0">
                    <a:pos x="7" y="14"/>
                  </a:cxn>
                  <a:cxn ang="0">
                    <a:pos x="0" y="14"/>
                  </a:cxn>
                  <a:cxn ang="0">
                    <a:pos x="0" y="279"/>
                  </a:cxn>
                  <a:cxn ang="0">
                    <a:pos x="0" y="279"/>
                  </a:cxn>
                  <a:cxn ang="0">
                    <a:pos x="0" y="279"/>
                  </a:cxn>
                  <a:cxn ang="0">
                    <a:pos x="7" y="279"/>
                  </a:cxn>
                  <a:cxn ang="0">
                    <a:pos x="7" y="279"/>
                  </a:cxn>
                  <a:cxn ang="0">
                    <a:pos x="14" y="279"/>
                  </a:cxn>
                  <a:cxn ang="0">
                    <a:pos x="14" y="279"/>
                  </a:cxn>
                  <a:cxn ang="0">
                    <a:pos x="21" y="279"/>
                  </a:cxn>
                  <a:cxn ang="0">
                    <a:pos x="25" y="279"/>
                  </a:cxn>
                  <a:cxn ang="0">
                    <a:pos x="25" y="272"/>
                  </a:cxn>
                  <a:cxn ang="0">
                    <a:pos x="32" y="272"/>
                  </a:cxn>
                  <a:cxn ang="0">
                    <a:pos x="39" y="272"/>
                  </a:cxn>
                  <a:cxn ang="0">
                    <a:pos x="47" y="265"/>
                  </a:cxn>
                  <a:cxn ang="0">
                    <a:pos x="54" y="265"/>
                  </a:cxn>
                  <a:cxn ang="0">
                    <a:pos x="61" y="258"/>
                  </a:cxn>
                  <a:cxn ang="0">
                    <a:pos x="68" y="258"/>
                  </a:cxn>
                  <a:cxn ang="0">
                    <a:pos x="75" y="251"/>
                  </a:cxn>
                  <a:cxn ang="0">
                    <a:pos x="75" y="7"/>
                  </a:cxn>
                </a:cxnLst>
                <a:rect l="0" t="0" r="r" b="b"/>
                <a:pathLst>
                  <a:path w="75" h="279">
                    <a:moveTo>
                      <a:pt x="75" y="7"/>
                    </a:moveTo>
                    <a:lnTo>
                      <a:pt x="75" y="7"/>
                    </a:lnTo>
                    <a:lnTo>
                      <a:pt x="75" y="7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61" y="7"/>
                    </a:lnTo>
                    <a:lnTo>
                      <a:pt x="61" y="7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1" y="7"/>
                    </a:lnTo>
                    <a:lnTo>
                      <a:pt x="14" y="7"/>
                    </a:lnTo>
                    <a:lnTo>
                      <a:pt x="7" y="14"/>
                    </a:lnTo>
                    <a:lnTo>
                      <a:pt x="0" y="14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7" y="279"/>
                    </a:lnTo>
                    <a:lnTo>
                      <a:pt x="7" y="279"/>
                    </a:lnTo>
                    <a:lnTo>
                      <a:pt x="14" y="279"/>
                    </a:lnTo>
                    <a:lnTo>
                      <a:pt x="14" y="279"/>
                    </a:lnTo>
                    <a:lnTo>
                      <a:pt x="21" y="279"/>
                    </a:lnTo>
                    <a:lnTo>
                      <a:pt x="25" y="279"/>
                    </a:lnTo>
                    <a:lnTo>
                      <a:pt x="25" y="272"/>
                    </a:lnTo>
                    <a:lnTo>
                      <a:pt x="32" y="272"/>
                    </a:lnTo>
                    <a:lnTo>
                      <a:pt x="39" y="272"/>
                    </a:lnTo>
                    <a:lnTo>
                      <a:pt x="47" y="265"/>
                    </a:lnTo>
                    <a:lnTo>
                      <a:pt x="54" y="265"/>
                    </a:lnTo>
                    <a:lnTo>
                      <a:pt x="61" y="258"/>
                    </a:lnTo>
                    <a:lnTo>
                      <a:pt x="68" y="258"/>
                    </a:lnTo>
                    <a:lnTo>
                      <a:pt x="75" y="251"/>
                    </a:lnTo>
                    <a:lnTo>
                      <a:pt x="75" y="7"/>
                    </a:lnTo>
                    <a:close/>
                  </a:path>
                </a:pathLst>
              </a:custGeom>
              <a:solidFill>
                <a:srgbClr val="93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24" name="Freeform 200"/>
              <p:cNvSpPr>
                <a:spLocks/>
              </p:cNvSpPr>
              <p:nvPr/>
            </p:nvSpPr>
            <p:spPr bwMode="auto">
              <a:xfrm>
                <a:off x="3092" y="3374"/>
                <a:ext cx="61" cy="226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4" y="0"/>
                  </a:cxn>
                  <a:cxn ang="0">
                    <a:pos x="7" y="7"/>
                  </a:cxn>
                  <a:cxn ang="0">
                    <a:pos x="0" y="7"/>
                  </a:cxn>
                  <a:cxn ang="0">
                    <a:pos x="0" y="226"/>
                  </a:cxn>
                  <a:cxn ang="0">
                    <a:pos x="0" y="226"/>
                  </a:cxn>
                  <a:cxn ang="0">
                    <a:pos x="7" y="226"/>
                  </a:cxn>
                  <a:cxn ang="0">
                    <a:pos x="7" y="226"/>
                  </a:cxn>
                  <a:cxn ang="0">
                    <a:pos x="7" y="226"/>
                  </a:cxn>
                  <a:cxn ang="0">
                    <a:pos x="14" y="226"/>
                  </a:cxn>
                  <a:cxn ang="0">
                    <a:pos x="14" y="226"/>
                  </a:cxn>
                  <a:cxn ang="0">
                    <a:pos x="21" y="226"/>
                  </a:cxn>
                  <a:cxn ang="0">
                    <a:pos x="21" y="219"/>
                  </a:cxn>
                  <a:cxn ang="0">
                    <a:pos x="25" y="219"/>
                  </a:cxn>
                  <a:cxn ang="0">
                    <a:pos x="32" y="219"/>
                  </a:cxn>
                  <a:cxn ang="0">
                    <a:pos x="32" y="219"/>
                  </a:cxn>
                  <a:cxn ang="0">
                    <a:pos x="39" y="212"/>
                  </a:cxn>
                  <a:cxn ang="0">
                    <a:pos x="47" y="212"/>
                  </a:cxn>
                  <a:cxn ang="0">
                    <a:pos x="54" y="212"/>
                  </a:cxn>
                  <a:cxn ang="0">
                    <a:pos x="61" y="205"/>
                  </a:cxn>
                  <a:cxn ang="0">
                    <a:pos x="61" y="205"/>
                  </a:cxn>
                  <a:cxn ang="0">
                    <a:pos x="61" y="0"/>
                  </a:cxn>
                </a:cxnLst>
                <a:rect l="0" t="0" r="r" b="b"/>
                <a:pathLst>
                  <a:path w="61" h="226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226"/>
                    </a:lnTo>
                    <a:lnTo>
                      <a:pt x="0" y="226"/>
                    </a:lnTo>
                    <a:lnTo>
                      <a:pt x="7" y="226"/>
                    </a:lnTo>
                    <a:lnTo>
                      <a:pt x="7" y="226"/>
                    </a:lnTo>
                    <a:lnTo>
                      <a:pt x="7" y="226"/>
                    </a:lnTo>
                    <a:lnTo>
                      <a:pt x="14" y="226"/>
                    </a:lnTo>
                    <a:lnTo>
                      <a:pt x="14" y="226"/>
                    </a:lnTo>
                    <a:lnTo>
                      <a:pt x="21" y="226"/>
                    </a:lnTo>
                    <a:lnTo>
                      <a:pt x="21" y="219"/>
                    </a:lnTo>
                    <a:lnTo>
                      <a:pt x="25" y="219"/>
                    </a:lnTo>
                    <a:lnTo>
                      <a:pt x="32" y="219"/>
                    </a:lnTo>
                    <a:lnTo>
                      <a:pt x="32" y="219"/>
                    </a:lnTo>
                    <a:lnTo>
                      <a:pt x="39" y="212"/>
                    </a:lnTo>
                    <a:lnTo>
                      <a:pt x="47" y="212"/>
                    </a:lnTo>
                    <a:lnTo>
                      <a:pt x="54" y="212"/>
                    </a:lnTo>
                    <a:lnTo>
                      <a:pt x="61" y="205"/>
                    </a:lnTo>
                    <a:lnTo>
                      <a:pt x="61" y="205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A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25" name="Freeform 201"/>
              <p:cNvSpPr>
                <a:spLocks/>
              </p:cNvSpPr>
              <p:nvPr/>
            </p:nvSpPr>
            <p:spPr bwMode="auto">
              <a:xfrm>
                <a:off x="3099" y="3374"/>
                <a:ext cx="47" cy="178"/>
              </a:xfrm>
              <a:custGeom>
                <a:avLst/>
                <a:gdLst/>
                <a:ahLst/>
                <a:cxnLst>
                  <a:cxn ang="0">
                    <a:pos x="47" y="7"/>
                  </a:cxn>
                  <a:cxn ang="0">
                    <a:pos x="47" y="7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7" y="7"/>
                  </a:cxn>
                  <a:cxn ang="0">
                    <a:pos x="0" y="7"/>
                  </a:cxn>
                  <a:cxn ang="0">
                    <a:pos x="0" y="178"/>
                  </a:cxn>
                  <a:cxn ang="0">
                    <a:pos x="0" y="178"/>
                  </a:cxn>
                  <a:cxn ang="0">
                    <a:pos x="0" y="171"/>
                  </a:cxn>
                  <a:cxn ang="0">
                    <a:pos x="7" y="171"/>
                  </a:cxn>
                  <a:cxn ang="0">
                    <a:pos x="14" y="171"/>
                  </a:cxn>
                  <a:cxn ang="0">
                    <a:pos x="18" y="171"/>
                  </a:cxn>
                  <a:cxn ang="0">
                    <a:pos x="25" y="164"/>
                  </a:cxn>
                  <a:cxn ang="0">
                    <a:pos x="40" y="164"/>
                  </a:cxn>
                  <a:cxn ang="0">
                    <a:pos x="47" y="160"/>
                  </a:cxn>
                  <a:cxn ang="0">
                    <a:pos x="47" y="7"/>
                  </a:cxn>
                </a:cxnLst>
                <a:rect l="0" t="0" r="r" b="b"/>
                <a:pathLst>
                  <a:path w="47" h="178">
                    <a:moveTo>
                      <a:pt x="47" y="7"/>
                    </a:moveTo>
                    <a:lnTo>
                      <a:pt x="47" y="7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0" y="171"/>
                    </a:lnTo>
                    <a:lnTo>
                      <a:pt x="7" y="171"/>
                    </a:lnTo>
                    <a:lnTo>
                      <a:pt x="14" y="171"/>
                    </a:lnTo>
                    <a:lnTo>
                      <a:pt x="18" y="171"/>
                    </a:lnTo>
                    <a:lnTo>
                      <a:pt x="25" y="164"/>
                    </a:lnTo>
                    <a:lnTo>
                      <a:pt x="40" y="164"/>
                    </a:lnTo>
                    <a:lnTo>
                      <a:pt x="47" y="160"/>
                    </a:lnTo>
                    <a:lnTo>
                      <a:pt x="47" y="7"/>
                    </a:lnTo>
                    <a:close/>
                  </a:path>
                </a:pathLst>
              </a:custGeom>
              <a:solidFill>
                <a:srgbClr val="BC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26" name="Freeform 202"/>
              <p:cNvSpPr>
                <a:spLocks/>
              </p:cNvSpPr>
              <p:nvPr/>
            </p:nvSpPr>
            <p:spPr bwMode="auto">
              <a:xfrm>
                <a:off x="3099" y="3374"/>
                <a:ext cx="40" cy="125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2" y="7"/>
                  </a:cxn>
                  <a:cxn ang="0">
                    <a:pos x="32" y="7"/>
                  </a:cxn>
                  <a:cxn ang="0">
                    <a:pos x="32" y="7"/>
                  </a:cxn>
                  <a:cxn ang="0">
                    <a:pos x="25" y="0"/>
                  </a:cxn>
                  <a:cxn ang="0">
                    <a:pos x="18" y="0"/>
                  </a:cxn>
                  <a:cxn ang="0">
                    <a:pos x="14" y="7"/>
                  </a:cxn>
                  <a:cxn ang="0">
                    <a:pos x="7" y="7"/>
                  </a:cxn>
                  <a:cxn ang="0">
                    <a:pos x="0" y="14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7" y="125"/>
                  </a:cxn>
                  <a:cxn ang="0">
                    <a:pos x="7" y="125"/>
                  </a:cxn>
                  <a:cxn ang="0">
                    <a:pos x="14" y="125"/>
                  </a:cxn>
                  <a:cxn ang="0">
                    <a:pos x="18" y="125"/>
                  </a:cxn>
                  <a:cxn ang="0">
                    <a:pos x="25" y="118"/>
                  </a:cxn>
                  <a:cxn ang="0">
                    <a:pos x="32" y="118"/>
                  </a:cxn>
                  <a:cxn ang="0">
                    <a:pos x="40" y="111"/>
                  </a:cxn>
                  <a:cxn ang="0">
                    <a:pos x="40" y="7"/>
                  </a:cxn>
                </a:cxnLst>
                <a:rect l="0" t="0" r="r" b="b"/>
                <a:pathLst>
                  <a:path w="40" h="125">
                    <a:moveTo>
                      <a:pt x="40" y="7"/>
                    </a:move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0" y="14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7" y="125"/>
                    </a:lnTo>
                    <a:lnTo>
                      <a:pt x="7" y="125"/>
                    </a:lnTo>
                    <a:lnTo>
                      <a:pt x="14" y="125"/>
                    </a:lnTo>
                    <a:lnTo>
                      <a:pt x="18" y="125"/>
                    </a:lnTo>
                    <a:lnTo>
                      <a:pt x="25" y="118"/>
                    </a:lnTo>
                    <a:lnTo>
                      <a:pt x="32" y="118"/>
                    </a:lnTo>
                    <a:lnTo>
                      <a:pt x="40" y="111"/>
                    </a:lnTo>
                    <a:lnTo>
                      <a:pt x="40" y="7"/>
                    </a:lnTo>
                    <a:close/>
                  </a:path>
                </a:pathLst>
              </a:custGeom>
              <a:solidFill>
                <a:srgbClr val="D1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27" name="Freeform 203"/>
              <p:cNvSpPr>
                <a:spLocks/>
              </p:cNvSpPr>
              <p:nvPr/>
            </p:nvSpPr>
            <p:spPr bwMode="auto">
              <a:xfrm>
                <a:off x="3099" y="3381"/>
                <a:ext cx="25" cy="73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0" y="7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7" y="73"/>
                  </a:cxn>
                  <a:cxn ang="0">
                    <a:pos x="7" y="73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18" y="66"/>
                  </a:cxn>
                  <a:cxn ang="0">
                    <a:pos x="25" y="66"/>
                  </a:cxn>
                  <a:cxn ang="0">
                    <a:pos x="25" y="59"/>
                  </a:cxn>
                  <a:cxn ang="0">
                    <a:pos x="25" y="0"/>
                  </a:cxn>
                </a:cxnLst>
                <a:rect l="0" t="0" r="r" b="b"/>
                <a:pathLst>
                  <a:path w="25" h="73">
                    <a:moveTo>
                      <a:pt x="25" y="0"/>
                    </a:moveTo>
                    <a:lnTo>
                      <a:pt x="25" y="0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8" y="66"/>
                    </a:lnTo>
                    <a:lnTo>
                      <a:pt x="25" y="66"/>
                    </a:lnTo>
                    <a:lnTo>
                      <a:pt x="25" y="5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E5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28" name="Freeform 204"/>
              <p:cNvSpPr>
                <a:spLocks/>
              </p:cNvSpPr>
              <p:nvPr/>
            </p:nvSpPr>
            <p:spPr bwMode="auto">
              <a:xfrm>
                <a:off x="3412" y="3586"/>
                <a:ext cx="36" cy="32"/>
              </a:xfrm>
              <a:custGeom>
                <a:avLst/>
                <a:gdLst/>
                <a:ahLst/>
                <a:cxnLst>
                  <a:cxn ang="0">
                    <a:pos x="22" y="32"/>
                  </a:cxn>
                  <a:cxn ang="0">
                    <a:pos x="22" y="32"/>
                  </a:cxn>
                  <a:cxn ang="0">
                    <a:pos x="29" y="32"/>
                  </a:cxn>
                  <a:cxn ang="0">
                    <a:pos x="29" y="32"/>
                  </a:cxn>
                  <a:cxn ang="0">
                    <a:pos x="29" y="32"/>
                  </a:cxn>
                  <a:cxn ang="0">
                    <a:pos x="36" y="25"/>
                  </a:cxn>
                  <a:cxn ang="0">
                    <a:pos x="36" y="25"/>
                  </a:cxn>
                  <a:cxn ang="0">
                    <a:pos x="36" y="18"/>
                  </a:cxn>
                  <a:cxn ang="0">
                    <a:pos x="36" y="18"/>
                  </a:cxn>
                  <a:cxn ang="0">
                    <a:pos x="36" y="14"/>
                  </a:cxn>
                  <a:cxn ang="0">
                    <a:pos x="36" y="14"/>
                  </a:cxn>
                  <a:cxn ang="0">
                    <a:pos x="36" y="7"/>
                  </a:cxn>
                  <a:cxn ang="0">
                    <a:pos x="29" y="7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15" y="32"/>
                  </a:cxn>
                  <a:cxn ang="0">
                    <a:pos x="22" y="32"/>
                  </a:cxn>
                </a:cxnLst>
                <a:rect l="0" t="0" r="r" b="b"/>
                <a:pathLst>
                  <a:path w="36" h="32">
                    <a:moveTo>
                      <a:pt x="22" y="32"/>
                    </a:moveTo>
                    <a:lnTo>
                      <a:pt x="22" y="32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7"/>
                    </a:lnTo>
                    <a:lnTo>
                      <a:pt x="29" y="7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5" y="32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29" name="Freeform 205"/>
              <p:cNvSpPr>
                <a:spLocks/>
              </p:cNvSpPr>
              <p:nvPr/>
            </p:nvSpPr>
            <p:spPr bwMode="auto">
              <a:xfrm>
                <a:off x="3297" y="3586"/>
                <a:ext cx="18" cy="18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15" y="18"/>
                  </a:cxn>
                  <a:cxn ang="0">
                    <a:pos x="15" y="14"/>
                  </a:cxn>
                  <a:cxn ang="0">
                    <a:pos x="18" y="14"/>
                  </a:cxn>
                  <a:cxn ang="0">
                    <a:pos x="18" y="7"/>
                  </a:cxn>
                  <a:cxn ang="0">
                    <a:pos x="18" y="7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7" y="18"/>
                  </a:cxn>
                  <a:cxn ang="0">
                    <a:pos x="7" y="18"/>
                  </a:cxn>
                </a:cxnLst>
                <a:rect l="0" t="0" r="r" b="b"/>
                <a:pathLst>
                  <a:path w="18" h="18">
                    <a:moveTo>
                      <a:pt x="7" y="18"/>
                    </a:moveTo>
                    <a:lnTo>
                      <a:pt x="15" y="18"/>
                    </a:lnTo>
                    <a:lnTo>
                      <a:pt x="15" y="14"/>
                    </a:lnTo>
                    <a:lnTo>
                      <a:pt x="18" y="14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7" y="18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30" name="Freeform 206"/>
              <p:cNvSpPr>
                <a:spLocks/>
              </p:cNvSpPr>
              <p:nvPr/>
            </p:nvSpPr>
            <p:spPr bwMode="auto">
              <a:xfrm>
                <a:off x="3330" y="3586"/>
                <a:ext cx="14" cy="18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14" y="18"/>
                  </a:cxn>
                  <a:cxn ang="0">
                    <a:pos x="14" y="14"/>
                  </a:cxn>
                  <a:cxn ang="0">
                    <a:pos x="14" y="14"/>
                  </a:cxn>
                  <a:cxn ang="0">
                    <a:pos x="14" y="7"/>
                  </a:cxn>
                  <a:cxn ang="0">
                    <a:pos x="14" y="7"/>
                  </a:cxn>
                  <a:cxn ang="0">
                    <a:pos x="14" y="7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7" y="18"/>
                  </a:cxn>
                </a:cxnLst>
                <a:rect l="0" t="0" r="r" b="b"/>
                <a:pathLst>
                  <a:path w="14" h="18">
                    <a:moveTo>
                      <a:pt x="7" y="18"/>
                    </a:moveTo>
                    <a:lnTo>
                      <a:pt x="14" y="18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31" name="Freeform 207"/>
              <p:cNvSpPr>
                <a:spLocks/>
              </p:cNvSpPr>
              <p:nvPr/>
            </p:nvSpPr>
            <p:spPr bwMode="auto">
              <a:xfrm>
                <a:off x="3200" y="3332"/>
                <a:ext cx="54" cy="254"/>
              </a:xfrm>
              <a:custGeom>
                <a:avLst/>
                <a:gdLst/>
                <a:ahLst/>
                <a:cxnLst>
                  <a:cxn ang="0">
                    <a:pos x="21" y="7"/>
                  </a:cxn>
                  <a:cxn ang="0">
                    <a:pos x="14" y="14"/>
                  </a:cxn>
                  <a:cxn ang="0">
                    <a:pos x="14" y="28"/>
                  </a:cxn>
                  <a:cxn ang="0">
                    <a:pos x="7" y="49"/>
                  </a:cxn>
                  <a:cxn ang="0">
                    <a:pos x="0" y="80"/>
                  </a:cxn>
                  <a:cxn ang="0">
                    <a:pos x="0" y="115"/>
                  </a:cxn>
                  <a:cxn ang="0">
                    <a:pos x="0" y="160"/>
                  </a:cxn>
                  <a:cxn ang="0">
                    <a:pos x="7" y="202"/>
                  </a:cxn>
                  <a:cxn ang="0">
                    <a:pos x="14" y="254"/>
                  </a:cxn>
                  <a:cxn ang="0">
                    <a:pos x="54" y="254"/>
                  </a:cxn>
                  <a:cxn ang="0">
                    <a:pos x="47" y="247"/>
                  </a:cxn>
                  <a:cxn ang="0">
                    <a:pos x="47" y="227"/>
                  </a:cxn>
                  <a:cxn ang="0">
                    <a:pos x="43" y="195"/>
                  </a:cxn>
                  <a:cxn ang="0">
                    <a:pos x="43" y="160"/>
                  </a:cxn>
                  <a:cxn ang="0">
                    <a:pos x="36" y="122"/>
                  </a:cxn>
                  <a:cxn ang="0">
                    <a:pos x="36" y="73"/>
                  </a:cxn>
                  <a:cxn ang="0">
                    <a:pos x="43" y="42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3" y="7"/>
                  </a:cxn>
                  <a:cxn ang="0">
                    <a:pos x="29" y="7"/>
                  </a:cxn>
                  <a:cxn ang="0">
                    <a:pos x="21" y="7"/>
                  </a:cxn>
                </a:cxnLst>
                <a:rect l="0" t="0" r="r" b="b"/>
                <a:pathLst>
                  <a:path w="54" h="254">
                    <a:moveTo>
                      <a:pt x="21" y="7"/>
                    </a:moveTo>
                    <a:lnTo>
                      <a:pt x="14" y="14"/>
                    </a:lnTo>
                    <a:lnTo>
                      <a:pt x="14" y="28"/>
                    </a:lnTo>
                    <a:lnTo>
                      <a:pt x="7" y="49"/>
                    </a:lnTo>
                    <a:lnTo>
                      <a:pt x="0" y="80"/>
                    </a:lnTo>
                    <a:lnTo>
                      <a:pt x="0" y="115"/>
                    </a:lnTo>
                    <a:lnTo>
                      <a:pt x="0" y="160"/>
                    </a:lnTo>
                    <a:lnTo>
                      <a:pt x="7" y="202"/>
                    </a:lnTo>
                    <a:lnTo>
                      <a:pt x="14" y="254"/>
                    </a:lnTo>
                    <a:lnTo>
                      <a:pt x="54" y="254"/>
                    </a:lnTo>
                    <a:lnTo>
                      <a:pt x="47" y="247"/>
                    </a:lnTo>
                    <a:lnTo>
                      <a:pt x="47" y="227"/>
                    </a:lnTo>
                    <a:lnTo>
                      <a:pt x="43" y="195"/>
                    </a:lnTo>
                    <a:lnTo>
                      <a:pt x="43" y="160"/>
                    </a:lnTo>
                    <a:lnTo>
                      <a:pt x="36" y="122"/>
                    </a:lnTo>
                    <a:lnTo>
                      <a:pt x="36" y="73"/>
                    </a:lnTo>
                    <a:lnTo>
                      <a:pt x="43" y="42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3" y="7"/>
                    </a:lnTo>
                    <a:lnTo>
                      <a:pt x="29" y="7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32" name="Freeform 208"/>
              <p:cNvSpPr>
                <a:spLocks/>
              </p:cNvSpPr>
              <p:nvPr/>
            </p:nvSpPr>
            <p:spPr bwMode="auto">
              <a:xfrm>
                <a:off x="3474" y="3308"/>
                <a:ext cx="75" cy="278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75" y="0"/>
                  </a:cxn>
                  <a:cxn ang="0">
                    <a:pos x="68" y="7"/>
                  </a:cxn>
                  <a:cxn ang="0">
                    <a:pos x="61" y="24"/>
                  </a:cxn>
                  <a:cxn ang="0">
                    <a:pos x="54" y="45"/>
                  </a:cxn>
                  <a:cxn ang="0">
                    <a:pos x="47" y="80"/>
                  </a:cxn>
                  <a:cxn ang="0">
                    <a:pos x="47" y="132"/>
                  </a:cxn>
                  <a:cxn ang="0">
                    <a:pos x="47" y="191"/>
                  </a:cxn>
                  <a:cxn ang="0">
                    <a:pos x="54" y="278"/>
                  </a:cxn>
                  <a:cxn ang="0">
                    <a:pos x="14" y="278"/>
                  </a:cxn>
                  <a:cxn ang="0">
                    <a:pos x="14" y="264"/>
                  </a:cxn>
                  <a:cxn ang="0">
                    <a:pos x="14" y="244"/>
                  </a:cxn>
                  <a:cxn ang="0">
                    <a:pos x="7" y="212"/>
                  </a:cxn>
                  <a:cxn ang="0">
                    <a:pos x="7" y="170"/>
                  </a:cxn>
                  <a:cxn ang="0">
                    <a:pos x="0" y="125"/>
                  </a:cxn>
                  <a:cxn ang="0">
                    <a:pos x="7" y="80"/>
                  </a:cxn>
                  <a:cxn ang="0">
                    <a:pos x="14" y="31"/>
                  </a:cxn>
                  <a:cxn ang="0">
                    <a:pos x="29" y="0"/>
                  </a:cxn>
                  <a:cxn ang="0">
                    <a:pos x="75" y="0"/>
                  </a:cxn>
                </a:cxnLst>
                <a:rect l="0" t="0" r="r" b="b"/>
                <a:pathLst>
                  <a:path w="75" h="278">
                    <a:moveTo>
                      <a:pt x="75" y="0"/>
                    </a:moveTo>
                    <a:lnTo>
                      <a:pt x="75" y="0"/>
                    </a:lnTo>
                    <a:lnTo>
                      <a:pt x="68" y="7"/>
                    </a:lnTo>
                    <a:lnTo>
                      <a:pt x="61" y="24"/>
                    </a:lnTo>
                    <a:lnTo>
                      <a:pt x="54" y="45"/>
                    </a:lnTo>
                    <a:lnTo>
                      <a:pt x="47" y="80"/>
                    </a:lnTo>
                    <a:lnTo>
                      <a:pt x="47" y="132"/>
                    </a:lnTo>
                    <a:lnTo>
                      <a:pt x="47" y="191"/>
                    </a:lnTo>
                    <a:lnTo>
                      <a:pt x="54" y="278"/>
                    </a:lnTo>
                    <a:lnTo>
                      <a:pt x="14" y="278"/>
                    </a:lnTo>
                    <a:lnTo>
                      <a:pt x="14" y="264"/>
                    </a:lnTo>
                    <a:lnTo>
                      <a:pt x="14" y="244"/>
                    </a:lnTo>
                    <a:lnTo>
                      <a:pt x="7" y="212"/>
                    </a:lnTo>
                    <a:lnTo>
                      <a:pt x="7" y="170"/>
                    </a:lnTo>
                    <a:lnTo>
                      <a:pt x="0" y="125"/>
                    </a:lnTo>
                    <a:lnTo>
                      <a:pt x="7" y="80"/>
                    </a:lnTo>
                    <a:lnTo>
                      <a:pt x="14" y="31"/>
                    </a:lnTo>
                    <a:lnTo>
                      <a:pt x="29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33" name="Freeform 209"/>
              <p:cNvSpPr>
                <a:spLocks/>
              </p:cNvSpPr>
              <p:nvPr/>
            </p:nvSpPr>
            <p:spPr bwMode="auto">
              <a:xfrm>
                <a:off x="3200" y="3353"/>
                <a:ext cx="47" cy="212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4" y="7"/>
                  </a:cxn>
                  <a:cxn ang="0">
                    <a:pos x="14" y="21"/>
                  </a:cxn>
                  <a:cxn ang="0">
                    <a:pos x="7" y="42"/>
                  </a:cxn>
                  <a:cxn ang="0">
                    <a:pos x="7" y="66"/>
                  </a:cxn>
                  <a:cxn ang="0">
                    <a:pos x="0" y="94"/>
                  </a:cxn>
                  <a:cxn ang="0">
                    <a:pos x="0" y="132"/>
                  </a:cxn>
                  <a:cxn ang="0">
                    <a:pos x="7" y="174"/>
                  </a:cxn>
                  <a:cxn ang="0">
                    <a:pos x="14" y="212"/>
                  </a:cxn>
                  <a:cxn ang="0">
                    <a:pos x="47" y="212"/>
                  </a:cxn>
                  <a:cxn ang="0">
                    <a:pos x="47" y="206"/>
                  </a:cxn>
                  <a:cxn ang="0">
                    <a:pos x="43" y="192"/>
                  </a:cxn>
                  <a:cxn ang="0">
                    <a:pos x="43" y="167"/>
                  </a:cxn>
                  <a:cxn ang="0">
                    <a:pos x="36" y="132"/>
                  </a:cxn>
                  <a:cxn ang="0">
                    <a:pos x="36" y="101"/>
                  </a:cxn>
                  <a:cxn ang="0">
                    <a:pos x="36" y="59"/>
                  </a:cxn>
                  <a:cxn ang="0">
                    <a:pos x="43" y="28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3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1" y="0"/>
                  </a:cxn>
                </a:cxnLst>
                <a:rect l="0" t="0" r="r" b="b"/>
                <a:pathLst>
                  <a:path w="47" h="212">
                    <a:moveTo>
                      <a:pt x="21" y="0"/>
                    </a:moveTo>
                    <a:lnTo>
                      <a:pt x="14" y="7"/>
                    </a:lnTo>
                    <a:lnTo>
                      <a:pt x="14" y="21"/>
                    </a:lnTo>
                    <a:lnTo>
                      <a:pt x="7" y="42"/>
                    </a:lnTo>
                    <a:lnTo>
                      <a:pt x="7" y="66"/>
                    </a:lnTo>
                    <a:lnTo>
                      <a:pt x="0" y="94"/>
                    </a:lnTo>
                    <a:lnTo>
                      <a:pt x="0" y="132"/>
                    </a:lnTo>
                    <a:lnTo>
                      <a:pt x="7" y="174"/>
                    </a:lnTo>
                    <a:lnTo>
                      <a:pt x="14" y="212"/>
                    </a:lnTo>
                    <a:lnTo>
                      <a:pt x="47" y="212"/>
                    </a:lnTo>
                    <a:lnTo>
                      <a:pt x="47" y="206"/>
                    </a:lnTo>
                    <a:lnTo>
                      <a:pt x="43" y="192"/>
                    </a:lnTo>
                    <a:lnTo>
                      <a:pt x="43" y="167"/>
                    </a:lnTo>
                    <a:lnTo>
                      <a:pt x="36" y="132"/>
                    </a:lnTo>
                    <a:lnTo>
                      <a:pt x="36" y="101"/>
                    </a:lnTo>
                    <a:lnTo>
                      <a:pt x="36" y="59"/>
                    </a:lnTo>
                    <a:lnTo>
                      <a:pt x="43" y="28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59B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34" name="Freeform 210"/>
              <p:cNvSpPr>
                <a:spLocks/>
              </p:cNvSpPr>
              <p:nvPr/>
            </p:nvSpPr>
            <p:spPr bwMode="auto">
              <a:xfrm>
                <a:off x="3207" y="3367"/>
                <a:ext cx="36" cy="18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7"/>
                  </a:cxn>
                  <a:cxn ang="0">
                    <a:pos x="7" y="21"/>
                  </a:cxn>
                  <a:cxn ang="0">
                    <a:pos x="0" y="31"/>
                  </a:cxn>
                  <a:cxn ang="0">
                    <a:pos x="0" y="52"/>
                  </a:cxn>
                  <a:cxn ang="0">
                    <a:pos x="0" y="80"/>
                  </a:cxn>
                  <a:cxn ang="0">
                    <a:pos x="0" y="111"/>
                  </a:cxn>
                  <a:cxn ang="0">
                    <a:pos x="0" y="146"/>
                  </a:cxn>
                  <a:cxn ang="0">
                    <a:pos x="7" y="185"/>
                  </a:cxn>
                  <a:cxn ang="0">
                    <a:pos x="36" y="185"/>
                  </a:cxn>
                  <a:cxn ang="0">
                    <a:pos x="36" y="178"/>
                  </a:cxn>
                  <a:cxn ang="0">
                    <a:pos x="36" y="167"/>
                  </a:cxn>
                  <a:cxn ang="0">
                    <a:pos x="29" y="139"/>
                  </a:cxn>
                  <a:cxn ang="0">
                    <a:pos x="29" y="111"/>
                  </a:cxn>
                  <a:cxn ang="0">
                    <a:pos x="29" y="87"/>
                  </a:cxn>
                  <a:cxn ang="0">
                    <a:pos x="29" y="52"/>
                  </a:cxn>
                  <a:cxn ang="0">
                    <a:pos x="29" y="28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7" y="0"/>
                  </a:cxn>
                </a:cxnLst>
                <a:rect l="0" t="0" r="r" b="b"/>
                <a:pathLst>
                  <a:path w="36" h="185">
                    <a:moveTo>
                      <a:pt x="7" y="0"/>
                    </a:moveTo>
                    <a:lnTo>
                      <a:pt x="7" y="7"/>
                    </a:lnTo>
                    <a:lnTo>
                      <a:pt x="7" y="21"/>
                    </a:lnTo>
                    <a:lnTo>
                      <a:pt x="0" y="31"/>
                    </a:lnTo>
                    <a:lnTo>
                      <a:pt x="0" y="52"/>
                    </a:lnTo>
                    <a:lnTo>
                      <a:pt x="0" y="80"/>
                    </a:lnTo>
                    <a:lnTo>
                      <a:pt x="0" y="111"/>
                    </a:lnTo>
                    <a:lnTo>
                      <a:pt x="0" y="146"/>
                    </a:lnTo>
                    <a:lnTo>
                      <a:pt x="7" y="185"/>
                    </a:lnTo>
                    <a:lnTo>
                      <a:pt x="36" y="185"/>
                    </a:lnTo>
                    <a:lnTo>
                      <a:pt x="36" y="178"/>
                    </a:lnTo>
                    <a:lnTo>
                      <a:pt x="36" y="167"/>
                    </a:lnTo>
                    <a:lnTo>
                      <a:pt x="29" y="139"/>
                    </a:lnTo>
                    <a:lnTo>
                      <a:pt x="29" y="111"/>
                    </a:lnTo>
                    <a:lnTo>
                      <a:pt x="29" y="87"/>
                    </a:lnTo>
                    <a:lnTo>
                      <a:pt x="29" y="52"/>
                    </a:lnTo>
                    <a:lnTo>
                      <a:pt x="29" y="2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2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35" name="Freeform 211"/>
              <p:cNvSpPr>
                <a:spLocks/>
              </p:cNvSpPr>
              <p:nvPr/>
            </p:nvSpPr>
            <p:spPr bwMode="auto">
              <a:xfrm>
                <a:off x="3207" y="3381"/>
                <a:ext cx="36" cy="153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0" y="24"/>
                  </a:cxn>
                  <a:cxn ang="0">
                    <a:pos x="0" y="45"/>
                  </a:cxn>
                  <a:cxn ang="0">
                    <a:pos x="0" y="66"/>
                  </a:cxn>
                  <a:cxn ang="0">
                    <a:pos x="0" y="91"/>
                  </a:cxn>
                  <a:cxn ang="0">
                    <a:pos x="0" y="125"/>
                  </a:cxn>
                  <a:cxn ang="0">
                    <a:pos x="7" y="153"/>
                  </a:cxn>
                  <a:cxn ang="0">
                    <a:pos x="36" y="153"/>
                  </a:cxn>
                  <a:cxn ang="0">
                    <a:pos x="29" y="146"/>
                  </a:cxn>
                  <a:cxn ang="0">
                    <a:pos x="29" y="132"/>
                  </a:cxn>
                  <a:cxn ang="0">
                    <a:pos x="29" y="118"/>
                  </a:cxn>
                  <a:cxn ang="0">
                    <a:pos x="22" y="91"/>
                  </a:cxn>
                  <a:cxn ang="0">
                    <a:pos x="22" y="73"/>
                  </a:cxn>
                  <a:cxn ang="0">
                    <a:pos x="22" y="45"/>
                  </a:cxn>
                  <a:cxn ang="0">
                    <a:pos x="29" y="17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7" y="7"/>
                  </a:cxn>
                </a:cxnLst>
                <a:rect l="0" t="0" r="r" b="b"/>
                <a:pathLst>
                  <a:path w="36" h="153">
                    <a:moveTo>
                      <a:pt x="7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0" y="24"/>
                    </a:lnTo>
                    <a:lnTo>
                      <a:pt x="0" y="45"/>
                    </a:lnTo>
                    <a:lnTo>
                      <a:pt x="0" y="66"/>
                    </a:lnTo>
                    <a:lnTo>
                      <a:pt x="0" y="91"/>
                    </a:lnTo>
                    <a:lnTo>
                      <a:pt x="0" y="125"/>
                    </a:lnTo>
                    <a:lnTo>
                      <a:pt x="7" y="153"/>
                    </a:lnTo>
                    <a:lnTo>
                      <a:pt x="36" y="153"/>
                    </a:lnTo>
                    <a:lnTo>
                      <a:pt x="29" y="146"/>
                    </a:lnTo>
                    <a:lnTo>
                      <a:pt x="29" y="132"/>
                    </a:lnTo>
                    <a:lnTo>
                      <a:pt x="29" y="118"/>
                    </a:lnTo>
                    <a:lnTo>
                      <a:pt x="22" y="91"/>
                    </a:lnTo>
                    <a:lnTo>
                      <a:pt x="22" y="73"/>
                    </a:lnTo>
                    <a:lnTo>
                      <a:pt x="22" y="45"/>
                    </a:lnTo>
                    <a:lnTo>
                      <a:pt x="29" y="17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8CD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36" name="Freeform 212"/>
              <p:cNvSpPr>
                <a:spLocks/>
              </p:cNvSpPr>
              <p:nvPr/>
            </p:nvSpPr>
            <p:spPr bwMode="auto">
              <a:xfrm>
                <a:off x="3207" y="3395"/>
                <a:ext cx="29" cy="125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3"/>
                  </a:cxn>
                  <a:cxn ang="0">
                    <a:pos x="7" y="10"/>
                  </a:cxn>
                  <a:cxn ang="0">
                    <a:pos x="7" y="24"/>
                  </a:cxn>
                  <a:cxn ang="0">
                    <a:pos x="0" y="38"/>
                  </a:cxn>
                  <a:cxn ang="0">
                    <a:pos x="0" y="52"/>
                  </a:cxn>
                  <a:cxn ang="0">
                    <a:pos x="0" y="77"/>
                  </a:cxn>
                  <a:cxn ang="0">
                    <a:pos x="0" y="97"/>
                  </a:cxn>
                  <a:cxn ang="0">
                    <a:pos x="7" y="125"/>
                  </a:cxn>
                  <a:cxn ang="0">
                    <a:pos x="29" y="118"/>
                  </a:cxn>
                  <a:cxn ang="0">
                    <a:pos x="29" y="118"/>
                  </a:cxn>
                  <a:cxn ang="0">
                    <a:pos x="22" y="104"/>
                  </a:cxn>
                  <a:cxn ang="0">
                    <a:pos x="22" y="90"/>
                  </a:cxn>
                  <a:cxn ang="0">
                    <a:pos x="22" y="77"/>
                  </a:cxn>
                  <a:cxn ang="0">
                    <a:pos x="22" y="59"/>
                  </a:cxn>
                  <a:cxn ang="0">
                    <a:pos x="22" y="38"/>
                  </a:cxn>
                  <a:cxn ang="0">
                    <a:pos x="22" y="17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7" y="3"/>
                  </a:cxn>
                </a:cxnLst>
                <a:rect l="0" t="0" r="r" b="b"/>
                <a:pathLst>
                  <a:path w="29" h="125">
                    <a:moveTo>
                      <a:pt x="7" y="3"/>
                    </a:moveTo>
                    <a:lnTo>
                      <a:pt x="7" y="3"/>
                    </a:lnTo>
                    <a:lnTo>
                      <a:pt x="7" y="10"/>
                    </a:lnTo>
                    <a:lnTo>
                      <a:pt x="7" y="24"/>
                    </a:lnTo>
                    <a:lnTo>
                      <a:pt x="0" y="38"/>
                    </a:lnTo>
                    <a:lnTo>
                      <a:pt x="0" y="52"/>
                    </a:lnTo>
                    <a:lnTo>
                      <a:pt x="0" y="77"/>
                    </a:lnTo>
                    <a:lnTo>
                      <a:pt x="0" y="97"/>
                    </a:lnTo>
                    <a:lnTo>
                      <a:pt x="7" y="125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22" y="104"/>
                    </a:lnTo>
                    <a:lnTo>
                      <a:pt x="22" y="90"/>
                    </a:lnTo>
                    <a:lnTo>
                      <a:pt x="22" y="77"/>
                    </a:lnTo>
                    <a:lnTo>
                      <a:pt x="22" y="59"/>
                    </a:lnTo>
                    <a:lnTo>
                      <a:pt x="22" y="38"/>
                    </a:lnTo>
                    <a:lnTo>
                      <a:pt x="22" y="17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A5E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37" name="Freeform 213"/>
              <p:cNvSpPr>
                <a:spLocks/>
              </p:cNvSpPr>
              <p:nvPr/>
            </p:nvSpPr>
            <p:spPr bwMode="auto">
              <a:xfrm>
                <a:off x="3207" y="3412"/>
                <a:ext cx="22" cy="8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7" y="28"/>
                  </a:cxn>
                  <a:cxn ang="0">
                    <a:pos x="0" y="42"/>
                  </a:cxn>
                  <a:cxn ang="0">
                    <a:pos x="0" y="53"/>
                  </a:cxn>
                  <a:cxn ang="0">
                    <a:pos x="7" y="66"/>
                  </a:cxn>
                  <a:cxn ang="0">
                    <a:pos x="7" y="87"/>
                  </a:cxn>
                  <a:cxn ang="0">
                    <a:pos x="22" y="87"/>
                  </a:cxn>
                  <a:cxn ang="0">
                    <a:pos x="22" y="87"/>
                  </a:cxn>
                  <a:cxn ang="0">
                    <a:pos x="22" y="73"/>
                  </a:cxn>
                  <a:cxn ang="0">
                    <a:pos x="22" y="66"/>
                  </a:cxn>
                  <a:cxn ang="0">
                    <a:pos x="14" y="53"/>
                  </a:cxn>
                  <a:cxn ang="0">
                    <a:pos x="14" y="42"/>
                  </a:cxn>
                  <a:cxn ang="0">
                    <a:pos x="14" y="21"/>
                  </a:cxn>
                  <a:cxn ang="0">
                    <a:pos x="22" y="7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7" y="0"/>
                  </a:cxn>
                </a:cxnLst>
                <a:rect l="0" t="0" r="r" b="b"/>
                <a:pathLst>
                  <a:path w="22" h="87">
                    <a:moveTo>
                      <a:pt x="7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28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7" y="66"/>
                    </a:lnTo>
                    <a:lnTo>
                      <a:pt x="7" y="87"/>
                    </a:lnTo>
                    <a:lnTo>
                      <a:pt x="22" y="87"/>
                    </a:lnTo>
                    <a:lnTo>
                      <a:pt x="22" y="87"/>
                    </a:lnTo>
                    <a:lnTo>
                      <a:pt x="22" y="73"/>
                    </a:lnTo>
                    <a:lnTo>
                      <a:pt x="22" y="66"/>
                    </a:lnTo>
                    <a:lnTo>
                      <a:pt x="14" y="53"/>
                    </a:lnTo>
                    <a:lnTo>
                      <a:pt x="14" y="42"/>
                    </a:lnTo>
                    <a:lnTo>
                      <a:pt x="14" y="21"/>
                    </a:lnTo>
                    <a:lnTo>
                      <a:pt x="22" y="7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38" name="Freeform 214"/>
              <p:cNvSpPr>
                <a:spLocks/>
              </p:cNvSpPr>
              <p:nvPr/>
            </p:nvSpPr>
            <p:spPr bwMode="auto">
              <a:xfrm>
                <a:off x="3481" y="3322"/>
                <a:ext cx="61" cy="243"/>
              </a:xfrm>
              <a:custGeom>
                <a:avLst/>
                <a:gdLst/>
                <a:ahLst/>
                <a:cxnLst>
                  <a:cxn ang="0">
                    <a:pos x="61" y="7"/>
                  </a:cxn>
                  <a:cxn ang="0">
                    <a:pos x="61" y="7"/>
                  </a:cxn>
                  <a:cxn ang="0">
                    <a:pos x="54" y="10"/>
                  </a:cxn>
                  <a:cxn ang="0">
                    <a:pos x="47" y="24"/>
                  </a:cxn>
                  <a:cxn ang="0">
                    <a:pos x="47" y="45"/>
                  </a:cxn>
                  <a:cxn ang="0">
                    <a:pos x="40" y="73"/>
                  </a:cxn>
                  <a:cxn ang="0">
                    <a:pos x="40" y="118"/>
                  </a:cxn>
                  <a:cxn ang="0">
                    <a:pos x="40" y="170"/>
                  </a:cxn>
                  <a:cxn ang="0">
                    <a:pos x="47" y="243"/>
                  </a:cxn>
                  <a:cxn ang="0">
                    <a:pos x="7" y="243"/>
                  </a:cxn>
                  <a:cxn ang="0">
                    <a:pos x="7" y="237"/>
                  </a:cxn>
                  <a:cxn ang="0">
                    <a:pos x="7" y="216"/>
                  </a:cxn>
                  <a:cxn ang="0">
                    <a:pos x="0" y="184"/>
                  </a:cxn>
                  <a:cxn ang="0">
                    <a:pos x="0" y="150"/>
                  </a:cxn>
                  <a:cxn ang="0">
                    <a:pos x="0" y="111"/>
                  </a:cxn>
                  <a:cxn ang="0">
                    <a:pos x="0" y="73"/>
                  </a:cxn>
                  <a:cxn ang="0">
                    <a:pos x="7" y="31"/>
                  </a:cxn>
                  <a:cxn ang="0">
                    <a:pos x="22" y="0"/>
                  </a:cxn>
                  <a:cxn ang="0">
                    <a:pos x="61" y="7"/>
                  </a:cxn>
                </a:cxnLst>
                <a:rect l="0" t="0" r="r" b="b"/>
                <a:pathLst>
                  <a:path w="61" h="243">
                    <a:moveTo>
                      <a:pt x="61" y="7"/>
                    </a:moveTo>
                    <a:lnTo>
                      <a:pt x="61" y="7"/>
                    </a:lnTo>
                    <a:lnTo>
                      <a:pt x="54" y="10"/>
                    </a:lnTo>
                    <a:lnTo>
                      <a:pt x="47" y="24"/>
                    </a:lnTo>
                    <a:lnTo>
                      <a:pt x="47" y="45"/>
                    </a:lnTo>
                    <a:lnTo>
                      <a:pt x="40" y="73"/>
                    </a:lnTo>
                    <a:lnTo>
                      <a:pt x="40" y="118"/>
                    </a:lnTo>
                    <a:lnTo>
                      <a:pt x="40" y="170"/>
                    </a:lnTo>
                    <a:lnTo>
                      <a:pt x="47" y="243"/>
                    </a:lnTo>
                    <a:lnTo>
                      <a:pt x="7" y="243"/>
                    </a:lnTo>
                    <a:lnTo>
                      <a:pt x="7" y="237"/>
                    </a:lnTo>
                    <a:lnTo>
                      <a:pt x="7" y="216"/>
                    </a:lnTo>
                    <a:lnTo>
                      <a:pt x="0" y="184"/>
                    </a:lnTo>
                    <a:lnTo>
                      <a:pt x="0" y="150"/>
                    </a:lnTo>
                    <a:lnTo>
                      <a:pt x="0" y="111"/>
                    </a:lnTo>
                    <a:lnTo>
                      <a:pt x="0" y="73"/>
                    </a:lnTo>
                    <a:lnTo>
                      <a:pt x="7" y="31"/>
                    </a:lnTo>
                    <a:lnTo>
                      <a:pt x="22" y="0"/>
                    </a:lnTo>
                    <a:lnTo>
                      <a:pt x="61" y="7"/>
                    </a:lnTo>
                    <a:close/>
                  </a:path>
                </a:pathLst>
              </a:custGeom>
              <a:solidFill>
                <a:srgbClr val="59B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39" name="Freeform 215"/>
              <p:cNvSpPr>
                <a:spLocks/>
              </p:cNvSpPr>
              <p:nvPr/>
            </p:nvSpPr>
            <p:spPr bwMode="auto">
              <a:xfrm>
                <a:off x="3481" y="3339"/>
                <a:ext cx="54" cy="206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0"/>
                  </a:cxn>
                  <a:cxn ang="0">
                    <a:pos x="47" y="7"/>
                  </a:cxn>
                  <a:cxn ang="0">
                    <a:pos x="47" y="21"/>
                  </a:cxn>
                  <a:cxn ang="0">
                    <a:pos x="40" y="35"/>
                  </a:cxn>
                  <a:cxn ang="0">
                    <a:pos x="32" y="59"/>
                  </a:cxn>
                  <a:cxn ang="0">
                    <a:pos x="32" y="101"/>
                  </a:cxn>
                  <a:cxn ang="0">
                    <a:pos x="32" y="146"/>
                  </a:cxn>
                  <a:cxn ang="0">
                    <a:pos x="40" y="206"/>
                  </a:cxn>
                  <a:cxn ang="0">
                    <a:pos x="14" y="206"/>
                  </a:cxn>
                  <a:cxn ang="0">
                    <a:pos x="7" y="199"/>
                  </a:cxn>
                  <a:cxn ang="0">
                    <a:pos x="7" y="188"/>
                  </a:cxn>
                  <a:cxn ang="0">
                    <a:pos x="7" y="160"/>
                  </a:cxn>
                  <a:cxn ang="0">
                    <a:pos x="0" y="126"/>
                  </a:cxn>
                  <a:cxn ang="0">
                    <a:pos x="0" y="94"/>
                  </a:cxn>
                  <a:cxn ang="0">
                    <a:pos x="0" y="59"/>
                  </a:cxn>
                  <a:cxn ang="0">
                    <a:pos x="7" y="28"/>
                  </a:cxn>
                  <a:cxn ang="0">
                    <a:pos x="22" y="0"/>
                  </a:cxn>
                  <a:cxn ang="0">
                    <a:pos x="54" y="0"/>
                  </a:cxn>
                </a:cxnLst>
                <a:rect l="0" t="0" r="r" b="b"/>
                <a:pathLst>
                  <a:path w="54" h="206">
                    <a:moveTo>
                      <a:pt x="54" y="0"/>
                    </a:moveTo>
                    <a:lnTo>
                      <a:pt x="54" y="0"/>
                    </a:lnTo>
                    <a:lnTo>
                      <a:pt x="47" y="7"/>
                    </a:lnTo>
                    <a:lnTo>
                      <a:pt x="47" y="21"/>
                    </a:lnTo>
                    <a:lnTo>
                      <a:pt x="40" y="35"/>
                    </a:lnTo>
                    <a:lnTo>
                      <a:pt x="32" y="59"/>
                    </a:lnTo>
                    <a:lnTo>
                      <a:pt x="32" y="101"/>
                    </a:lnTo>
                    <a:lnTo>
                      <a:pt x="32" y="146"/>
                    </a:lnTo>
                    <a:lnTo>
                      <a:pt x="40" y="206"/>
                    </a:lnTo>
                    <a:lnTo>
                      <a:pt x="14" y="206"/>
                    </a:lnTo>
                    <a:lnTo>
                      <a:pt x="7" y="199"/>
                    </a:lnTo>
                    <a:lnTo>
                      <a:pt x="7" y="188"/>
                    </a:lnTo>
                    <a:lnTo>
                      <a:pt x="7" y="160"/>
                    </a:lnTo>
                    <a:lnTo>
                      <a:pt x="0" y="126"/>
                    </a:lnTo>
                    <a:lnTo>
                      <a:pt x="0" y="94"/>
                    </a:lnTo>
                    <a:lnTo>
                      <a:pt x="0" y="59"/>
                    </a:lnTo>
                    <a:lnTo>
                      <a:pt x="7" y="28"/>
                    </a:lnTo>
                    <a:lnTo>
                      <a:pt x="22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72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40" name="Freeform 216"/>
              <p:cNvSpPr>
                <a:spLocks/>
              </p:cNvSpPr>
              <p:nvPr/>
            </p:nvSpPr>
            <p:spPr bwMode="auto">
              <a:xfrm>
                <a:off x="3481" y="3353"/>
                <a:ext cx="47" cy="174"/>
              </a:xfrm>
              <a:custGeom>
                <a:avLst/>
                <a:gdLst/>
                <a:ahLst/>
                <a:cxnLst>
                  <a:cxn ang="0">
                    <a:pos x="47" y="7"/>
                  </a:cxn>
                  <a:cxn ang="0">
                    <a:pos x="47" y="7"/>
                  </a:cxn>
                  <a:cxn ang="0">
                    <a:pos x="40" y="7"/>
                  </a:cxn>
                  <a:cxn ang="0">
                    <a:pos x="40" y="21"/>
                  </a:cxn>
                  <a:cxn ang="0">
                    <a:pos x="32" y="35"/>
                  </a:cxn>
                  <a:cxn ang="0">
                    <a:pos x="32" y="52"/>
                  </a:cxn>
                  <a:cxn ang="0">
                    <a:pos x="32" y="87"/>
                  </a:cxn>
                  <a:cxn ang="0">
                    <a:pos x="32" y="125"/>
                  </a:cxn>
                  <a:cxn ang="0">
                    <a:pos x="32" y="174"/>
                  </a:cxn>
                  <a:cxn ang="0">
                    <a:pos x="14" y="174"/>
                  </a:cxn>
                  <a:cxn ang="0">
                    <a:pos x="14" y="167"/>
                  </a:cxn>
                  <a:cxn ang="0">
                    <a:pos x="7" y="153"/>
                  </a:cxn>
                  <a:cxn ang="0">
                    <a:pos x="7" y="132"/>
                  </a:cxn>
                  <a:cxn ang="0">
                    <a:pos x="0" y="108"/>
                  </a:cxn>
                  <a:cxn ang="0">
                    <a:pos x="0" y="80"/>
                  </a:cxn>
                  <a:cxn ang="0">
                    <a:pos x="7" y="52"/>
                  </a:cxn>
                  <a:cxn ang="0">
                    <a:pos x="7" y="28"/>
                  </a:cxn>
                  <a:cxn ang="0">
                    <a:pos x="22" y="0"/>
                  </a:cxn>
                  <a:cxn ang="0">
                    <a:pos x="47" y="7"/>
                  </a:cxn>
                </a:cxnLst>
                <a:rect l="0" t="0" r="r" b="b"/>
                <a:pathLst>
                  <a:path w="47" h="174">
                    <a:moveTo>
                      <a:pt x="47" y="7"/>
                    </a:moveTo>
                    <a:lnTo>
                      <a:pt x="47" y="7"/>
                    </a:lnTo>
                    <a:lnTo>
                      <a:pt x="40" y="7"/>
                    </a:lnTo>
                    <a:lnTo>
                      <a:pt x="40" y="21"/>
                    </a:lnTo>
                    <a:lnTo>
                      <a:pt x="32" y="35"/>
                    </a:lnTo>
                    <a:lnTo>
                      <a:pt x="32" y="52"/>
                    </a:lnTo>
                    <a:lnTo>
                      <a:pt x="32" y="87"/>
                    </a:lnTo>
                    <a:lnTo>
                      <a:pt x="32" y="125"/>
                    </a:lnTo>
                    <a:lnTo>
                      <a:pt x="32" y="174"/>
                    </a:lnTo>
                    <a:lnTo>
                      <a:pt x="14" y="174"/>
                    </a:lnTo>
                    <a:lnTo>
                      <a:pt x="14" y="167"/>
                    </a:lnTo>
                    <a:lnTo>
                      <a:pt x="7" y="153"/>
                    </a:lnTo>
                    <a:lnTo>
                      <a:pt x="7" y="132"/>
                    </a:lnTo>
                    <a:lnTo>
                      <a:pt x="0" y="108"/>
                    </a:lnTo>
                    <a:lnTo>
                      <a:pt x="0" y="80"/>
                    </a:lnTo>
                    <a:lnTo>
                      <a:pt x="7" y="52"/>
                    </a:lnTo>
                    <a:lnTo>
                      <a:pt x="7" y="28"/>
                    </a:lnTo>
                    <a:lnTo>
                      <a:pt x="22" y="0"/>
                    </a:lnTo>
                    <a:lnTo>
                      <a:pt x="47" y="7"/>
                    </a:lnTo>
                    <a:close/>
                  </a:path>
                </a:pathLst>
              </a:custGeom>
              <a:solidFill>
                <a:srgbClr val="8CD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41" name="Freeform 217"/>
              <p:cNvSpPr>
                <a:spLocks/>
              </p:cNvSpPr>
              <p:nvPr/>
            </p:nvSpPr>
            <p:spPr bwMode="auto">
              <a:xfrm>
                <a:off x="3488" y="3374"/>
                <a:ext cx="33" cy="132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0"/>
                  </a:cxn>
                  <a:cxn ang="0">
                    <a:pos x="25" y="7"/>
                  </a:cxn>
                  <a:cxn ang="0">
                    <a:pos x="25" y="14"/>
                  </a:cxn>
                  <a:cxn ang="0">
                    <a:pos x="25" y="24"/>
                  </a:cxn>
                  <a:cxn ang="0">
                    <a:pos x="22" y="38"/>
                  </a:cxn>
                  <a:cxn ang="0">
                    <a:pos x="22" y="66"/>
                  </a:cxn>
                  <a:cxn ang="0">
                    <a:pos x="22" y="91"/>
                  </a:cxn>
                  <a:cxn ang="0">
                    <a:pos x="25" y="132"/>
                  </a:cxn>
                  <a:cxn ang="0">
                    <a:pos x="7" y="132"/>
                  </a:cxn>
                  <a:cxn ang="0">
                    <a:pos x="7" y="132"/>
                  </a:cxn>
                  <a:cxn ang="0">
                    <a:pos x="0" y="118"/>
                  </a:cxn>
                  <a:cxn ang="0">
                    <a:pos x="0" y="104"/>
                  </a:cxn>
                  <a:cxn ang="0">
                    <a:pos x="0" y="87"/>
                  </a:cxn>
                  <a:cxn ang="0">
                    <a:pos x="0" y="59"/>
                  </a:cxn>
                  <a:cxn ang="0">
                    <a:pos x="0" y="38"/>
                  </a:cxn>
                  <a:cxn ang="0">
                    <a:pos x="7" y="21"/>
                  </a:cxn>
                  <a:cxn ang="0">
                    <a:pos x="7" y="0"/>
                  </a:cxn>
                  <a:cxn ang="0">
                    <a:pos x="33" y="0"/>
                  </a:cxn>
                </a:cxnLst>
                <a:rect l="0" t="0" r="r" b="b"/>
                <a:pathLst>
                  <a:path w="33" h="132">
                    <a:moveTo>
                      <a:pt x="33" y="0"/>
                    </a:moveTo>
                    <a:lnTo>
                      <a:pt x="33" y="0"/>
                    </a:lnTo>
                    <a:lnTo>
                      <a:pt x="25" y="7"/>
                    </a:lnTo>
                    <a:lnTo>
                      <a:pt x="25" y="14"/>
                    </a:lnTo>
                    <a:lnTo>
                      <a:pt x="25" y="24"/>
                    </a:lnTo>
                    <a:lnTo>
                      <a:pt x="22" y="38"/>
                    </a:lnTo>
                    <a:lnTo>
                      <a:pt x="22" y="66"/>
                    </a:lnTo>
                    <a:lnTo>
                      <a:pt x="22" y="91"/>
                    </a:lnTo>
                    <a:lnTo>
                      <a:pt x="25" y="132"/>
                    </a:lnTo>
                    <a:lnTo>
                      <a:pt x="7" y="132"/>
                    </a:lnTo>
                    <a:lnTo>
                      <a:pt x="7" y="132"/>
                    </a:lnTo>
                    <a:lnTo>
                      <a:pt x="0" y="118"/>
                    </a:lnTo>
                    <a:lnTo>
                      <a:pt x="0" y="104"/>
                    </a:lnTo>
                    <a:lnTo>
                      <a:pt x="0" y="87"/>
                    </a:lnTo>
                    <a:lnTo>
                      <a:pt x="0" y="59"/>
                    </a:lnTo>
                    <a:lnTo>
                      <a:pt x="0" y="38"/>
                    </a:lnTo>
                    <a:lnTo>
                      <a:pt x="7" y="21"/>
                    </a:lnTo>
                    <a:lnTo>
                      <a:pt x="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A5E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42" name="Freeform 218"/>
              <p:cNvSpPr>
                <a:spLocks/>
              </p:cNvSpPr>
              <p:nvPr/>
            </p:nvSpPr>
            <p:spPr bwMode="auto">
              <a:xfrm>
                <a:off x="3488" y="3388"/>
                <a:ext cx="25" cy="104"/>
              </a:xfrm>
              <a:custGeom>
                <a:avLst/>
                <a:gdLst/>
                <a:ahLst/>
                <a:cxnLst>
                  <a:cxn ang="0">
                    <a:pos x="25" y="7"/>
                  </a:cxn>
                  <a:cxn ang="0">
                    <a:pos x="25" y="7"/>
                  </a:cxn>
                  <a:cxn ang="0">
                    <a:pos x="25" y="7"/>
                  </a:cxn>
                  <a:cxn ang="0">
                    <a:pos x="22" y="10"/>
                  </a:cxn>
                  <a:cxn ang="0">
                    <a:pos x="22" y="17"/>
                  </a:cxn>
                  <a:cxn ang="0">
                    <a:pos x="22" y="31"/>
                  </a:cxn>
                  <a:cxn ang="0">
                    <a:pos x="22" y="52"/>
                  </a:cxn>
                  <a:cxn ang="0">
                    <a:pos x="22" y="73"/>
                  </a:cxn>
                  <a:cxn ang="0">
                    <a:pos x="22" y="104"/>
                  </a:cxn>
                  <a:cxn ang="0">
                    <a:pos x="7" y="104"/>
                  </a:cxn>
                  <a:cxn ang="0">
                    <a:pos x="7" y="97"/>
                  </a:cxn>
                  <a:cxn ang="0">
                    <a:pos x="7" y="90"/>
                  </a:cxn>
                  <a:cxn ang="0">
                    <a:pos x="0" y="77"/>
                  </a:cxn>
                  <a:cxn ang="0">
                    <a:pos x="0" y="66"/>
                  </a:cxn>
                  <a:cxn ang="0">
                    <a:pos x="0" y="45"/>
                  </a:cxn>
                  <a:cxn ang="0">
                    <a:pos x="0" y="31"/>
                  </a:cxn>
                  <a:cxn ang="0">
                    <a:pos x="7" y="17"/>
                  </a:cxn>
                  <a:cxn ang="0">
                    <a:pos x="7" y="0"/>
                  </a:cxn>
                  <a:cxn ang="0">
                    <a:pos x="25" y="7"/>
                  </a:cxn>
                </a:cxnLst>
                <a:rect l="0" t="0" r="r" b="b"/>
                <a:pathLst>
                  <a:path w="25" h="104">
                    <a:moveTo>
                      <a:pt x="25" y="7"/>
                    </a:moveTo>
                    <a:lnTo>
                      <a:pt x="25" y="7"/>
                    </a:lnTo>
                    <a:lnTo>
                      <a:pt x="25" y="7"/>
                    </a:lnTo>
                    <a:lnTo>
                      <a:pt x="22" y="10"/>
                    </a:lnTo>
                    <a:lnTo>
                      <a:pt x="22" y="17"/>
                    </a:lnTo>
                    <a:lnTo>
                      <a:pt x="22" y="31"/>
                    </a:lnTo>
                    <a:lnTo>
                      <a:pt x="22" y="52"/>
                    </a:lnTo>
                    <a:lnTo>
                      <a:pt x="22" y="73"/>
                    </a:lnTo>
                    <a:lnTo>
                      <a:pt x="22" y="104"/>
                    </a:lnTo>
                    <a:lnTo>
                      <a:pt x="7" y="104"/>
                    </a:lnTo>
                    <a:lnTo>
                      <a:pt x="7" y="97"/>
                    </a:lnTo>
                    <a:lnTo>
                      <a:pt x="7" y="90"/>
                    </a:lnTo>
                    <a:lnTo>
                      <a:pt x="0" y="77"/>
                    </a:lnTo>
                    <a:lnTo>
                      <a:pt x="0" y="66"/>
                    </a:lnTo>
                    <a:lnTo>
                      <a:pt x="0" y="45"/>
                    </a:lnTo>
                    <a:lnTo>
                      <a:pt x="0" y="31"/>
                    </a:lnTo>
                    <a:lnTo>
                      <a:pt x="7" y="17"/>
                    </a:lnTo>
                    <a:lnTo>
                      <a:pt x="7" y="0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B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43" name="Rectangle 219"/>
              <p:cNvSpPr>
                <a:spLocks noChangeArrowheads="1"/>
              </p:cNvSpPr>
              <p:nvPr/>
            </p:nvSpPr>
            <p:spPr bwMode="auto">
              <a:xfrm>
                <a:off x="3146" y="3367"/>
                <a:ext cx="7" cy="3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44" name="Freeform 220"/>
              <p:cNvSpPr>
                <a:spLocks/>
              </p:cNvSpPr>
              <p:nvPr/>
            </p:nvSpPr>
            <p:spPr bwMode="auto">
              <a:xfrm>
                <a:off x="3261" y="3360"/>
                <a:ext cx="130" cy="146"/>
              </a:xfrm>
              <a:custGeom>
                <a:avLst/>
                <a:gdLst/>
                <a:ahLst/>
                <a:cxnLst>
                  <a:cxn ang="0">
                    <a:pos x="14" y="14"/>
                  </a:cxn>
                  <a:cxn ang="0">
                    <a:pos x="14" y="21"/>
                  </a:cxn>
                  <a:cxn ang="0">
                    <a:pos x="7" y="28"/>
                  </a:cxn>
                  <a:cxn ang="0">
                    <a:pos x="7" y="38"/>
                  </a:cxn>
                  <a:cxn ang="0">
                    <a:pos x="0" y="52"/>
                  </a:cxn>
                  <a:cxn ang="0">
                    <a:pos x="0" y="73"/>
                  </a:cxn>
                  <a:cxn ang="0">
                    <a:pos x="0" y="101"/>
                  </a:cxn>
                  <a:cxn ang="0">
                    <a:pos x="0" y="118"/>
                  </a:cxn>
                  <a:cxn ang="0">
                    <a:pos x="7" y="146"/>
                  </a:cxn>
                  <a:cxn ang="0">
                    <a:pos x="7" y="146"/>
                  </a:cxn>
                  <a:cxn ang="0">
                    <a:pos x="7" y="139"/>
                  </a:cxn>
                  <a:cxn ang="0">
                    <a:pos x="7" y="139"/>
                  </a:cxn>
                  <a:cxn ang="0">
                    <a:pos x="7" y="132"/>
                  </a:cxn>
                  <a:cxn ang="0">
                    <a:pos x="7" y="118"/>
                  </a:cxn>
                  <a:cxn ang="0">
                    <a:pos x="7" y="112"/>
                  </a:cxn>
                  <a:cxn ang="0">
                    <a:pos x="14" y="105"/>
                  </a:cxn>
                  <a:cxn ang="0">
                    <a:pos x="14" y="94"/>
                  </a:cxn>
                  <a:cxn ang="0">
                    <a:pos x="14" y="87"/>
                  </a:cxn>
                  <a:cxn ang="0">
                    <a:pos x="22" y="73"/>
                  </a:cxn>
                  <a:cxn ang="0">
                    <a:pos x="29" y="66"/>
                  </a:cxn>
                  <a:cxn ang="0">
                    <a:pos x="36" y="52"/>
                  </a:cxn>
                  <a:cxn ang="0">
                    <a:pos x="43" y="45"/>
                  </a:cxn>
                  <a:cxn ang="0">
                    <a:pos x="51" y="38"/>
                  </a:cxn>
                  <a:cxn ang="0">
                    <a:pos x="61" y="38"/>
                  </a:cxn>
                  <a:cxn ang="0">
                    <a:pos x="69" y="35"/>
                  </a:cxn>
                  <a:cxn ang="0">
                    <a:pos x="76" y="35"/>
                  </a:cxn>
                  <a:cxn ang="0">
                    <a:pos x="76" y="35"/>
                  </a:cxn>
                  <a:cxn ang="0">
                    <a:pos x="76" y="35"/>
                  </a:cxn>
                  <a:cxn ang="0">
                    <a:pos x="83" y="28"/>
                  </a:cxn>
                  <a:cxn ang="0">
                    <a:pos x="90" y="28"/>
                  </a:cxn>
                  <a:cxn ang="0">
                    <a:pos x="105" y="21"/>
                  </a:cxn>
                  <a:cxn ang="0">
                    <a:pos x="119" y="14"/>
                  </a:cxn>
                  <a:cxn ang="0">
                    <a:pos x="130" y="7"/>
                  </a:cxn>
                  <a:cxn ang="0">
                    <a:pos x="130" y="7"/>
                  </a:cxn>
                  <a:cxn ang="0">
                    <a:pos x="123" y="7"/>
                  </a:cxn>
                  <a:cxn ang="0">
                    <a:pos x="123" y="7"/>
                  </a:cxn>
                  <a:cxn ang="0">
                    <a:pos x="119" y="7"/>
                  </a:cxn>
                  <a:cxn ang="0">
                    <a:pos x="112" y="0"/>
                  </a:cxn>
                  <a:cxn ang="0">
                    <a:pos x="105" y="0"/>
                  </a:cxn>
                  <a:cxn ang="0">
                    <a:pos x="97" y="0"/>
                  </a:cxn>
                  <a:cxn ang="0">
                    <a:pos x="90" y="0"/>
                  </a:cxn>
                  <a:cxn ang="0">
                    <a:pos x="83" y="0"/>
                  </a:cxn>
                  <a:cxn ang="0">
                    <a:pos x="69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43" y="7"/>
                  </a:cxn>
                  <a:cxn ang="0">
                    <a:pos x="36" y="7"/>
                  </a:cxn>
                  <a:cxn ang="0">
                    <a:pos x="22" y="7"/>
                  </a:cxn>
                  <a:cxn ang="0">
                    <a:pos x="14" y="14"/>
                  </a:cxn>
                </a:cxnLst>
                <a:rect l="0" t="0" r="r" b="b"/>
                <a:pathLst>
                  <a:path w="130" h="146">
                    <a:moveTo>
                      <a:pt x="14" y="14"/>
                    </a:moveTo>
                    <a:lnTo>
                      <a:pt x="14" y="21"/>
                    </a:lnTo>
                    <a:lnTo>
                      <a:pt x="7" y="28"/>
                    </a:lnTo>
                    <a:lnTo>
                      <a:pt x="7" y="38"/>
                    </a:lnTo>
                    <a:lnTo>
                      <a:pt x="0" y="52"/>
                    </a:lnTo>
                    <a:lnTo>
                      <a:pt x="0" y="73"/>
                    </a:lnTo>
                    <a:lnTo>
                      <a:pt x="0" y="101"/>
                    </a:lnTo>
                    <a:lnTo>
                      <a:pt x="0" y="118"/>
                    </a:lnTo>
                    <a:lnTo>
                      <a:pt x="7" y="146"/>
                    </a:lnTo>
                    <a:lnTo>
                      <a:pt x="7" y="146"/>
                    </a:lnTo>
                    <a:lnTo>
                      <a:pt x="7" y="139"/>
                    </a:lnTo>
                    <a:lnTo>
                      <a:pt x="7" y="139"/>
                    </a:lnTo>
                    <a:lnTo>
                      <a:pt x="7" y="132"/>
                    </a:lnTo>
                    <a:lnTo>
                      <a:pt x="7" y="118"/>
                    </a:lnTo>
                    <a:lnTo>
                      <a:pt x="7" y="112"/>
                    </a:lnTo>
                    <a:lnTo>
                      <a:pt x="14" y="105"/>
                    </a:lnTo>
                    <a:lnTo>
                      <a:pt x="14" y="94"/>
                    </a:lnTo>
                    <a:lnTo>
                      <a:pt x="14" y="87"/>
                    </a:lnTo>
                    <a:lnTo>
                      <a:pt x="22" y="73"/>
                    </a:lnTo>
                    <a:lnTo>
                      <a:pt x="29" y="66"/>
                    </a:lnTo>
                    <a:lnTo>
                      <a:pt x="36" y="52"/>
                    </a:lnTo>
                    <a:lnTo>
                      <a:pt x="43" y="45"/>
                    </a:lnTo>
                    <a:lnTo>
                      <a:pt x="51" y="38"/>
                    </a:lnTo>
                    <a:lnTo>
                      <a:pt x="61" y="38"/>
                    </a:lnTo>
                    <a:lnTo>
                      <a:pt x="69" y="35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83" y="28"/>
                    </a:lnTo>
                    <a:lnTo>
                      <a:pt x="90" y="28"/>
                    </a:lnTo>
                    <a:lnTo>
                      <a:pt x="105" y="21"/>
                    </a:lnTo>
                    <a:lnTo>
                      <a:pt x="119" y="14"/>
                    </a:lnTo>
                    <a:lnTo>
                      <a:pt x="130" y="7"/>
                    </a:lnTo>
                    <a:lnTo>
                      <a:pt x="130" y="7"/>
                    </a:lnTo>
                    <a:lnTo>
                      <a:pt x="123" y="7"/>
                    </a:lnTo>
                    <a:lnTo>
                      <a:pt x="123" y="7"/>
                    </a:lnTo>
                    <a:lnTo>
                      <a:pt x="119" y="7"/>
                    </a:lnTo>
                    <a:lnTo>
                      <a:pt x="112" y="0"/>
                    </a:lnTo>
                    <a:lnTo>
                      <a:pt x="105" y="0"/>
                    </a:lnTo>
                    <a:lnTo>
                      <a:pt x="97" y="0"/>
                    </a:lnTo>
                    <a:lnTo>
                      <a:pt x="90" y="0"/>
                    </a:lnTo>
                    <a:lnTo>
                      <a:pt x="83" y="0"/>
                    </a:lnTo>
                    <a:lnTo>
                      <a:pt x="69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3" y="7"/>
                    </a:lnTo>
                    <a:lnTo>
                      <a:pt x="36" y="7"/>
                    </a:lnTo>
                    <a:lnTo>
                      <a:pt x="22" y="7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45" name="Freeform 221"/>
              <p:cNvSpPr>
                <a:spLocks/>
              </p:cNvSpPr>
              <p:nvPr/>
            </p:nvSpPr>
            <p:spPr bwMode="auto">
              <a:xfrm>
                <a:off x="3084" y="3465"/>
                <a:ext cx="101" cy="34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15" y="7"/>
                  </a:cxn>
                  <a:cxn ang="0">
                    <a:pos x="22" y="7"/>
                  </a:cxn>
                  <a:cxn ang="0">
                    <a:pos x="29" y="7"/>
                  </a:cxn>
                  <a:cxn ang="0">
                    <a:pos x="33" y="7"/>
                  </a:cxn>
                  <a:cxn ang="0">
                    <a:pos x="40" y="0"/>
                  </a:cxn>
                  <a:cxn ang="0">
                    <a:pos x="47" y="0"/>
                  </a:cxn>
                  <a:cxn ang="0">
                    <a:pos x="62" y="7"/>
                  </a:cxn>
                  <a:cxn ang="0">
                    <a:pos x="76" y="7"/>
                  </a:cxn>
                  <a:cxn ang="0">
                    <a:pos x="91" y="7"/>
                  </a:cxn>
                  <a:cxn ang="0">
                    <a:pos x="101" y="13"/>
                  </a:cxn>
                  <a:cxn ang="0">
                    <a:pos x="101" y="20"/>
                  </a:cxn>
                  <a:cxn ang="0">
                    <a:pos x="101" y="20"/>
                  </a:cxn>
                  <a:cxn ang="0">
                    <a:pos x="101" y="20"/>
                  </a:cxn>
                  <a:cxn ang="0">
                    <a:pos x="98" y="13"/>
                  </a:cxn>
                  <a:cxn ang="0">
                    <a:pos x="91" y="13"/>
                  </a:cxn>
                  <a:cxn ang="0">
                    <a:pos x="83" y="13"/>
                  </a:cxn>
                  <a:cxn ang="0">
                    <a:pos x="76" y="13"/>
                  </a:cxn>
                  <a:cxn ang="0">
                    <a:pos x="69" y="13"/>
                  </a:cxn>
                  <a:cxn ang="0">
                    <a:pos x="62" y="13"/>
                  </a:cxn>
                  <a:cxn ang="0">
                    <a:pos x="55" y="7"/>
                  </a:cxn>
                  <a:cxn ang="0">
                    <a:pos x="40" y="7"/>
                  </a:cxn>
                  <a:cxn ang="0">
                    <a:pos x="33" y="13"/>
                  </a:cxn>
                  <a:cxn ang="0">
                    <a:pos x="29" y="13"/>
                  </a:cxn>
                  <a:cxn ang="0">
                    <a:pos x="22" y="13"/>
                  </a:cxn>
                  <a:cxn ang="0">
                    <a:pos x="15" y="20"/>
                  </a:cxn>
                  <a:cxn ang="0">
                    <a:pos x="8" y="27"/>
                  </a:cxn>
                  <a:cxn ang="0">
                    <a:pos x="0" y="34"/>
                  </a:cxn>
                  <a:cxn ang="0">
                    <a:pos x="0" y="20"/>
                  </a:cxn>
                </a:cxnLst>
                <a:rect l="0" t="0" r="r" b="b"/>
                <a:pathLst>
                  <a:path w="101" h="34">
                    <a:moveTo>
                      <a:pt x="0" y="20"/>
                    </a:move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9" y="7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62" y="7"/>
                    </a:lnTo>
                    <a:lnTo>
                      <a:pt x="76" y="7"/>
                    </a:lnTo>
                    <a:lnTo>
                      <a:pt x="91" y="7"/>
                    </a:lnTo>
                    <a:lnTo>
                      <a:pt x="101" y="13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98" y="13"/>
                    </a:lnTo>
                    <a:lnTo>
                      <a:pt x="91" y="13"/>
                    </a:lnTo>
                    <a:lnTo>
                      <a:pt x="83" y="13"/>
                    </a:lnTo>
                    <a:lnTo>
                      <a:pt x="76" y="13"/>
                    </a:lnTo>
                    <a:lnTo>
                      <a:pt x="69" y="13"/>
                    </a:lnTo>
                    <a:lnTo>
                      <a:pt x="62" y="13"/>
                    </a:lnTo>
                    <a:lnTo>
                      <a:pt x="55" y="7"/>
                    </a:lnTo>
                    <a:lnTo>
                      <a:pt x="40" y="7"/>
                    </a:lnTo>
                    <a:lnTo>
                      <a:pt x="33" y="13"/>
                    </a:lnTo>
                    <a:lnTo>
                      <a:pt x="29" y="13"/>
                    </a:lnTo>
                    <a:lnTo>
                      <a:pt x="22" y="13"/>
                    </a:lnTo>
                    <a:lnTo>
                      <a:pt x="15" y="20"/>
                    </a:lnTo>
                    <a:lnTo>
                      <a:pt x="8" y="27"/>
                    </a:lnTo>
                    <a:lnTo>
                      <a:pt x="0" y="3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46" name="Freeform 222"/>
              <p:cNvSpPr>
                <a:spLocks/>
              </p:cNvSpPr>
              <p:nvPr/>
            </p:nvSpPr>
            <p:spPr bwMode="auto">
              <a:xfrm>
                <a:off x="3084" y="3405"/>
                <a:ext cx="101" cy="28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3" y="0"/>
                  </a:cxn>
                  <a:cxn ang="0">
                    <a:pos x="40" y="0"/>
                  </a:cxn>
                  <a:cxn ang="0">
                    <a:pos x="47" y="0"/>
                  </a:cxn>
                  <a:cxn ang="0">
                    <a:pos x="62" y="0"/>
                  </a:cxn>
                  <a:cxn ang="0">
                    <a:pos x="76" y="0"/>
                  </a:cxn>
                  <a:cxn ang="0">
                    <a:pos x="91" y="0"/>
                  </a:cxn>
                  <a:cxn ang="0">
                    <a:pos x="101" y="7"/>
                  </a:cxn>
                  <a:cxn ang="0">
                    <a:pos x="101" y="14"/>
                  </a:cxn>
                  <a:cxn ang="0">
                    <a:pos x="101" y="14"/>
                  </a:cxn>
                  <a:cxn ang="0">
                    <a:pos x="101" y="14"/>
                  </a:cxn>
                  <a:cxn ang="0">
                    <a:pos x="98" y="14"/>
                  </a:cxn>
                  <a:cxn ang="0">
                    <a:pos x="91" y="7"/>
                  </a:cxn>
                  <a:cxn ang="0">
                    <a:pos x="83" y="7"/>
                  </a:cxn>
                  <a:cxn ang="0">
                    <a:pos x="76" y="7"/>
                  </a:cxn>
                  <a:cxn ang="0">
                    <a:pos x="69" y="7"/>
                  </a:cxn>
                  <a:cxn ang="0">
                    <a:pos x="62" y="7"/>
                  </a:cxn>
                  <a:cxn ang="0">
                    <a:pos x="55" y="7"/>
                  </a:cxn>
                  <a:cxn ang="0">
                    <a:pos x="40" y="7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2" y="7"/>
                  </a:cxn>
                  <a:cxn ang="0">
                    <a:pos x="15" y="14"/>
                  </a:cxn>
                  <a:cxn ang="0">
                    <a:pos x="8" y="21"/>
                  </a:cxn>
                  <a:cxn ang="0">
                    <a:pos x="0" y="28"/>
                  </a:cxn>
                  <a:cxn ang="0">
                    <a:pos x="0" y="14"/>
                  </a:cxn>
                </a:cxnLst>
                <a:rect l="0" t="0" r="r" b="b"/>
                <a:pathLst>
                  <a:path w="101" h="28">
                    <a:moveTo>
                      <a:pt x="0" y="14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62" y="0"/>
                    </a:lnTo>
                    <a:lnTo>
                      <a:pt x="76" y="0"/>
                    </a:lnTo>
                    <a:lnTo>
                      <a:pt x="91" y="0"/>
                    </a:lnTo>
                    <a:lnTo>
                      <a:pt x="101" y="7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98" y="14"/>
                    </a:lnTo>
                    <a:lnTo>
                      <a:pt x="91" y="7"/>
                    </a:lnTo>
                    <a:lnTo>
                      <a:pt x="83" y="7"/>
                    </a:lnTo>
                    <a:lnTo>
                      <a:pt x="76" y="7"/>
                    </a:lnTo>
                    <a:lnTo>
                      <a:pt x="69" y="7"/>
                    </a:lnTo>
                    <a:lnTo>
                      <a:pt x="62" y="7"/>
                    </a:lnTo>
                    <a:lnTo>
                      <a:pt x="55" y="7"/>
                    </a:lnTo>
                    <a:lnTo>
                      <a:pt x="40" y="7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2" y="7"/>
                    </a:lnTo>
                    <a:lnTo>
                      <a:pt x="15" y="14"/>
                    </a:lnTo>
                    <a:lnTo>
                      <a:pt x="8" y="21"/>
                    </a:lnTo>
                    <a:lnTo>
                      <a:pt x="0" y="2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47" name="Freeform 223"/>
              <p:cNvSpPr>
                <a:spLocks/>
              </p:cNvSpPr>
              <p:nvPr/>
            </p:nvSpPr>
            <p:spPr bwMode="auto">
              <a:xfrm>
                <a:off x="3182" y="3374"/>
                <a:ext cx="169" cy="2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2"/>
                  </a:cxn>
                  <a:cxn ang="0">
                    <a:pos x="54" y="296"/>
                  </a:cxn>
                  <a:cxn ang="0">
                    <a:pos x="54" y="258"/>
                  </a:cxn>
                  <a:cxn ang="0">
                    <a:pos x="169" y="278"/>
                  </a:cxn>
                  <a:cxn ang="0">
                    <a:pos x="169" y="265"/>
                  </a:cxn>
                  <a:cxn ang="0">
                    <a:pos x="86" y="251"/>
                  </a:cxn>
                  <a:cxn ang="0">
                    <a:pos x="79" y="219"/>
                  </a:cxn>
                  <a:cxn ang="0">
                    <a:pos x="25" y="219"/>
                  </a:cxn>
                  <a:cxn ang="0">
                    <a:pos x="25" y="219"/>
                  </a:cxn>
                  <a:cxn ang="0">
                    <a:pos x="18" y="205"/>
                  </a:cxn>
                  <a:cxn ang="0">
                    <a:pos x="18" y="185"/>
                  </a:cxn>
                  <a:cxn ang="0">
                    <a:pos x="11" y="160"/>
                  </a:cxn>
                  <a:cxn ang="0">
                    <a:pos x="3" y="125"/>
                  </a:cxn>
                  <a:cxn ang="0">
                    <a:pos x="3" y="87"/>
                  </a:cxn>
                  <a:cxn ang="0">
                    <a:pos x="3" y="52"/>
                  </a:cxn>
                  <a:cxn ang="0">
                    <a:pos x="18" y="7"/>
                  </a:cxn>
                  <a:cxn ang="0">
                    <a:pos x="0" y="0"/>
                  </a:cxn>
                </a:cxnLst>
                <a:rect l="0" t="0" r="r" b="b"/>
                <a:pathLst>
                  <a:path w="169" h="296">
                    <a:moveTo>
                      <a:pt x="0" y="0"/>
                    </a:moveTo>
                    <a:lnTo>
                      <a:pt x="0" y="292"/>
                    </a:lnTo>
                    <a:lnTo>
                      <a:pt x="54" y="296"/>
                    </a:lnTo>
                    <a:lnTo>
                      <a:pt x="54" y="258"/>
                    </a:lnTo>
                    <a:lnTo>
                      <a:pt x="169" y="278"/>
                    </a:lnTo>
                    <a:lnTo>
                      <a:pt x="169" y="265"/>
                    </a:lnTo>
                    <a:lnTo>
                      <a:pt x="86" y="251"/>
                    </a:lnTo>
                    <a:lnTo>
                      <a:pt x="79" y="219"/>
                    </a:lnTo>
                    <a:lnTo>
                      <a:pt x="25" y="219"/>
                    </a:lnTo>
                    <a:lnTo>
                      <a:pt x="25" y="219"/>
                    </a:lnTo>
                    <a:lnTo>
                      <a:pt x="18" y="205"/>
                    </a:lnTo>
                    <a:lnTo>
                      <a:pt x="18" y="185"/>
                    </a:lnTo>
                    <a:lnTo>
                      <a:pt x="11" y="160"/>
                    </a:lnTo>
                    <a:lnTo>
                      <a:pt x="3" y="125"/>
                    </a:lnTo>
                    <a:lnTo>
                      <a:pt x="3" y="87"/>
                    </a:lnTo>
                    <a:lnTo>
                      <a:pt x="3" y="52"/>
                    </a:lnTo>
                    <a:lnTo>
                      <a:pt x="1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48" name="Freeform 224"/>
              <p:cNvSpPr>
                <a:spLocks/>
              </p:cNvSpPr>
              <p:nvPr/>
            </p:nvSpPr>
            <p:spPr bwMode="auto">
              <a:xfrm>
                <a:off x="3268" y="3301"/>
                <a:ext cx="220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7" y="38"/>
                  </a:cxn>
                  <a:cxn ang="0">
                    <a:pos x="15" y="38"/>
                  </a:cxn>
                  <a:cxn ang="0">
                    <a:pos x="29" y="31"/>
                  </a:cxn>
                  <a:cxn ang="0">
                    <a:pos x="36" y="31"/>
                  </a:cxn>
                  <a:cxn ang="0">
                    <a:pos x="47" y="28"/>
                  </a:cxn>
                  <a:cxn ang="0">
                    <a:pos x="62" y="28"/>
                  </a:cxn>
                  <a:cxn ang="0">
                    <a:pos x="83" y="28"/>
                  </a:cxn>
                  <a:cxn ang="0">
                    <a:pos x="98" y="21"/>
                  </a:cxn>
                  <a:cxn ang="0">
                    <a:pos x="116" y="21"/>
                  </a:cxn>
                  <a:cxn ang="0">
                    <a:pos x="130" y="21"/>
                  </a:cxn>
                  <a:cxn ang="0">
                    <a:pos x="152" y="21"/>
                  </a:cxn>
                  <a:cxn ang="0">
                    <a:pos x="173" y="21"/>
                  </a:cxn>
                  <a:cxn ang="0">
                    <a:pos x="191" y="28"/>
                  </a:cxn>
                  <a:cxn ang="0">
                    <a:pos x="213" y="28"/>
                  </a:cxn>
                  <a:cxn ang="0">
                    <a:pos x="220" y="0"/>
                  </a:cxn>
                  <a:cxn ang="0">
                    <a:pos x="213" y="0"/>
                  </a:cxn>
                  <a:cxn ang="0">
                    <a:pos x="213" y="0"/>
                  </a:cxn>
                  <a:cxn ang="0">
                    <a:pos x="206" y="0"/>
                  </a:cxn>
                  <a:cxn ang="0">
                    <a:pos x="191" y="0"/>
                  </a:cxn>
                  <a:cxn ang="0">
                    <a:pos x="184" y="0"/>
                  </a:cxn>
                  <a:cxn ang="0">
                    <a:pos x="173" y="0"/>
                  </a:cxn>
                  <a:cxn ang="0">
                    <a:pos x="152" y="7"/>
                  </a:cxn>
                  <a:cxn ang="0">
                    <a:pos x="137" y="7"/>
                  </a:cxn>
                  <a:cxn ang="0">
                    <a:pos x="116" y="7"/>
                  </a:cxn>
                  <a:cxn ang="0">
                    <a:pos x="105" y="7"/>
                  </a:cxn>
                  <a:cxn ang="0">
                    <a:pos x="83" y="7"/>
                  </a:cxn>
                  <a:cxn ang="0">
                    <a:pos x="69" y="14"/>
                  </a:cxn>
                  <a:cxn ang="0">
                    <a:pos x="47" y="14"/>
                  </a:cxn>
                  <a:cxn ang="0">
                    <a:pos x="29" y="21"/>
                  </a:cxn>
                  <a:cxn ang="0">
                    <a:pos x="15" y="21"/>
                  </a:cxn>
                  <a:cxn ang="0">
                    <a:pos x="0" y="28"/>
                  </a:cxn>
                  <a:cxn ang="0">
                    <a:pos x="0" y="38"/>
                  </a:cxn>
                </a:cxnLst>
                <a:rect l="0" t="0" r="r" b="b"/>
                <a:pathLst>
                  <a:path w="220" h="38">
                    <a:moveTo>
                      <a:pt x="0" y="38"/>
                    </a:moveTo>
                    <a:lnTo>
                      <a:pt x="0" y="38"/>
                    </a:lnTo>
                    <a:lnTo>
                      <a:pt x="0" y="38"/>
                    </a:lnTo>
                    <a:lnTo>
                      <a:pt x="7" y="38"/>
                    </a:lnTo>
                    <a:lnTo>
                      <a:pt x="15" y="38"/>
                    </a:lnTo>
                    <a:lnTo>
                      <a:pt x="29" y="31"/>
                    </a:lnTo>
                    <a:lnTo>
                      <a:pt x="36" y="31"/>
                    </a:lnTo>
                    <a:lnTo>
                      <a:pt x="47" y="28"/>
                    </a:lnTo>
                    <a:lnTo>
                      <a:pt x="62" y="28"/>
                    </a:lnTo>
                    <a:lnTo>
                      <a:pt x="83" y="28"/>
                    </a:lnTo>
                    <a:lnTo>
                      <a:pt x="98" y="21"/>
                    </a:lnTo>
                    <a:lnTo>
                      <a:pt x="116" y="21"/>
                    </a:lnTo>
                    <a:lnTo>
                      <a:pt x="130" y="21"/>
                    </a:lnTo>
                    <a:lnTo>
                      <a:pt x="152" y="21"/>
                    </a:lnTo>
                    <a:lnTo>
                      <a:pt x="173" y="21"/>
                    </a:lnTo>
                    <a:lnTo>
                      <a:pt x="191" y="28"/>
                    </a:lnTo>
                    <a:lnTo>
                      <a:pt x="213" y="28"/>
                    </a:lnTo>
                    <a:lnTo>
                      <a:pt x="220" y="0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06" y="0"/>
                    </a:lnTo>
                    <a:lnTo>
                      <a:pt x="191" y="0"/>
                    </a:lnTo>
                    <a:lnTo>
                      <a:pt x="184" y="0"/>
                    </a:lnTo>
                    <a:lnTo>
                      <a:pt x="173" y="0"/>
                    </a:lnTo>
                    <a:lnTo>
                      <a:pt x="152" y="7"/>
                    </a:lnTo>
                    <a:lnTo>
                      <a:pt x="137" y="7"/>
                    </a:lnTo>
                    <a:lnTo>
                      <a:pt x="116" y="7"/>
                    </a:lnTo>
                    <a:lnTo>
                      <a:pt x="105" y="7"/>
                    </a:lnTo>
                    <a:lnTo>
                      <a:pt x="83" y="7"/>
                    </a:lnTo>
                    <a:lnTo>
                      <a:pt x="69" y="14"/>
                    </a:lnTo>
                    <a:lnTo>
                      <a:pt x="47" y="14"/>
                    </a:lnTo>
                    <a:lnTo>
                      <a:pt x="29" y="21"/>
                    </a:lnTo>
                    <a:lnTo>
                      <a:pt x="15" y="21"/>
                    </a:lnTo>
                    <a:lnTo>
                      <a:pt x="0" y="2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49" name="Freeform 225"/>
              <p:cNvSpPr>
                <a:spLocks/>
              </p:cNvSpPr>
              <p:nvPr/>
            </p:nvSpPr>
            <p:spPr bwMode="auto">
              <a:xfrm>
                <a:off x="3139" y="3684"/>
                <a:ext cx="371" cy="115"/>
              </a:xfrm>
              <a:custGeom>
                <a:avLst/>
                <a:gdLst/>
                <a:ahLst/>
                <a:cxnLst>
                  <a:cxn ang="0">
                    <a:pos x="158" y="115"/>
                  </a:cxn>
                  <a:cxn ang="0">
                    <a:pos x="158" y="115"/>
                  </a:cxn>
                  <a:cxn ang="0">
                    <a:pos x="158" y="115"/>
                  </a:cxn>
                  <a:cxn ang="0">
                    <a:pos x="165" y="108"/>
                  </a:cxn>
                  <a:cxn ang="0">
                    <a:pos x="165" y="108"/>
                  </a:cxn>
                  <a:cxn ang="0">
                    <a:pos x="173" y="108"/>
                  </a:cxn>
                  <a:cxn ang="0">
                    <a:pos x="176" y="101"/>
                  </a:cxn>
                  <a:cxn ang="0">
                    <a:pos x="183" y="101"/>
                  </a:cxn>
                  <a:cxn ang="0">
                    <a:pos x="191" y="94"/>
                  </a:cxn>
                  <a:cxn ang="0">
                    <a:pos x="198" y="94"/>
                  </a:cxn>
                  <a:cxn ang="0">
                    <a:pos x="205" y="87"/>
                  </a:cxn>
                  <a:cxn ang="0">
                    <a:pos x="212" y="87"/>
                  </a:cxn>
                  <a:cxn ang="0">
                    <a:pos x="219" y="80"/>
                  </a:cxn>
                  <a:cxn ang="0">
                    <a:pos x="227" y="73"/>
                  </a:cxn>
                  <a:cxn ang="0">
                    <a:pos x="234" y="66"/>
                  </a:cxn>
                  <a:cxn ang="0">
                    <a:pos x="234" y="66"/>
                  </a:cxn>
                  <a:cxn ang="0">
                    <a:pos x="241" y="59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371" y="80"/>
                  </a:cxn>
                  <a:cxn ang="0">
                    <a:pos x="356" y="87"/>
                  </a:cxn>
                  <a:cxn ang="0">
                    <a:pos x="252" y="59"/>
                  </a:cxn>
                  <a:cxn ang="0">
                    <a:pos x="252" y="59"/>
                  </a:cxn>
                  <a:cxn ang="0">
                    <a:pos x="252" y="66"/>
                  </a:cxn>
                  <a:cxn ang="0">
                    <a:pos x="245" y="66"/>
                  </a:cxn>
                  <a:cxn ang="0">
                    <a:pos x="245" y="66"/>
                  </a:cxn>
                  <a:cxn ang="0">
                    <a:pos x="245" y="73"/>
                  </a:cxn>
                  <a:cxn ang="0">
                    <a:pos x="241" y="73"/>
                  </a:cxn>
                  <a:cxn ang="0">
                    <a:pos x="241" y="80"/>
                  </a:cxn>
                  <a:cxn ang="0">
                    <a:pos x="234" y="80"/>
                  </a:cxn>
                  <a:cxn ang="0">
                    <a:pos x="227" y="87"/>
                  </a:cxn>
                  <a:cxn ang="0">
                    <a:pos x="219" y="87"/>
                  </a:cxn>
                  <a:cxn ang="0">
                    <a:pos x="212" y="94"/>
                  </a:cxn>
                  <a:cxn ang="0">
                    <a:pos x="205" y="101"/>
                  </a:cxn>
                  <a:cxn ang="0">
                    <a:pos x="191" y="101"/>
                  </a:cxn>
                  <a:cxn ang="0">
                    <a:pos x="183" y="108"/>
                  </a:cxn>
                  <a:cxn ang="0">
                    <a:pos x="173" y="115"/>
                  </a:cxn>
                  <a:cxn ang="0">
                    <a:pos x="165" y="115"/>
                  </a:cxn>
                  <a:cxn ang="0">
                    <a:pos x="158" y="115"/>
                  </a:cxn>
                </a:cxnLst>
                <a:rect l="0" t="0" r="r" b="b"/>
                <a:pathLst>
                  <a:path w="371" h="115">
                    <a:moveTo>
                      <a:pt x="158" y="115"/>
                    </a:moveTo>
                    <a:lnTo>
                      <a:pt x="158" y="115"/>
                    </a:lnTo>
                    <a:lnTo>
                      <a:pt x="158" y="115"/>
                    </a:lnTo>
                    <a:lnTo>
                      <a:pt x="165" y="108"/>
                    </a:lnTo>
                    <a:lnTo>
                      <a:pt x="165" y="108"/>
                    </a:lnTo>
                    <a:lnTo>
                      <a:pt x="173" y="108"/>
                    </a:lnTo>
                    <a:lnTo>
                      <a:pt x="176" y="101"/>
                    </a:lnTo>
                    <a:lnTo>
                      <a:pt x="183" y="101"/>
                    </a:lnTo>
                    <a:lnTo>
                      <a:pt x="191" y="94"/>
                    </a:lnTo>
                    <a:lnTo>
                      <a:pt x="198" y="94"/>
                    </a:lnTo>
                    <a:lnTo>
                      <a:pt x="205" y="87"/>
                    </a:lnTo>
                    <a:lnTo>
                      <a:pt x="212" y="87"/>
                    </a:lnTo>
                    <a:lnTo>
                      <a:pt x="219" y="80"/>
                    </a:lnTo>
                    <a:lnTo>
                      <a:pt x="227" y="73"/>
                    </a:lnTo>
                    <a:lnTo>
                      <a:pt x="234" y="66"/>
                    </a:lnTo>
                    <a:lnTo>
                      <a:pt x="234" y="66"/>
                    </a:lnTo>
                    <a:lnTo>
                      <a:pt x="241" y="59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371" y="80"/>
                    </a:lnTo>
                    <a:lnTo>
                      <a:pt x="356" y="87"/>
                    </a:lnTo>
                    <a:lnTo>
                      <a:pt x="252" y="59"/>
                    </a:lnTo>
                    <a:lnTo>
                      <a:pt x="252" y="59"/>
                    </a:lnTo>
                    <a:lnTo>
                      <a:pt x="252" y="66"/>
                    </a:lnTo>
                    <a:lnTo>
                      <a:pt x="245" y="66"/>
                    </a:lnTo>
                    <a:lnTo>
                      <a:pt x="245" y="66"/>
                    </a:lnTo>
                    <a:lnTo>
                      <a:pt x="245" y="73"/>
                    </a:lnTo>
                    <a:lnTo>
                      <a:pt x="241" y="73"/>
                    </a:lnTo>
                    <a:lnTo>
                      <a:pt x="241" y="80"/>
                    </a:lnTo>
                    <a:lnTo>
                      <a:pt x="234" y="80"/>
                    </a:lnTo>
                    <a:lnTo>
                      <a:pt x="227" y="87"/>
                    </a:lnTo>
                    <a:lnTo>
                      <a:pt x="219" y="87"/>
                    </a:lnTo>
                    <a:lnTo>
                      <a:pt x="212" y="94"/>
                    </a:lnTo>
                    <a:lnTo>
                      <a:pt x="205" y="101"/>
                    </a:lnTo>
                    <a:lnTo>
                      <a:pt x="191" y="101"/>
                    </a:lnTo>
                    <a:lnTo>
                      <a:pt x="183" y="108"/>
                    </a:lnTo>
                    <a:lnTo>
                      <a:pt x="173" y="115"/>
                    </a:lnTo>
                    <a:lnTo>
                      <a:pt x="165" y="115"/>
                    </a:lnTo>
                    <a:lnTo>
                      <a:pt x="158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50" name="Freeform 226"/>
              <p:cNvSpPr>
                <a:spLocks/>
              </p:cNvSpPr>
              <p:nvPr/>
            </p:nvSpPr>
            <p:spPr bwMode="auto">
              <a:xfrm>
                <a:off x="3063" y="3712"/>
                <a:ext cx="378" cy="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1" y="104"/>
                  </a:cxn>
                  <a:cxn ang="0">
                    <a:pos x="378" y="104"/>
                  </a:cxn>
                  <a:cxn ang="0">
                    <a:pos x="14" y="0"/>
                  </a:cxn>
                  <a:cxn ang="0">
                    <a:pos x="0" y="0"/>
                  </a:cxn>
                </a:cxnLst>
                <a:rect l="0" t="0" r="r" b="b"/>
                <a:pathLst>
                  <a:path w="378" h="104">
                    <a:moveTo>
                      <a:pt x="0" y="0"/>
                    </a:moveTo>
                    <a:lnTo>
                      <a:pt x="371" y="104"/>
                    </a:lnTo>
                    <a:lnTo>
                      <a:pt x="378" y="104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51" name="Freeform 227"/>
              <p:cNvSpPr>
                <a:spLocks/>
              </p:cNvSpPr>
              <p:nvPr/>
            </p:nvSpPr>
            <p:spPr bwMode="auto">
              <a:xfrm>
                <a:off x="3124" y="3698"/>
                <a:ext cx="371" cy="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4" y="94"/>
                  </a:cxn>
                  <a:cxn ang="0">
                    <a:pos x="371" y="94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371" h="94">
                    <a:moveTo>
                      <a:pt x="0" y="0"/>
                    </a:moveTo>
                    <a:lnTo>
                      <a:pt x="364" y="94"/>
                    </a:lnTo>
                    <a:lnTo>
                      <a:pt x="371" y="94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52" name="Freeform 228"/>
              <p:cNvSpPr>
                <a:spLocks/>
              </p:cNvSpPr>
              <p:nvPr/>
            </p:nvSpPr>
            <p:spPr bwMode="auto">
              <a:xfrm>
                <a:off x="3099" y="3705"/>
                <a:ext cx="367" cy="1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0" y="101"/>
                  </a:cxn>
                  <a:cxn ang="0">
                    <a:pos x="367" y="101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367" h="101">
                    <a:moveTo>
                      <a:pt x="0" y="0"/>
                    </a:moveTo>
                    <a:lnTo>
                      <a:pt x="360" y="101"/>
                    </a:lnTo>
                    <a:lnTo>
                      <a:pt x="367" y="101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</p:grpSp>
        <p:grpSp>
          <p:nvGrpSpPr>
            <p:cNvPr id="18" name="Group 229"/>
            <p:cNvGrpSpPr>
              <a:grpSpLocks/>
            </p:cNvGrpSpPr>
            <p:nvPr/>
          </p:nvGrpSpPr>
          <p:grpSpPr bwMode="auto">
            <a:xfrm>
              <a:off x="6516688" y="4868863"/>
              <a:ext cx="504825" cy="504825"/>
              <a:chOff x="3016" y="3294"/>
              <a:chExt cx="692" cy="564"/>
            </a:xfrm>
          </p:grpSpPr>
          <p:sp>
            <p:nvSpPr>
              <p:cNvPr id="52454" name="Freeform 230"/>
              <p:cNvSpPr>
                <a:spLocks/>
              </p:cNvSpPr>
              <p:nvPr/>
            </p:nvSpPr>
            <p:spPr bwMode="auto">
              <a:xfrm>
                <a:off x="3016" y="3294"/>
                <a:ext cx="692" cy="564"/>
              </a:xfrm>
              <a:custGeom>
                <a:avLst/>
                <a:gdLst/>
                <a:ahLst/>
                <a:cxnLst>
                  <a:cxn ang="0">
                    <a:pos x="191" y="38"/>
                  </a:cxn>
                  <a:cxn ang="0">
                    <a:pos x="191" y="38"/>
                  </a:cxn>
                  <a:cxn ang="0">
                    <a:pos x="198" y="38"/>
                  </a:cxn>
                  <a:cxn ang="0">
                    <a:pos x="205" y="38"/>
                  </a:cxn>
                  <a:cxn ang="0">
                    <a:pos x="213" y="35"/>
                  </a:cxn>
                  <a:cxn ang="0">
                    <a:pos x="227" y="35"/>
                  </a:cxn>
                  <a:cxn ang="0">
                    <a:pos x="238" y="28"/>
                  </a:cxn>
                  <a:cxn ang="0">
                    <a:pos x="259" y="28"/>
                  </a:cxn>
                  <a:cxn ang="0">
                    <a:pos x="281" y="21"/>
                  </a:cxn>
                  <a:cxn ang="0">
                    <a:pos x="306" y="14"/>
                  </a:cxn>
                  <a:cxn ang="0">
                    <a:pos x="335" y="14"/>
                  </a:cxn>
                  <a:cxn ang="0">
                    <a:pos x="364" y="7"/>
                  </a:cxn>
                  <a:cxn ang="0">
                    <a:pos x="396" y="7"/>
                  </a:cxn>
                  <a:cxn ang="0">
                    <a:pos x="432" y="7"/>
                  </a:cxn>
                  <a:cxn ang="0">
                    <a:pos x="472" y="0"/>
                  </a:cxn>
                  <a:cxn ang="0">
                    <a:pos x="512" y="0"/>
                  </a:cxn>
                  <a:cxn ang="0">
                    <a:pos x="555" y="0"/>
                  </a:cxn>
                  <a:cxn ang="0">
                    <a:pos x="573" y="80"/>
                  </a:cxn>
                  <a:cxn ang="0">
                    <a:pos x="580" y="80"/>
                  </a:cxn>
                  <a:cxn ang="0">
                    <a:pos x="602" y="94"/>
                  </a:cxn>
                  <a:cxn ang="0">
                    <a:pos x="616" y="111"/>
                  </a:cxn>
                  <a:cxn ang="0">
                    <a:pos x="623" y="139"/>
                  </a:cxn>
                  <a:cxn ang="0">
                    <a:pos x="663" y="317"/>
                  </a:cxn>
                  <a:cxn ang="0">
                    <a:pos x="685" y="390"/>
                  </a:cxn>
                  <a:cxn ang="0">
                    <a:pos x="685" y="397"/>
                  </a:cxn>
                  <a:cxn ang="0">
                    <a:pos x="692" y="411"/>
                  </a:cxn>
                  <a:cxn ang="0">
                    <a:pos x="692" y="432"/>
                  </a:cxn>
                  <a:cxn ang="0">
                    <a:pos x="678" y="456"/>
                  </a:cxn>
                  <a:cxn ang="0">
                    <a:pos x="0" y="442"/>
                  </a:cxn>
                  <a:cxn ang="0">
                    <a:pos x="61" y="404"/>
                  </a:cxn>
                  <a:cxn ang="0">
                    <a:pos x="68" y="80"/>
                  </a:cxn>
                  <a:cxn ang="0">
                    <a:pos x="68" y="80"/>
                  </a:cxn>
                  <a:cxn ang="0">
                    <a:pos x="76" y="73"/>
                  </a:cxn>
                  <a:cxn ang="0">
                    <a:pos x="83" y="66"/>
                  </a:cxn>
                  <a:cxn ang="0">
                    <a:pos x="97" y="66"/>
                  </a:cxn>
                  <a:cxn ang="0">
                    <a:pos x="115" y="59"/>
                  </a:cxn>
                  <a:cxn ang="0">
                    <a:pos x="130" y="59"/>
                  </a:cxn>
                  <a:cxn ang="0">
                    <a:pos x="159" y="66"/>
                  </a:cxn>
                  <a:cxn ang="0">
                    <a:pos x="184" y="73"/>
                  </a:cxn>
                </a:cxnLst>
                <a:rect l="0" t="0" r="r" b="b"/>
                <a:pathLst>
                  <a:path w="692" h="564">
                    <a:moveTo>
                      <a:pt x="184" y="73"/>
                    </a:moveTo>
                    <a:lnTo>
                      <a:pt x="191" y="38"/>
                    </a:lnTo>
                    <a:lnTo>
                      <a:pt x="191" y="38"/>
                    </a:lnTo>
                    <a:lnTo>
                      <a:pt x="191" y="38"/>
                    </a:lnTo>
                    <a:lnTo>
                      <a:pt x="198" y="38"/>
                    </a:lnTo>
                    <a:lnTo>
                      <a:pt x="198" y="38"/>
                    </a:lnTo>
                    <a:lnTo>
                      <a:pt x="198" y="38"/>
                    </a:lnTo>
                    <a:lnTo>
                      <a:pt x="205" y="38"/>
                    </a:lnTo>
                    <a:lnTo>
                      <a:pt x="213" y="35"/>
                    </a:lnTo>
                    <a:lnTo>
                      <a:pt x="213" y="35"/>
                    </a:lnTo>
                    <a:lnTo>
                      <a:pt x="220" y="35"/>
                    </a:lnTo>
                    <a:lnTo>
                      <a:pt x="227" y="35"/>
                    </a:lnTo>
                    <a:lnTo>
                      <a:pt x="231" y="28"/>
                    </a:lnTo>
                    <a:lnTo>
                      <a:pt x="238" y="28"/>
                    </a:lnTo>
                    <a:lnTo>
                      <a:pt x="252" y="28"/>
                    </a:lnTo>
                    <a:lnTo>
                      <a:pt x="259" y="28"/>
                    </a:lnTo>
                    <a:lnTo>
                      <a:pt x="274" y="21"/>
                    </a:lnTo>
                    <a:lnTo>
                      <a:pt x="281" y="21"/>
                    </a:lnTo>
                    <a:lnTo>
                      <a:pt x="296" y="21"/>
                    </a:lnTo>
                    <a:lnTo>
                      <a:pt x="306" y="14"/>
                    </a:lnTo>
                    <a:lnTo>
                      <a:pt x="321" y="14"/>
                    </a:lnTo>
                    <a:lnTo>
                      <a:pt x="335" y="14"/>
                    </a:lnTo>
                    <a:lnTo>
                      <a:pt x="350" y="14"/>
                    </a:lnTo>
                    <a:lnTo>
                      <a:pt x="364" y="7"/>
                    </a:lnTo>
                    <a:lnTo>
                      <a:pt x="375" y="7"/>
                    </a:lnTo>
                    <a:lnTo>
                      <a:pt x="396" y="7"/>
                    </a:lnTo>
                    <a:lnTo>
                      <a:pt x="418" y="7"/>
                    </a:lnTo>
                    <a:lnTo>
                      <a:pt x="432" y="7"/>
                    </a:lnTo>
                    <a:lnTo>
                      <a:pt x="450" y="0"/>
                    </a:lnTo>
                    <a:lnTo>
                      <a:pt x="472" y="0"/>
                    </a:lnTo>
                    <a:lnTo>
                      <a:pt x="494" y="0"/>
                    </a:lnTo>
                    <a:lnTo>
                      <a:pt x="512" y="0"/>
                    </a:lnTo>
                    <a:lnTo>
                      <a:pt x="533" y="0"/>
                    </a:lnTo>
                    <a:lnTo>
                      <a:pt x="555" y="0"/>
                    </a:lnTo>
                    <a:lnTo>
                      <a:pt x="580" y="14"/>
                    </a:lnTo>
                    <a:lnTo>
                      <a:pt x="573" y="80"/>
                    </a:lnTo>
                    <a:lnTo>
                      <a:pt x="580" y="80"/>
                    </a:lnTo>
                    <a:lnTo>
                      <a:pt x="580" y="80"/>
                    </a:lnTo>
                    <a:lnTo>
                      <a:pt x="587" y="87"/>
                    </a:lnTo>
                    <a:lnTo>
                      <a:pt x="602" y="94"/>
                    </a:lnTo>
                    <a:lnTo>
                      <a:pt x="609" y="101"/>
                    </a:lnTo>
                    <a:lnTo>
                      <a:pt x="616" y="111"/>
                    </a:lnTo>
                    <a:lnTo>
                      <a:pt x="623" y="125"/>
                    </a:lnTo>
                    <a:lnTo>
                      <a:pt x="623" y="139"/>
                    </a:lnTo>
                    <a:lnTo>
                      <a:pt x="685" y="184"/>
                    </a:lnTo>
                    <a:lnTo>
                      <a:pt x="663" y="317"/>
                    </a:lnTo>
                    <a:lnTo>
                      <a:pt x="573" y="358"/>
                    </a:lnTo>
                    <a:lnTo>
                      <a:pt x="685" y="390"/>
                    </a:lnTo>
                    <a:lnTo>
                      <a:pt x="685" y="390"/>
                    </a:lnTo>
                    <a:lnTo>
                      <a:pt x="685" y="397"/>
                    </a:lnTo>
                    <a:lnTo>
                      <a:pt x="685" y="397"/>
                    </a:lnTo>
                    <a:lnTo>
                      <a:pt x="692" y="411"/>
                    </a:lnTo>
                    <a:lnTo>
                      <a:pt x="692" y="418"/>
                    </a:lnTo>
                    <a:lnTo>
                      <a:pt x="692" y="432"/>
                    </a:lnTo>
                    <a:lnTo>
                      <a:pt x="685" y="442"/>
                    </a:lnTo>
                    <a:lnTo>
                      <a:pt x="678" y="456"/>
                    </a:lnTo>
                    <a:lnTo>
                      <a:pt x="396" y="564"/>
                    </a:lnTo>
                    <a:lnTo>
                      <a:pt x="0" y="442"/>
                    </a:lnTo>
                    <a:lnTo>
                      <a:pt x="7" y="425"/>
                    </a:lnTo>
                    <a:lnTo>
                      <a:pt x="61" y="404"/>
                    </a:lnTo>
                    <a:lnTo>
                      <a:pt x="61" y="80"/>
                    </a:lnTo>
                    <a:lnTo>
                      <a:pt x="68" y="80"/>
                    </a:lnTo>
                    <a:lnTo>
                      <a:pt x="68" y="80"/>
                    </a:lnTo>
                    <a:lnTo>
                      <a:pt x="68" y="80"/>
                    </a:lnTo>
                    <a:lnTo>
                      <a:pt x="68" y="73"/>
                    </a:lnTo>
                    <a:lnTo>
                      <a:pt x="76" y="73"/>
                    </a:lnTo>
                    <a:lnTo>
                      <a:pt x="83" y="73"/>
                    </a:lnTo>
                    <a:lnTo>
                      <a:pt x="83" y="66"/>
                    </a:lnTo>
                    <a:lnTo>
                      <a:pt x="90" y="66"/>
                    </a:lnTo>
                    <a:lnTo>
                      <a:pt x="97" y="66"/>
                    </a:lnTo>
                    <a:lnTo>
                      <a:pt x="108" y="59"/>
                    </a:lnTo>
                    <a:lnTo>
                      <a:pt x="115" y="59"/>
                    </a:lnTo>
                    <a:lnTo>
                      <a:pt x="123" y="59"/>
                    </a:lnTo>
                    <a:lnTo>
                      <a:pt x="130" y="59"/>
                    </a:lnTo>
                    <a:lnTo>
                      <a:pt x="144" y="59"/>
                    </a:lnTo>
                    <a:lnTo>
                      <a:pt x="159" y="66"/>
                    </a:lnTo>
                    <a:lnTo>
                      <a:pt x="166" y="66"/>
                    </a:lnTo>
                    <a:lnTo>
                      <a:pt x="184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55" name="Freeform 231"/>
              <p:cNvSpPr>
                <a:spLocks/>
              </p:cNvSpPr>
              <p:nvPr/>
            </p:nvSpPr>
            <p:spPr bwMode="auto">
              <a:xfrm>
                <a:off x="3254" y="3339"/>
                <a:ext cx="220" cy="240"/>
              </a:xfrm>
              <a:custGeom>
                <a:avLst/>
                <a:gdLst/>
                <a:ahLst/>
                <a:cxnLst>
                  <a:cxn ang="0">
                    <a:pos x="220" y="7"/>
                  </a:cxn>
                  <a:cxn ang="0">
                    <a:pos x="220" y="7"/>
                  </a:cxn>
                  <a:cxn ang="0">
                    <a:pos x="212" y="7"/>
                  </a:cxn>
                  <a:cxn ang="0">
                    <a:pos x="205" y="7"/>
                  </a:cxn>
                  <a:cxn ang="0">
                    <a:pos x="198" y="0"/>
                  </a:cxn>
                  <a:cxn ang="0">
                    <a:pos x="194" y="0"/>
                  </a:cxn>
                  <a:cxn ang="0">
                    <a:pos x="180" y="0"/>
                  </a:cxn>
                  <a:cxn ang="0">
                    <a:pos x="166" y="0"/>
                  </a:cxn>
                  <a:cxn ang="0">
                    <a:pos x="151" y="0"/>
                  </a:cxn>
                  <a:cxn ang="0">
                    <a:pos x="137" y="0"/>
                  </a:cxn>
                  <a:cxn ang="0">
                    <a:pos x="126" y="0"/>
                  </a:cxn>
                  <a:cxn ang="0">
                    <a:pos x="104" y="0"/>
                  </a:cxn>
                  <a:cxn ang="0">
                    <a:pos x="90" y="0"/>
                  </a:cxn>
                  <a:cxn ang="0">
                    <a:pos x="68" y="7"/>
                  </a:cxn>
                  <a:cxn ang="0">
                    <a:pos x="50" y="14"/>
                  </a:cxn>
                  <a:cxn ang="0">
                    <a:pos x="36" y="21"/>
                  </a:cxn>
                  <a:cxn ang="0">
                    <a:pos x="14" y="28"/>
                  </a:cxn>
                  <a:cxn ang="0">
                    <a:pos x="14" y="35"/>
                  </a:cxn>
                  <a:cxn ang="0">
                    <a:pos x="7" y="49"/>
                  </a:cxn>
                  <a:cxn ang="0">
                    <a:pos x="0" y="66"/>
                  </a:cxn>
                  <a:cxn ang="0">
                    <a:pos x="0" y="94"/>
                  </a:cxn>
                  <a:cxn ang="0">
                    <a:pos x="0" y="126"/>
                  </a:cxn>
                  <a:cxn ang="0">
                    <a:pos x="0" y="160"/>
                  </a:cxn>
                  <a:cxn ang="0">
                    <a:pos x="7" y="199"/>
                  </a:cxn>
                  <a:cxn ang="0">
                    <a:pos x="14" y="240"/>
                  </a:cxn>
                  <a:cxn ang="0">
                    <a:pos x="14" y="240"/>
                  </a:cxn>
                  <a:cxn ang="0">
                    <a:pos x="21" y="233"/>
                  </a:cxn>
                  <a:cxn ang="0">
                    <a:pos x="29" y="233"/>
                  </a:cxn>
                  <a:cxn ang="0">
                    <a:pos x="36" y="233"/>
                  </a:cxn>
                  <a:cxn ang="0">
                    <a:pos x="43" y="233"/>
                  </a:cxn>
                  <a:cxn ang="0">
                    <a:pos x="50" y="233"/>
                  </a:cxn>
                  <a:cxn ang="0">
                    <a:pos x="61" y="233"/>
                  </a:cxn>
                  <a:cxn ang="0">
                    <a:pos x="76" y="233"/>
                  </a:cxn>
                  <a:cxn ang="0">
                    <a:pos x="90" y="233"/>
                  </a:cxn>
                  <a:cxn ang="0">
                    <a:pos x="104" y="233"/>
                  </a:cxn>
                  <a:cxn ang="0">
                    <a:pos x="126" y="233"/>
                  </a:cxn>
                  <a:cxn ang="0">
                    <a:pos x="137" y="233"/>
                  </a:cxn>
                  <a:cxn ang="0">
                    <a:pos x="158" y="233"/>
                  </a:cxn>
                  <a:cxn ang="0">
                    <a:pos x="180" y="240"/>
                  </a:cxn>
                  <a:cxn ang="0">
                    <a:pos x="198" y="240"/>
                  </a:cxn>
                  <a:cxn ang="0">
                    <a:pos x="220" y="240"/>
                  </a:cxn>
                  <a:cxn ang="0">
                    <a:pos x="220" y="233"/>
                  </a:cxn>
                  <a:cxn ang="0">
                    <a:pos x="220" y="213"/>
                  </a:cxn>
                  <a:cxn ang="0">
                    <a:pos x="212" y="188"/>
                  </a:cxn>
                  <a:cxn ang="0">
                    <a:pos x="212" y="153"/>
                  </a:cxn>
                  <a:cxn ang="0">
                    <a:pos x="212" y="115"/>
                  </a:cxn>
                  <a:cxn ang="0">
                    <a:pos x="212" y="73"/>
                  </a:cxn>
                  <a:cxn ang="0">
                    <a:pos x="212" y="42"/>
                  </a:cxn>
                  <a:cxn ang="0">
                    <a:pos x="220" y="7"/>
                  </a:cxn>
                </a:cxnLst>
                <a:rect l="0" t="0" r="r" b="b"/>
                <a:pathLst>
                  <a:path w="220" h="240">
                    <a:moveTo>
                      <a:pt x="220" y="7"/>
                    </a:moveTo>
                    <a:lnTo>
                      <a:pt x="220" y="7"/>
                    </a:lnTo>
                    <a:lnTo>
                      <a:pt x="212" y="7"/>
                    </a:lnTo>
                    <a:lnTo>
                      <a:pt x="205" y="7"/>
                    </a:lnTo>
                    <a:lnTo>
                      <a:pt x="198" y="0"/>
                    </a:lnTo>
                    <a:lnTo>
                      <a:pt x="194" y="0"/>
                    </a:lnTo>
                    <a:lnTo>
                      <a:pt x="180" y="0"/>
                    </a:lnTo>
                    <a:lnTo>
                      <a:pt x="166" y="0"/>
                    </a:lnTo>
                    <a:lnTo>
                      <a:pt x="151" y="0"/>
                    </a:lnTo>
                    <a:lnTo>
                      <a:pt x="137" y="0"/>
                    </a:lnTo>
                    <a:lnTo>
                      <a:pt x="126" y="0"/>
                    </a:lnTo>
                    <a:lnTo>
                      <a:pt x="104" y="0"/>
                    </a:lnTo>
                    <a:lnTo>
                      <a:pt x="90" y="0"/>
                    </a:lnTo>
                    <a:lnTo>
                      <a:pt x="68" y="7"/>
                    </a:lnTo>
                    <a:lnTo>
                      <a:pt x="50" y="14"/>
                    </a:lnTo>
                    <a:lnTo>
                      <a:pt x="36" y="21"/>
                    </a:lnTo>
                    <a:lnTo>
                      <a:pt x="14" y="28"/>
                    </a:lnTo>
                    <a:lnTo>
                      <a:pt x="14" y="35"/>
                    </a:lnTo>
                    <a:lnTo>
                      <a:pt x="7" y="49"/>
                    </a:lnTo>
                    <a:lnTo>
                      <a:pt x="0" y="66"/>
                    </a:lnTo>
                    <a:lnTo>
                      <a:pt x="0" y="94"/>
                    </a:lnTo>
                    <a:lnTo>
                      <a:pt x="0" y="126"/>
                    </a:lnTo>
                    <a:lnTo>
                      <a:pt x="0" y="160"/>
                    </a:lnTo>
                    <a:lnTo>
                      <a:pt x="7" y="199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21" y="233"/>
                    </a:lnTo>
                    <a:lnTo>
                      <a:pt x="29" y="233"/>
                    </a:lnTo>
                    <a:lnTo>
                      <a:pt x="36" y="233"/>
                    </a:lnTo>
                    <a:lnTo>
                      <a:pt x="43" y="233"/>
                    </a:lnTo>
                    <a:lnTo>
                      <a:pt x="50" y="233"/>
                    </a:lnTo>
                    <a:lnTo>
                      <a:pt x="61" y="233"/>
                    </a:lnTo>
                    <a:lnTo>
                      <a:pt x="76" y="233"/>
                    </a:lnTo>
                    <a:lnTo>
                      <a:pt x="90" y="233"/>
                    </a:lnTo>
                    <a:lnTo>
                      <a:pt x="104" y="233"/>
                    </a:lnTo>
                    <a:lnTo>
                      <a:pt x="126" y="233"/>
                    </a:lnTo>
                    <a:lnTo>
                      <a:pt x="137" y="233"/>
                    </a:lnTo>
                    <a:lnTo>
                      <a:pt x="158" y="233"/>
                    </a:lnTo>
                    <a:lnTo>
                      <a:pt x="180" y="240"/>
                    </a:lnTo>
                    <a:lnTo>
                      <a:pt x="198" y="240"/>
                    </a:lnTo>
                    <a:lnTo>
                      <a:pt x="220" y="240"/>
                    </a:lnTo>
                    <a:lnTo>
                      <a:pt x="220" y="233"/>
                    </a:lnTo>
                    <a:lnTo>
                      <a:pt x="220" y="213"/>
                    </a:lnTo>
                    <a:lnTo>
                      <a:pt x="212" y="188"/>
                    </a:lnTo>
                    <a:lnTo>
                      <a:pt x="212" y="153"/>
                    </a:lnTo>
                    <a:lnTo>
                      <a:pt x="212" y="115"/>
                    </a:lnTo>
                    <a:lnTo>
                      <a:pt x="212" y="73"/>
                    </a:lnTo>
                    <a:lnTo>
                      <a:pt x="212" y="42"/>
                    </a:lnTo>
                    <a:lnTo>
                      <a:pt x="220" y="7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56" name="Freeform 232"/>
              <p:cNvSpPr>
                <a:spLocks/>
              </p:cNvSpPr>
              <p:nvPr/>
            </p:nvSpPr>
            <p:spPr bwMode="auto">
              <a:xfrm>
                <a:off x="3275" y="3405"/>
                <a:ext cx="372" cy="241"/>
              </a:xfrm>
              <a:custGeom>
                <a:avLst/>
                <a:gdLst/>
                <a:ahLst/>
                <a:cxnLst>
                  <a:cxn ang="0">
                    <a:pos x="8" y="181"/>
                  </a:cxn>
                  <a:cxn ang="0">
                    <a:pos x="0" y="213"/>
                  </a:cxn>
                  <a:cxn ang="0">
                    <a:pos x="238" y="241"/>
                  </a:cxn>
                  <a:cxn ang="0">
                    <a:pos x="238" y="241"/>
                  </a:cxn>
                  <a:cxn ang="0">
                    <a:pos x="246" y="241"/>
                  </a:cxn>
                  <a:cxn ang="0">
                    <a:pos x="253" y="234"/>
                  </a:cxn>
                  <a:cxn ang="0">
                    <a:pos x="267" y="227"/>
                  </a:cxn>
                  <a:cxn ang="0">
                    <a:pos x="274" y="220"/>
                  </a:cxn>
                  <a:cxn ang="0">
                    <a:pos x="289" y="213"/>
                  </a:cxn>
                  <a:cxn ang="0">
                    <a:pos x="303" y="199"/>
                  </a:cxn>
                  <a:cxn ang="0">
                    <a:pos x="314" y="195"/>
                  </a:cxn>
                  <a:cxn ang="0">
                    <a:pos x="328" y="174"/>
                  </a:cxn>
                  <a:cxn ang="0">
                    <a:pos x="343" y="160"/>
                  </a:cxn>
                  <a:cxn ang="0">
                    <a:pos x="350" y="147"/>
                  </a:cxn>
                  <a:cxn ang="0">
                    <a:pos x="357" y="129"/>
                  </a:cxn>
                  <a:cxn ang="0">
                    <a:pos x="364" y="108"/>
                  </a:cxn>
                  <a:cxn ang="0">
                    <a:pos x="372" y="80"/>
                  </a:cxn>
                  <a:cxn ang="0">
                    <a:pos x="372" y="60"/>
                  </a:cxn>
                  <a:cxn ang="0">
                    <a:pos x="364" y="35"/>
                  </a:cxn>
                  <a:cxn ang="0">
                    <a:pos x="364" y="35"/>
                  </a:cxn>
                  <a:cxn ang="0">
                    <a:pos x="364" y="28"/>
                  </a:cxn>
                  <a:cxn ang="0">
                    <a:pos x="357" y="28"/>
                  </a:cxn>
                  <a:cxn ang="0">
                    <a:pos x="350" y="21"/>
                  </a:cxn>
                  <a:cxn ang="0">
                    <a:pos x="343" y="14"/>
                  </a:cxn>
                  <a:cxn ang="0">
                    <a:pos x="336" y="7"/>
                  </a:cxn>
                  <a:cxn ang="0">
                    <a:pos x="328" y="0"/>
                  </a:cxn>
                  <a:cxn ang="0">
                    <a:pos x="314" y="0"/>
                  </a:cxn>
                  <a:cxn ang="0">
                    <a:pos x="314" y="0"/>
                  </a:cxn>
                  <a:cxn ang="0">
                    <a:pos x="321" y="14"/>
                  </a:cxn>
                  <a:cxn ang="0">
                    <a:pos x="328" y="28"/>
                  </a:cxn>
                  <a:cxn ang="0">
                    <a:pos x="328" y="56"/>
                  </a:cxn>
                  <a:cxn ang="0">
                    <a:pos x="328" y="80"/>
                  </a:cxn>
                  <a:cxn ang="0">
                    <a:pos x="328" y="108"/>
                  </a:cxn>
                  <a:cxn ang="0">
                    <a:pos x="321" y="140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296" y="174"/>
                  </a:cxn>
                  <a:cxn ang="0">
                    <a:pos x="296" y="181"/>
                  </a:cxn>
                  <a:cxn ang="0">
                    <a:pos x="289" y="181"/>
                  </a:cxn>
                  <a:cxn ang="0">
                    <a:pos x="282" y="188"/>
                  </a:cxn>
                  <a:cxn ang="0">
                    <a:pos x="274" y="188"/>
                  </a:cxn>
                  <a:cxn ang="0">
                    <a:pos x="267" y="188"/>
                  </a:cxn>
                  <a:cxn ang="0">
                    <a:pos x="260" y="195"/>
                  </a:cxn>
                  <a:cxn ang="0">
                    <a:pos x="253" y="195"/>
                  </a:cxn>
                  <a:cxn ang="0">
                    <a:pos x="238" y="195"/>
                  </a:cxn>
                  <a:cxn ang="0">
                    <a:pos x="235" y="195"/>
                  </a:cxn>
                  <a:cxn ang="0">
                    <a:pos x="220" y="195"/>
                  </a:cxn>
                  <a:cxn ang="0">
                    <a:pos x="206" y="195"/>
                  </a:cxn>
                  <a:cxn ang="0">
                    <a:pos x="191" y="195"/>
                  </a:cxn>
                  <a:cxn ang="0">
                    <a:pos x="191" y="227"/>
                  </a:cxn>
                  <a:cxn ang="0">
                    <a:pos x="8" y="206"/>
                  </a:cxn>
                  <a:cxn ang="0">
                    <a:pos x="8" y="181"/>
                  </a:cxn>
                </a:cxnLst>
                <a:rect l="0" t="0" r="r" b="b"/>
                <a:pathLst>
                  <a:path w="372" h="241">
                    <a:moveTo>
                      <a:pt x="8" y="181"/>
                    </a:moveTo>
                    <a:lnTo>
                      <a:pt x="0" y="213"/>
                    </a:lnTo>
                    <a:lnTo>
                      <a:pt x="238" y="241"/>
                    </a:lnTo>
                    <a:lnTo>
                      <a:pt x="238" y="241"/>
                    </a:lnTo>
                    <a:lnTo>
                      <a:pt x="246" y="241"/>
                    </a:lnTo>
                    <a:lnTo>
                      <a:pt x="253" y="234"/>
                    </a:lnTo>
                    <a:lnTo>
                      <a:pt x="267" y="227"/>
                    </a:lnTo>
                    <a:lnTo>
                      <a:pt x="274" y="220"/>
                    </a:lnTo>
                    <a:lnTo>
                      <a:pt x="289" y="213"/>
                    </a:lnTo>
                    <a:lnTo>
                      <a:pt x="303" y="199"/>
                    </a:lnTo>
                    <a:lnTo>
                      <a:pt x="314" y="195"/>
                    </a:lnTo>
                    <a:lnTo>
                      <a:pt x="328" y="174"/>
                    </a:lnTo>
                    <a:lnTo>
                      <a:pt x="343" y="160"/>
                    </a:lnTo>
                    <a:lnTo>
                      <a:pt x="350" y="147"/>
                    </a:lnTo>
                    <a:lnTo>
                      <a:pt x="357" y="129"/>
                    </a:lnTo>
                    <a:lnTo>
                      <a:pt x="364" y="108"/>
                    </a:lnTo>
                    <a:lnTo>
                      <a:pt x="372" y="80"/>
                    </a:lnTo>
                    <a:lnTo>
                      <a:pt x="372" y="60"/>
                    </a:lnTo>
                    <a:lnTo>
                      <a:pt x="364" y="35"/>
                    </a:lnTo>
                    <a:lnTo>
                      <a:pt x="364" y="35"/>
                    </a:lnTo>
                    <a:lnTo>
                      <a:pt x="364" y="28"/>
                    </a:lnTo>
                    <a:lnTo>
                      <a:pt x="357" y="28"/>
                    </a:lnTo>
                    <a:lnTo>
                      <a:pt x="350" y="21"/>
                    </a:lnTo>
                    <a:lnTo>
                      <a:pt x="343" y="14"/>
                    </a:lnTo>
                    <a:lnTo>
                      <a:pt x="336" y="7"/>
                    </a:lnTo>
                    <a:lnTo>
                      <a:pt x="328" y="0"/>
                    </a:lnTo>
                    <a:lnTo>
                      <a:pt x="314" y="0"/>
                    </a:lnTo>
                    <a:lnTo>
                      <a:pt x="314" y="0"/>
                    </a:lnTo>
                    <a:lnTo>
                      <a:pt x="321" y="14"/>
                    </a:lnTo>
                    <a:lnTo>
                      <a:pt x="328" y="28"/>
                    </a:lnTo>
                    <a:lnTo>
                      <a:pt x="328" y="56"/>
                    </a:lnTo>
                    <a:lnTo>
                      <a:pt x="328" y="80"/>
                    </a:lnTo>
                    <a:lnTo>
                      <a:pt x="328" y="108"/>
                    </a:lnTo>
                    <a:lnTo>
                      <a:pt x="321" y="140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296" y="174"/>
                    </a:lnTo>
                    <a:lnTo>
                      <a:pt x="296" y="181"/>
                    </a:lnTo>
                    <a:lnTo>
                      <a:pt x="289" y="181"/>
                    </a:lnTo>
                    <a:lnTo>
                      <a:pt x="282" y="188"/>
                    </a:lnTo>
                    <a:lnTo>
                      <a:pt x="274" y="188"/>
                    </a:lnTo>
                    <a:lnTo>
                      <a:pt x="267" y="188"/>
                    </a:lnTo>
                    <a:lnTo>
                      <a:pt x="260" y="195"/>
                    </a:lnTo>
                    <a:lnTo>
                      <a:pt x="253" y="195"/>
                    </a:lnTo>
                    <a:lnTo>
                      <a:pt x="238" y="195"/>
                    </a:lnTo>
                    <a:lnTo>
                      <a:pt x="235" y="195"/>
                    </a:lnTo>
                    <a:lnTo>
                      <a:pt x="220" y="195"/>
                    </a:lnTo>
                    <a:lnTo>
                      <a:pt x="206" y="195"/>
                    </a:lnTo>
                    <a:lnTo>
                      <a:pt x="191" y="195"/>
                    </a:lnTo>
                    <a:lnTo>
                      <a:pt x="191" y="227"/>
                    </a:lnTo>
                    <a:lnTo>
                      <a:pt x="8" y="206"/>
                    </a:lnTo>
                    <a:lnTo>
                      <a:pt x="8" y="181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57" name="Freeform 233"/>
              <p:cNvSpPr>
                <a:spLocks/>
              </p:cNvSpPr>
              <p:nvPr/>
            </p:nvSpPr>
            <p:spPr bwMode="auto">
              <a:xfrm>
                <a:off x="3229" y="3646"/>
                <a:ext cx="274" cy="80"/>
              </a:xfrm>
              <a:custGeom>
                <a:avLst/>
                <a:gdLst/>
                <a:ahLst/>
                <a:cxnLst>
                  <a:cxn ang="0">
                    <a:pos x="274" y="24"/>
                  </a:cxn>
                  <a:cxn ang="0">
                    <a:pos x="7" y="0"/>
                  </a:cxn>
                  <a:cxn ang="0">
                    <a:pos x="0" y="24"/>
                  </a:cxn>
                  <a:cxn ang="0">
                    <a:pos x="266" y="80"/>
                  </a:cxn>
                  <a:cxn ang="0">
                    <a:pos x="274" y="24"/>
                  </a:cxn>
                </a:cxnLst>
                <a:rect l="0" t="0" r="r" b="b"/>
                <a:pathLst>
                  <a:path w="274" h="80">
                    <a:moveTo>
                      <a:pt x="274" y="24"/>
                    </a:moveTo>
                    <a:lnTo>
                      <a:pt x="7" y="0"/>
                    </a:lnTo>
                    <a:lnTo>
                      <a:pt x="0" y="24"/>
                    </a:lnTo>
                    <a:lnTo>
                      <a:pt x="266" y="80"/>
                    </a:lnTo>
                    <a:lnTo>
                      <a:pt x="27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58" name="Freeform 234"/>
              <p:cNvSpPr>
                <a:spLocks/>
              </p:cNvSpPr>
              <p:nvPr/>
            </p:nvSpPr>
            <p:spPr bwMode="auto">
              <a:xfrm>
                <a:off x="3366" y="3670"/>
                <a:ext cx="115" cy="35"/>
              </a:xfrm>
              <a:custGeom>
                <a:avLst/>
                <a:gdLst/>
                <a:ahLst/>
                <a:cxnLst>
                  <a:cxn ang="0">
                    <a:pos x="115" y="14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108" y="35"/>
                  </a:cxn>
                  <a:cxn ang="0">
                    <a:pos x="115" y="14"/>
                  </a:cxn>
                </a:cxnLst>
                <a:rect l="0" t="0" r="r" b="b"/>
                <a:pathLst>
                  <a:path w="115" h="35">
                    <a:moveTo>
                      <a:pt x="115" y="14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108" y="35"/>
                    </a:lnTo>
                    <a:lnTo>
                      <a:pt x="115" y="14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59" name="Freeform 235"/>
              <p:cNvSpPr>
                <a:spLocks/>
              </p:cNvSpPr>
              <p:nvPr/>
            </p:nvSpPr>
            <p:spPr bwMode="auto">
              <a:xfrm>
                <a:off x="3247" y="3652"/>
                <a:ext cx="75" cy="25"/>
              </a:xfrm>
              <a:custGeom>
                <a:avLst/>
                <a:gdLst/>
                <a:ahLst/>
                <a:cxnLst>
                  <a:cxn ang="0">
                    <a:pos x="75" y="14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75" y="25"/>
                  </a:cxn>
                  <a:cxn ang="0">
                    <a:pos x="75" y="14"/>
                  </a:cxn>
                </a:cxnLst>
                <a:rect l="0" t="0" r="r" b="b"/>
                <a:pathLst>
                  <a:path w="75" h="25">
                    <a:moveTo>
                      <a:pt x="75" y="14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75" y="25"/>
                    </a:lnTo>
                    <a:lnTo>
                      <a:pt x="75" y="14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60" name="Freeform 236"/>
              <p:cNvSpPr>
                <a:spLocks/>
              </p:cNvSpPr>
              <p:nvPr/>
            </p:nvSpPr>
            <p:spPr bwMode="auto">
              <a:xfrm>
                <a:off x="3056" y="3677"/>
                <a:ext cx="454" cy="146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0" y="49"/>
                  </a:cxn>
                  <a:cxn ang="0">
                    <a:pos x="0" y="42"/>
                  </a:cxn>
                  <a:cxn ang="0">
                    <a:pos x="7" y="42"/>
                  </a:cxn>
                  <a:cxn ang="0">
                    <a:pos x="14" y="42"/>
                  </a:cxn>
                  <a:cxn ang="0">
                    <a:pos x="21" y="42"/>
                  </a:cxn>
                  <a:cxn ang="0">
                    <a:pos x="28" y="42"/>
                  </a:cxn>
                  <a:cxn ang="0">
                    <a:pos x="36" y="35"/>
                  </a:cxn>
                  <a:cxn ang="0">
                    <a:pos x="50" y="35"/>
                  </a:cxn>
                  <a:cxn ang="0">
                    <a:pos x="57" y="35"/>
                  </a:cxn>
                  <a:cxn ang="0">
                    <a:pos x="68" y="28"/>
                  </a:cxn>
                  <a:cxn ang="0">
                    <a:pos x="75" y="28"/>
                  </a:cxn>
                  <a:cxn ang="0">
                    <a:pos x="83" y="21"/>
                  </a:cxn>
                  <a:cxn ang="0">
                    <a:pos x="97" y="14"/>
                  </a:cxn>
                  <a:cxn ang="0">
                    <a:pos x="104" y="14"/>
                  </a:cxn>
                  <a:cxn ang="0">
                    <a:pos x="111" y="7"/>
                  </a:cxn>
                  <a:cxn ang="0">
                    <a:pos x="119" y="0"/>
                  </a:cxn>
                  <a:cxn ang="0">
                    <a:pos x="454" y="73"/>
                  </a:cxn>
                  <a:cxn ang="0">
                    <a:pos x="454" y="73"/>
                  </a:cxn>
                  <a:cxn ang="0">
                    <a:pos x="454" y="80"/>
                  </a:cxn>
                  <a:cxn ang="0">
                    <a:pos x="447" y="80"/>
                  </a:cxn>
                  <a:cxn ang="0">
                    <a:pos x="447" y="80"/>
                  </a:cxn>
                  <a:cxn ang="0">
                    <a:pos x="439" y="87"/>
                  </a:cxn>
                  <a:cxn ang="0">
                    <a:pos x="432" y="94"/>
                  </a:cxn>
                  <a:cxn ang="0">
                    <a:pos x="425" y="101"/>
                  </a:cxn>
                  <a:cxn ang="0">
                    <a:pos x="418" y="108"/>
                  </a:cxn>
                  <a:cxn ang="0">
                    <a:pos x="410" y="115"/>
                  </a:cxn>
                  <a:cxn ang="0">
                    <a:pos x="403" y="115"/>
                  </a:cxn>
                  <a:cxn ang="0">
                    <a:pos x="392" y="122"/>
                  </a:cxn>
                  <a:cxn ang="0">
                    <a:pos x="385" y="129"/>
                  </a:cxn>
                  <a:cxn ang="0">
                    <a:pos x="378" y="132"/>
                  </a:cxn>
                  <a:cxn ang="0">
                    <a:pos x="371" y="139"/>
                  </a:cxn>
                  <a:cxn ang="0">
                    <a:pos x="356" y="139"/>
                  </a:cxn>
                  <a:cxn ang="0">
                    <a:pos x="349" y="146"/>
                  </a:cxn>
                  <a:cxn ang="0">
                    <a:pos x="0" y="49"/>
                  </a:cxn>
                </a:cxnLst>
                <a:rect l="0" t="0" r="r" b="b"/>
                <a:pathLst>
                  <a:path w="454" h="146">
                    <a:moveTo>
                      <a:pt x="0" y="49"/>
                    </a:moveTo>
                    <a:lnTo>
                      <a:pt x="0" y="49"/>
                    </a:lnTo>
                    <a:lnTo>
                      <a:pt x="0" y="42"/>
                    </a:lnTo>
                    <a:lnTo>
                      <a:pt x="7" y="42"/>
                    </a:lnTo>
                    <a:lnTo>
                      <a:pt x="14" y="42"/>
                    </a:lnTo>
                    <a:lnTo>
                      <a:pt x="21" y="42"/>
                    </a:lnTo>
                    <a:lnTo>
                      <a:pt x="28" y="42"/>
                    </a:lnTo>
                    <a:lnTo>
                      <a:pt x="36" y="35"/>
                    </a:lnTo>
                    <a:lnTo>
                      <a:pt x="50" y="35"/>
                    </a:lnTo>
                    <a:lnTo>
                      <a:pt x="57" y="35"/>
                    </a:lnTo>
                    <a:lnTo>
                      <a:pt x="68" y="28"/>
                    </a:lnTo>
                    <a:lnTo>
                      <a:pt x="75" y="28"/>
                    </a:lnTo>
                    <a:lnTo>
                      <a:pt x="83" y="21"/>
                    </a:lnTo>
                    <a:lnTo>
                      <a:pt x="97" y="14"/>
                    </a:lnTo>
                    <a:lnTo>
                      <a:pt x="104" y="14"/>
                    </a:lnTo>
                    <a:lnTo>
                      <a:pt x="111" y="7"/>
                    </a:lnTo>
                    <a:lnTo>
                      <a:pt x="119" y="0"/>
                    </a:lnTo>
                    <a:lnTo>
                      <a:pt x="454" y="73"/>
                    </a:lnTo>
                    <a:lnTo>
                      <a:pt x="454" y="73"/>
                    </a:lnTo>
                    <a:lnTo>
                      <a:pt x="454" y="80"/>
                    </a:lnTo>
                    <a:lnTo>
                      <a:pt x="447" y="80"/>
                    </a:lnTo>
                    <a:lnTo>
                      <a:pt x="447" y="80"/>
                    </a:lnTo>
                    <a:lnTo>
                      <a:pt x="439" y="87"/>
                    </a:lnTo>
                    <a:lnTo>
                      <a:pt x="432" y="94"/>
                    </a:lnTo>
                    <a:lnTo>
                      <a:pt x="425" y="101"/>
                    </a:lnTo>
                    <a:lnTo>
                      <a:pt x="418" y="108"/>
                    </a:lnTo>
                    <a:lnTo>
                      <a:pt x="410" y="115"/>
                    </a:lnTo>
                    <a:lnTo>
                      <a:pt x="403" y="115"/>
                    </a:lnTo>
                    <a:lnTo>
                      <a:pt x="392" y="122"/>
                    </a:lnTo>
                    <a:lnTo>
                      <a:pt x="385" y="129"/>
                    </a:lnTo>
                    <a:lnTo>
                      <a:pt x="378" y="132"/>
                    </a:lnTo>
                    <a:lnTo>
                      <a:pt x="371" y="139"/>
                    </a:lnTo>
                    <a:lnTo>
                      <a:pt x="356" y="139"/>
                    </a:lnTo>
                    <a:lnTo>
                      <a:pt x="349" y="1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61" name="Freeform 237"/>
              <p:cNvSpPr>
                <a:spLocks/>
              </p:cNvSpPr>
              <p:nvPr/>
            </p:nvSpPr>
            <p:spPr bwMode="auto">
              <a:xfrm>
                <a:off x="3510" y="3666"/>
                <a:ext cx="155" cy="67"/>
              </a:xfrm>
              <a:custGeom>
                <a:avLst/>
                <a:gdLst/>
                <a:ahLst/>
                <a:cxnLst>
                  <a:cxn ang="0">
                    <a:pos x="11" y="67"/>
                  </a:cxn>
                  <a:cxn ang="0">
                    <a:pos x="155" y="25"/>
                  </a:cxn>
                  <a:cxn ang="0">
                    <a:pos x="68" y="0"/>
                  </a:cxn>
                  <a:cxn ang="0">
                    <a:pos x="0" y="4"/>
                  </a:cxn>
                  <a:cxn ang="0">
                    <a:pos x="0" y="67"/>
                  </a:cxn>
                  <a:cxn ang="0">
                    <a:pos x="11" y="67"/>
                  </a:cxn>
                </a:cxnLst>
                <a:rect l="0" t="0" r="r" b="b"/>
                <a:pathLst>
                  <a:path w="155" h="67">
                    <a:moveTo>
                      <a:pt x="11" y="67"/>
                    </a:moveTo>
                    <a:lnTo>
                      <a:pt x="155" y="25"/>
                    </a:lnTo>
                    <a:lnTo>
                      <a:pt x="68" y="0"/>
                    </a:lnTo>
                    <a:lnTo>
                      <a:pt x="0" y="4"/>
                    </a:lnTo>
                    <a:lnTo>
                      <a:pt x="0" y="67"/>
                    </a:lnTo>
                    <a:lnTo>
                      <a:pt x="11" y="67"/>
                    </a:lnTo>
                    <a:close/>
                  </a:path>
                </a:pathLst>
              </a:custGeom>
              <a:solidFill>
                <a:srgbClr val="001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62" name="Freeform 238"/>
              <p:cNvSpPr>
                <a:spLocks/>
              </p:cNvSpPr>
              <p:nvPr/>
            </p:nvSpPr>
            <p:spPr bwMode="auto">
              <a:xfrm>
                <a:off x="3092" y="3367"/>
                <a:ext cx="83" cy="331"/>
              </a:xfrm>
              <a:custGeom>
                <a:avLst/>
                <a:gdLst/>
                <a:ahLst/>
                <a:cxnLst>
                  <a:cxn ang="0">
                    <a:pos x="83" y="7"/>
                  </a:cxn>
                  <a:cxn ang="0">
                    <a:pos x="83" y="7"/>
                  </a:cxn>
                  <a:cxn ang="0">
                    <a:pos x="83" y="7"/>
                  </a:cxn>
                  <a:cxn ang="0">
                    <a:pos x="83" y="7"/>
                  </a:cxn>
                  <a:cxn ang="0">
                    <a:pos x="75" y="7"/>
                  </a:cxn>
                  <a:cxn ang="0">
                    <a:pos x="75" y="0"/>
                  </a:cxn>
                  <a:cxn ang="0">
                    <a:pos x="68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4" y="7"/>
                  </a:cxn>
                  <a:cxn ang="0">
                    <a:pos x="7" y="7"/>
                  </a:cxn>
                  <a:cxn ang="0">
                    <a:pos x="0" y="14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7" y="331"/>
                  </a:cxn>
                  <a:cxn ang="0">
                    <a:pos x="7" y="331"/>
                  </a:cxn>
                  <a:cxn ang="0">
                    <a:pos x="14" y="324"/>
                  </a:cxn>
                  <a:cxn ang="0">
                    <a:pos x="21" y="324"/>
                  </a:cxn>
                  <a:cxn ang="0">
                    <a:pos x="25" y="324"/>
                  </a:cxn>
                  <a:cxn ang="0">
                    <a:pos x="32" y="324"/>
                  </a:cxn>
                  <a:cxn ang="0">
                    <a:pos x="39" y="317"/>
                  </a:cxn>
                  <a:cxn ang="0">
                    <a:pos x="47" y="317"/>
                  </a:cxn>
                  <a:cxn ang="0">
                    <a:pos x="54" y="317"/>
                  </a:cxn>
                  <a:cxn ang="0">
                    <a:pos x="61" y="310"/>
                  </a:cxn>
                  <a:cxn ang="0">
                    <a:pos x="68" y="303"/>
                  </a:cxn>
                  <a:cxn ang="0">
                    <a:pos x="75" y="303"/>
                  </a:cxn>
                  <a:cxn ang="0">
                    <a:pos x="83" y="299"/>
                  </a:cxn>
                  <a:cxn ang="0">
                    <a:pos x="83" y="7"/>
                  </a:cxn>
                </a:cxnLst>
                <a:rect l="0" t="0" r="r" b="b"/>
                <a:pathLst>
                  <a:path w="83" h="331">
                    <a:moveTo>
                      <a:pt x="83" y="7"/>
                    </a:moveTo>
                    <a:lnTo>
                      <a:pt x="83" y="7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75" y="7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0" y="14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7" y="331"/>
                    </a:lnTo>
                    <a:lnTo>
                      <a:pt x="7" y="331"/>
                    </a:lnTo>
                    <a:lnTo>
                      <a:pt x="14" y="324"/>
                    </a:lnTo>
                    <a:lnTo>
                      <a:pt x="21" y="324"/>
                    </a:lnTo>
                    <a:lnTo>
                      <a:pt x="25" y="324"/>
                    </a:lnTo>
                    <a:lnTo>
                      <a:pt x="32" y="324"/>
                    </a:lnTo>
                    <a:lnTo>
                      <a:pt x="39" y="317"/>
                    </a:lnTo>
                    <a:lnTo>
                      <a:pt x="47" y="317"/>
                    </a:lnTo>
                    <a:lnTo>
                      <a:pt x="54" y="317"/>
                    </a:lnTo>
                    <a:lnTo>
                      <a:pt x="61" y="310"/>
                    </a:lnTo>
                    <a:lnTo>
                      <a:pt x="68" y="303"/>
                    </a:lnTo>
                    <a:lnTo>
                      <a:pt x="75" y="303"/>
                    </a:lnTo>
                    <a:lnTo>
                      <a:pt x="83" y="299"/>
                    </a:lnTo>
                    <a:lnTo>
                      <a:pt x="83" y="7"/>
                    </a:lnTo>
                    <a:close/>
                  </a:path>
                </a:pathLst>
              </a:custGeom>
              <a:solidFill>
                <a:srgbClr val="7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63" name="Freeform 239"/>
              <p:cNvSpPr>
                <a:spLocks/>
              </p:cNvSpPr>
              <p:nvPr/>
            </p:nvSpPr>
            <p:spPr bwMode="auto">
              <a:xfrm>
                <a:off x="3092" y="3367"/>
                <a:ext cx="75" cy="279"/>
              </a:xfrm>
              <a:custGeom>
                <a:avLst/>
                <a:gdLst/>
                <a:ahLst/>
                <a:cxnLst>
                  <a:cxn ang="0">
                    <a:pos x="75" y="7"/>
                  </a:cxn>
                  <a:cxn ang="0">
                    <a:pos x="75" y="7"/>
                  </a:cxn>
                  <a:cxn ang="0">
                    <a:pos x="75" y="7"/>
                  </a:cxn>
                  <a:cxn ang="0">
                    <a:pos x="68" y="7"/>
                  </a:cxn>
                  <a:cxn ang="0">
                    <a:pos x="68" y="7"/>
                  </a:cxn>
                  <a:cxn ang="0">
                    <a:pos x="61" y="7"/>
                  </a:cxn>
                  <a:cxn ang="0">
                    <a:pos x="61" y="7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1" y="7"/>
                  </a:cxn>
                  <a:cxn ang="0">
                    <a:pos x="14" y="7"/>
                  </a:cxn>
                  <a:cxn ang="0">
                    <a:pos x="7" y="14"/>
                  </a:cxn>
                  <a:cxn ang="0">
                    <a:pos x="0" y="14"/>
                  </a:cxn>
                  <a:cxn ang="0">
                    <a:pos x="0" y="279"/>
                  </a:cxn>
                  <a:cxn ang="0">
                    <a:pos x="0" y="279"/>
                  </a:cxn>
                  <a:cxn ang="0">
                    <a:pos x="0" y="279"/>
                  </a:cxn>
                  <a:cxn ang="0">
                    <a:pos x="7" y="279"/>
                  </a:cxn>
                  <a:cxn ang="0">
                    <a:pos x="7" y="279"/>
                  </a:cxn>
                  <a:cxn ang="0">
                    <a:pos x="14" y="279"/>
                  </a:cxn>
                  <a:cxn ang="0">
                    <a:pos x="14" y="279"/>
                  </a:cxn>
                  <a:cxn ang="0">
                    <a:pos x="21" y="279"/>
                  </a:cxn>
                  <a:cxn ang="0">
                    <a:pos x="25" y="279"/>
                  </a:cxn>
                  <a:cxn ang="0">
                    <a:pos x="25" y="272"/>
                  </a:cxn>
                  <a:cxn ang="0">
                    <a:pos x="32" y="272"/>
                  </a:cxn>
                  <a:cxn ang="0">
                    <a:pos x="39" y="272"/>
                  </a:cxn>
                  <a:cxn ang="0">
                    <a:pos x="47" y="265"/>
                  </a:cxn>
                  <a:cxn ang="0">
                    <a:pos x="54" y="265"/>
                  </a:cxn>
                  <a:cxn ang="0">
                    <a:pos x="61" y="258"/>
                  </a:cxn>
                  <a:cxn ang="0">
                    <a:pos x="68" y="258"/>
                  </a:cxn>
                  <a:cxn ang="0">
                    <a:pos x="75" y="251"/>
                  </a:cxn>
                  <a:cxn ang="0">
                    <a:pos x="75" y="7"/>
                  </a:cxn>
                </a:cxnLst>
                <a:rect l="0" t="0" r="r" b="b"/>
                <a:pathLst>
                  <a:path w="75" h="279">
                    <a:moveTo>
                      <a:pt x="75" y="7"/>
                    </a:moveTo>
                    <a:lnTo>
                      <a:pt x="75" y="7"/>
                    </a:lnTo>
                    <a:lnTo>
                      <a:pt x="75" y="7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61" y="7"/>
                    </a:lnTo>
                    <a:lnTo>
                      <a:pt x="61" y="7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1" y="7"/>
                    </a:lnTo>
                    <a:lnTo>
                      <a:pt x="14" y="7"/>
                    </a:lnTo>
                    <a:lnTo>
                      <a:pt x="7" y="14"/>
                    </a:lnTo>
                    <a:lnTo>
                      <a:pt x="0" y="14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7" y="279"/>
                    </a:lnTo>
                    <a:lnTo>
                      <a:pt x="7" y="279"/>
                    </a:lnTo>
                    <a:lnTo>
                      <a:pt x="14" y="279"/>
                    </a:lnTo>
                    <a:lnTo>
                      <a:pt x="14" y="279"/>
                    </a:lnTo>
                    <a:lnTo>
                      <a:pt x="21" y="279"/>
                    </a:lnTo>
                    <a:lnTo>
                      <a:pt x="25" y="279"/>
                    </a:lnTo>
                    <a:lnTo>
                      <a:pt x="25" y="272"/>
                    </a:lnTo>
                    <a:lnTo>
                      <a:pt x="32" y="272"/>
                    </a:lnTo>
                    <a:lnTo>
                      <a:pt x="39" y="272"/>
                    </a:lnTo>
                    <a:lnTo>
                      <a:pt x="47" y="265"/>
                    </a:lnTo>
                    <a:lnTo>
                      <a:pt x="54" y="265"/>
                    </a:lnTo>
                    <a:lnTo>
                      <a:pt x="61" y="258"/>
                    </a:lnTo>
                    <a:lnTo>
                      <a:pt x="68" y="258"/>
                    </a:lnTo>
                    <a:lnTo>
                      <a:pt x="75" y="251"/>
                    </a:lnTo>
                    <a:lnTo>
                      <a:pt x="75" y="7"/>
                    </a:lnTo>
                    <a:close/>
                  </a:path>
                </a:pathLst>
              </a:custGeom>
              <a:solidFill>
                <a:srgbClr val="93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64" name="Freeform 240"/>
              <p:cNvSpPr>
                <a:spLocks/>
              </p:cNvSpPr>
              <p:nvPr/>
            </p:nvSpPr>
            <p:spPr bwMode="auto">
              <a:xfrm>
                <a:off x="3092" y="3374"/>
                <a:ext cx="61" cy="226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4" y="0"/>
                  </a:cxn>
                  <a:cxn ang="0">
                    <a:pos x="7" y="7"/>
                  </a:cxn>
                  <a:cxn ang="0">
                    <a:pos x="0" y="7"/>
                  </a:cxn>
                  <a:cxn ang="0">
                    <a:pos x="0" y="226"/>
                  </a:cxn>
                  <a:cxn ang="0">
                    <a:pos x="0" y="226"/>
                  </a:cxn>
                  <a:cxn ang="0">
                    <a:pos x="7" y="226"/>
                  </a:cxn>
                  <a:cxn ang="0">
                    <a:pos x="7" y="226"/>
                  </a:cxn>
                  <a:cxn ang="0">
                    <a:pos x="7" y="226"/>
                  </a:cxn>
                  <a:cxn ang="0">
                    <a:pos x="14" y="226"/>
                  </a:cxn>
                  <a:cxn ang="0">
                    <a:pos x="14" y="226"/>
                  </a:cxn>
                  <a:cxn ang="0">
                    <a:pos x="21" y="226"/>
                  </a:cxn>
                  <a:cxn ang="0">
                    <a:pos x="21" y="219"/>
                  </a:cxn>
                  <a:cxn ang="0">
                    <a:pos x="25" y="219"/>
                  </a:cxn>
                  <a:cxn ang="0">
                    <a:pos x="32" y="219"/>
                  </a:cxn>
                  <a:cxn ang="0">
                    <a:pos x="32" y="219"/>
                  </a:cxn>
                  <a:cxn ang="0">
                    <a:pos x="39" y="212"/>
                  </a:cxn>
                  <a:cxn ang="0">
                    <a:pos x="47" y="212"/>
                  </a:cxn>
                  <a:cxn ang="0">
                    <a:pos x="54" y="212"/>
                  </a:cxn>
                  <a:cxn ang="0">
                    <a:pos x="61" y="205"/>
                  </a:cxn>
                  <a:cxn ang="0">
                    <a:pos x="61" y="205"/>
                  </a:cxn>
                  <a:cxn ang="0">
                    <a:pos x="61" y="0"/>
                  </a:cxn>
                </a:cxnLst>
                <a:rect l="0" t="0" r="r" b="b"/>
                <a:pathLst>
                  <a:path w="61" h="226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226"/>
                    </a:lnTo>
                    <a:lnTo>
                      <a:pt x="0" y="226"/>
                    </a:lnTo>
                    <a:lnTo>
                      <a:pt x="7" y="226"/>
                    </a:lnTo>
                    <a:lnTo>
                      <a:pt x="7" y="226"/>
                    </a:lnTo>
                    <a:lnTo>
                      <a:pt x="7" y="226"/>
                    </a:lnTo>
                    <a:lnTo>
                      <a:pt x="14" y="226"/>
                    </a:lnTo>
                    <a:lnTo>
                      <a:pt x="14" y="226"/>
                    </a:lnTo>
                    <a:lnTo>
                      <a:pt x="21" y="226"/>
                    </a:lnTo>
                    <a:lnTo>
                      <a:pt x="21" y="219"/>
                    </a:lnTo>
                    <a:lnTo>
                      <a:pt x="25" y="219"/>
                    </a:lnTo>
                    <a:lnTo>
                      <a:pt x="32" y="219"/>
                    </a:lnTo>
                    <a:lnTo>
                      <a:pt x="32" y="219"/>
                    </a:lnTo>
                    <a:lnTo>
                      <a:pt x="39" y="212"/>
                    </a:lnTo>
                    <a:lnTo>
                      <a:pt x="47" y="212"/>
                    </a:lnTo>
                    <a:lnTo>
                      <a:pt x="54" y="212"/>
                    </a:lnTo>
                    <a:lnTo>
                      <a:pt x="61" y="205"/>
                    </a:lnTo>
                    <a:lnTo>
                      <a:pt x="61" y="205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A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65" name="Freeform 241"/>
              <p:cNvSpPr>
                <a:spLocks/>
              </p:cNvSpPr>
              <p:nvPr/>
            </p:nvSpPr>
            <p:spPr bwMode="auto">
              <a:xfrm>
                <a:off x="3099" y="3374"/>
                <a:ext cx="47" cy="178"/>
              </a:xfrm>
              <a:custGeom>
                <a:avLst/>
                <a:gdLst/>
                <a:ahLst/>
                <a:cxnLst>
                  <a:cxn ang="0">
                    <a:pos x="47" y="7"/>
                  </a:cxn>
                  <a:cxn ang="0">
                    <a:pos x="47" y="7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7" y="7"/>
                  </a:cxn>
                  <a:cxn ang="0">
                    <a:pos x="0" y="7"/>
                  </a:cxn>
                  <a:cxn ang="0">
                    <a:pos x="0" y="178"/>
                  </a:cxn>
                  <a:cxn ang="0">
                    <a:pos x="0" y="178"/>
                  </a:cxn>
                  <a:cxn ang="0">
                    <a:pos x="0" y="171"/>
                  </a:cxn>
                  <a:cxn ang="0">
                    <a:pos x="7" y="171"/>
                  </a:cxn>
                  <a:cxn ang="0">
                    <a:pos x="14" y="171"/>
                  </a:cxn>
                  <a:cxn ang="0">
                    <a:pos x="18" y="171"/>
                  </a:cxn>
                  <a:cxn ang="0">
                    <a:pos x="25" y="164"/>
                  </a:cxn>
                  <a:cxn ang="0">
                    <a:pos x="40" y="164"/>
                  </a:cxn>
                  <a:cxn ang="0">
                    <a:pos x="47" y="160"/>
                  </a:cxn>
                  <a:cxn ang="0">
                    <a:pos x="47" y="7"/>
                  </a:cxn>
                </a:cxnLst>
                <a:rect l="0" t="0" r="r" b="b"/>
                <a:pathLst>
                  <a:path w="47" h="178">
                    <a:moveTo>
                      <a:pt x="47" y="7"/>
                    </a:moveTo>
                    <a:lnTo>
                      <a:pt x="47" y="7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0" y="171"/>
                    </a:lnTo>
                    <a:lnTo>
                      <a:pt x="7" y="171"/>
                    </a:lnTo>
                    <a:lnTo>
                      <a:pt x="14" y="171"/>
                    </a:lnTo>
                    <a:lnTo>
                      <a:pt x="18" y="171"/>
                    </a:lnTo>
                    <a:lnTo>
                      <a:pt x="25" y="164"/>
                    </a:lnTo>
                    <a:lnTo>
                      <a:pt x="40" y="164"/>
                    </a:lnTo>
                    <a:lnTo>
                      <a:pt x="47" y="160"/>
                    </a:lnTo>
                    <a:lnTo>
                      <a:pt x="47" y="7"/>
                    </a:lnTo>
                    <a:close/>
                  </a:path>
                </a:pathLst>
              </a:custGeom>
              <a:solidFill>
                <a:srgbClr val="BC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66" name="Freeform 242"/>
              <p:cNvSpPr>
                <a:spLocks/>
              </p:cNvSpPr>
              <p:nvPr/>
            </p:nvSpPr>
            <p:spPr bwMode="auto">
              <a:xfrm>
                <a:off x="3099" y="3374"/>
                <a:ext cx="40" cy="125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2" y="7"/>
                  </a:cxn>
                  <a:cxn ang="0">
                    <a:pos x="32" y="7"/>
                  </a:cxn>
                  <a:cxn ang="0">
                    <a:pos x="32" y="7"/>
                  </a:cxn>
                  <a:cxn ang="0">
                    <a:pos x="25" y="0"/>
                  </a:cxn>
                  <a:cxn ang="0">
                    <a:pos x="18" y="0"/>
                  </a:cxn>
                  <a:cxn ang="0">
                    <a:pos x="14" y="7"/>
                  </a:cxn>
                  <a:cxn ang="0">
                    <a:pos x="7" y="7"/>
                  </a:cxn>
                  <a:cxn ang="0">
                    <a:pos x="0" y="14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7" y="125"/>
                  </a:cxn>
                  <a:cxn ang="0">
                    <a:pos x="7" y="125"/>
                  </a:cxn>
                  <a:cxn ang="0">
                    <a:pos x="14" y="125"/>
                  </a:cxn>
                  <a:cxn ang="0">
                    <a:pos x="18" y="125"/>
                  </a:cxn>
                  <a:cxn ang="0">
                    <a:pos x="25" y="118"/>
                  </a:cxn>
                  <a:cxn ang="0">
                    <a:pos x="32" y="118"/>
                  </a:cxn>
                  <a:cxn ang="0">
                    <a:pos x="40" y="111"/>
                  </a:cxn>
                  <a:cxn ang="0">
                    <a:pos x="40" y="7"/>
                  </a:cxn>
                </a:cxnLst>
                <a:rect l="0" t="0" r="r" b="b"/>
                <a:pathLst>
                  <a:path w="40" h="125">
                    <a:moveTo>
                      <a:pt x="40" y="7"/>
                    </a:move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0" y="14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7" y="125"/>
                    </a:lnTo>
                    <a:lnTo>
                      <a:pt x="7" y="125"/>
                    </a:lnTo>
                    <a:lnTo>
                      <a:pt x="14" y="125"/>
                    </a:lnTo>
                    <a:lnTo>
                      <a:pt x="18" y="125"/>
                    </a:lnTo>
                    <a:lnTo>
                      <a:pt x="25" y="118"/>
                    </a:lnTo>
                    <a:lnTo>
                      <a:pt x="32" y="118"/>
                    </a:lnTo>
                    <a:lnTo>
                      <a:pt x="40" y="111"/>
                    </a:lnTo>
                    <a:lnTo>
                      <a:pt x="40" y="7"/>
                    </a:lnTo>
                    <a:close/>
                  </a:path>
                </a:pathLst>
              </a:custGeom>
              <a:solidFill>
                <a:srgbClr val="D1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67" name="Freeform 243"/>
              <p:cNvSpPr>
                <a:spLocks/>
              </p:cNvSpPr>
              <p:nvPr/>
            </p:nvSpPr>
            <p:spPr bwMode="auto">
              <a:xfrm>
                <a:off x="3099" y="3381"/>
                <a:ext cx="25" cy="73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0" y="7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7" y="73"/>
                  </a:cxn>
                  <a:cxn ang="0">
                    <a:pos x="7" y="73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18" y="66"/>
                  </a:cxn>
                  <a:cxn ang="0">
                    <a:pos x="25" y="66"/>
                  </a:cxn>
                  <a:cxn ang="0">
                    <a:pos x="25" y="59"/>
                  </a:cxn>
                  <a:cxn ang="0">
                    <a:pos x="25" y="0"/>
                  </a:cxn>
                </a:cxnLst>
                <a:rect l="0" t="0" r="r" b="b"/>
                <a:pathLst>
                  <a:path w="25" h="73">
                    <a:moveTo>
                      <a:pt x="25" y="0"/>
                    </a:moveTo>
                    <a:lnTo>
                      <a:pt x="25" y="0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8" y="66"/>
                    </a:lnTo>
                    <a:lnTo>
                      <a:pt x="25" y="66"/>
                    </a:lnTo>
                    <a:lnTo>
                      <a:pt x="25" y="5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E5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68" name="Freeform 244"/>
              <p:cNvSpPr>
                <a:spLocks/>
              </p:cNvSpPr>
              <p:nvPr/>
            </p:nvSpPr>
            <p:spPr bwMode="auto">
              <a:xfrm>
                <a:off x="3412" y="3586"/>
                <a:ext cx="36" cy="32"/>
              </a:xfrm>
              <a:custGeom>
                <a:avLst/>
                <a:gdLst/>
                <a:ahLst/>
                <a:cxnLst>
                  <a:cxn ang="0">
                    <a:pos x="22" y="32"/>
                  </a:cxn>
                  <a:cxn ang="0">
                    <a:pos x="22" y="32"/>
                  </a:cxn>
                  <a:cxn ang="0">
                    <a:pos x="29" y="32"/>
                  </a:cxn>
                  <a:cxn ang="0">
                    <a:pos x="29" y="32"/>
                  </a:cxn>
                  <a:cxn ang="0">
                    <a:pos x="29" y="32"/>
                  </a:cxn>
                  <a:cxn ang="0">
                    <a:pos x="36" y="25"/>
                  </a:cxn>
                  <a:cxn ang="0">
                    <a:pos x="36" y="25"/>
                  </a:cxn>
                  <a:cxn ang="0">
                    <a:pos x="36" y="18"/>
                  </a:cxn>
                  <a:cxn ang="0">
                    <a:pos x="36" y="18"/>
                  </a:cxn>
                  <a:cxn ang="0">
                    <a:pos x="36" y="14"/>
                  </a:cxn>
                  <a:cxn ang="0">
                    <a:pos x="36" y="14"/>
                  </a:cxn>
                  <a:cxn ang="0">
                    <a:pos x="36" y="7"/>
                  </a:cxn>
                  <a:cxn ang="0">
                    <a:pos x="29" y="7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15" y="32"/>
                  </a:cxn>
                  <a:cxn ang="0">
                    <a:pos x="22" y="32"/>
                  </a:cxn>
                </a:cxnLst>
                <a:rect l="0" t="0" r="r" b="b"/>
                <a:pathLst>
                  <a:path w="36" h="32">
                    <a:moveTo>
                      <a:pt x="22" y="32"/>
                    </a:moveTo>
                    <a:lnTo>
                      <a:pt x="22" y="32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7"/>
                    </a:lnTo>
                    <a:lnTo>
                      <a:pt x="29" y="7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5" y="32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69" name="Freeform 245"/>
              <p:cNvSpPr>
                <a:spLocks/>
              </p:cNvSpPr>
              <p:nvPr/>
            </p:nvSpPr>
            <p:spPr bwMode="auto">
              <a:xfrm>
                <a:off x="3297" y="3586"/>
                <a:ext cx="18" cy="18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15" y="18"/>
                  </a:cxn>
                  <a:cxn ang="0">
                    <a:pos x="15" y="14"/>
                  </a:cxn>
                  <a:cxn ang="0">
                    <a:pos x="18" y="14"/>
                  </a:cxn>
                  <a:cxn ang="0">
                    <a:pos x="18" y="7"/>
                  </a:cxn>
                  <a:cxn ang="0">
                    <a:pos x="18" y="7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7" y="18"/>
                  </a:cxn>
                  <a:cxn ang="0">
                    <a:pos x="7" y="18"/>
                  </a:cxn>
                </a:cxnLst>
                <a:rect l="0" t="0" r="r" b="b"/>
                <a:pathLst>
                  <a:path w="18" h="18">
                    <a:moveTo>
                      <a:pt x="7" y="18"/>
                    </a:moveTo>
                    <a:lnTo>
                      <a:pt x="15" y="18"/>
                    </a:lnTo>
                    <a:lnTo>
                      <a:pt x="15" y="14"/>
                    </a:lnTo>
                    <a:lnTo>
                      <a:pt x="18" y="14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7" y="18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70" name="Freeform 246"/>
              <p:cNvSpPr>
                <a:spLocks/>
              </p:cNvSpPr>
              <p:nvPr/>
            </p:nvSpPr>
            <p:spPr bwMode="auto">
              <a:xfrm>
                <a:off x="3330" y="3586"/>
                <a:ext cx="14" cy="18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14" y="18"/>
                  </a:cxn>
                  <a:cxn ang="0">
                    <a:pos x="14" y="14"/>
                  </a:cxn>
                  <a:cxn ang="0">
                    <a:pos x="14" y="14"/>
                  </a:cxn>
                  <a:cxn ang="0">
                    <a:pos x="14" y="7"/>
                  </a:cxn>
                  <a:cxn ang="0">
                    <a:pos x="14" y="7"/>
                  </a:cxn>
                  <a:cxn ang="0">
                    <a:pos x="14" y="7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7" y="18"/>
                  </a:cxn>
                </a:cxnLst>
                <a:rect l="0" t="0" r="r" b="b"/>
                <a:pathLst>
                  <a:path w="14" h="18">
                    <a:moveTo>
                      <a:pt x="7" y="18"/>
                    </a:moveTo>
                    <a:lnTo>
                      <a:pt x="14" y="18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71" name="Freeform 247"/>
              <p:cNvSpPr>
                <a:spLocks/>
              </p:cNvSpPr>
              <p:nvPr/>
            </p:nvSpPr>
            <p:spPr bwMode="auto">
              <a:xfrm>
                <a:off x="3200" y="3332"/>
                <a:ext cx="54" cy="254"/>
              </a:xfrm>
              <a:custGeom>
                <a:avLst/>
                <a:gdLst/>
                <a:ahLst/>
                <a:cxnLst>
                  <a:cxn ang="0">
                    <a:pos x="21" y="7"/>
                  </a:cxn>
                  <a:cxn ang="0">
                    <a:pos x="14" y="14"/>
                  </a:cxn>
                  <a:cxn ang="0">
                    <a:pos x="14" y="28"/>
                  </a:cxn>
                  <a:cxn ang="0">
                    <a:pos x="7" y="49"/>
                  </a:cxn>
                  <a:cxn ang="0">
                    <a:pos x="0" y="80"/>
                  </a:cxn>
                  <a:cxn ang="0">
                    <a:pos x="0" y="115"/>
                  </a:cxn>
                  <a:cxn ang="0">
                    <a:pos x="0" y="160"/>
                  </a:cxn>
                  <a:cxn ang="0">
                    <a:pos x="7" y="202"/>
                  </a:cxn>
                  <a:cxn ang="0">
                    <a:pos x="14" y="254"/>
                  </a:cxn>
                  <a:cxn ang="0">
                    <a:pos x="54" y="254"/>
                  </a:cxn>
                  <a:cxn ang="0">
                    <a:pos x="47" y="247"/>
                  </a:cxn>
                  <a:cxn ang="0">
                    <a:pos x="47" y="227"/>
                  </a:cxn>
                  <a:cxn ang="0">
                    <a:pos x="43" y="195"/>
                  </a:cxn>
                  <a:cxn ang="0">
                    <a:pos x="43" y="160"/>
                  </a:cxn>
                  <a:cxn ang="0">
                    <a:pos x="36" y="122"/>
                  </a:cxn>
                  <a:cxn ang="0">
                    <a:pos x="36" y="73"/>
                  </a:cxn>
                  <a:cxn ang="0">
                    <a:pos x="43" y="42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3" y="7"/>
                  </a:cxn>
                  <a:cxn ang="0">
                    <a:pos x="29" y="7"/>
                  </a:cxn>
                  <a:cxn ang="0">
                    <a:pos x="21" y="7"/>
                  </a:cxn>
                </a:cxnLst>
                <a:rect l="0" t="0" r="r" b="b"/>
                <a:pathLst>
                  <a:path w="54" h="254">
                    <a:moveTo>
                      <a:pt x="21" y="7"/>
                    </a:moveTo>
                    <a:lnTo>
                      <a:pt x="14" y="14"/>
                    </a:lnTo>
                    <a:lnTo>
                      <a:pt x="14" y="28"/>
                    </a:lnTo>
                    <a:lnTo>
                      <a:pt x="7" y="49"/>
                    </a:lnTo>
                    <a:lnTo>
                      <a:pt x="0" y="80"/>
                    </a:lnTo>
                    <a:lnTo>
                      <a:pt x="0" y="115"/>
                    </a:lnTo>
                    <a:lnTo>
                      <a:pt x="0" y="160"/>
                    </a:lnTo>
                    <a:lnTo>
                      <a:pt x="7" y="202"/>
                    </a:lnTo>
                    <a:lnTo>
                      <a:pt x="14" y="254"/>
                    </a:lnTo>
                    <a:lnTo>
                      <a:pt x="54" y="254"/>
                    </a:lnTo>
                    <a:lnTo>
                      <a:pt x="47" y="247"/>
                    </a:lnTo>
                    <a:lnTo>
                      <a:pt x="47" y="227"/>
                    </a:lnTo>
                    <a:lnTo>
                      <a:pt x="43" y="195"/>
                    </a:lnTo>
                    <a:lnTo>
                      <a:pt x="43" y="160"/>
                    </a:lnTo>
                    <a:lnTo>
                      <a:pt x="36" y="122"/>
                    </a:lnTo>
                    <a:lnTo>
                      <a:pt x="36" y="73"/>
                    </a:lnTo>
                    <a:lnTo>
                      <a:pt x="43" y="42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3" y="7"/>
                    </a:lnTo>
                    <a:lnTo>
                      <a:pt x="29" y="7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72" name="Freeform 248"/>
              <p:cNvSpPr>
                <a:spLocks/>
              </p:cNvSpPr>
              <p:nvPr/>
            </p:nvSpPr>
            <p:spPr bwMode="auto">
              <a:xfrm>
                <a:off x="3474" y="3308"/>
                <a:ext cx="75" cy="278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75" y="0"/>
                  </a:cxn>
                  <a:cxn ang="0">
                    <a:pos x="68" y="7"/>
                  </a:cxn>
                  <a:cxn ang="0">
                    <a:pos x="61" y="24"/>
                  </a:cxn>
                  <a:cxn ang="0">
                    <a:pos x="54" y="45"/>
                  </a:cxn>
                  <a:cxn ang="0">
                    <a:pos x="47" y="80"/>
                  </a:cxn>
                  <a:cxn ang="0">
                    <a:pos x="47" y="132"/>
                  </a:cxn>
                  <a:cxn ang="0">
                    <a:pos x="47" y="191"/>
                  </a:cxn>
                  <a:cxn ang="0">
                    <a:pos x="54" y="278"/>
                  </a:cxn>
                  <a:cxn ang="0">
                    <a:pos x="14" y="278"/>
                  </a:cxn>
                  <a:cxn ang="0">
                    <a:pos x="14" y="264"/>
                  </a:cxn>
                  <a:cxn ang="0">
                    <a:pos x="14" y="244"/>
                  </a:cxn>
                  <a:cxn ang="0">
                    <a:pos x="7" y="212"/>
                  </a:cxn>
                  <a:cxn ang="0">
                    <a:pos x="7" y="170"/>
                  </a:cxn>
                  <a:cxn ang="0">
                    <a:pos x="0" y="125"/>
                  </a:cxn>
                  <a:cxn ang="0">
                    <a:pos x="7" y="80"/>
                  </a:cxn>
                  <a:cxn ang="0">
                    <a:pos x="14" y="31"/>
                  </a:cxn>
                  <a:cxn ang="0">
                    <a:pos x="29" y="0"/>
                  </a:cxn>
                  <a:cxn ang="0">
                    <a:pos x="75" y="0"/>
                  </a:cxn>
                </a:cxnLst>
                <a:rect l="0" t="0" r="r" b="b"/>
                <a:pathLst>
                  <a:path w="75" h="278">
                    <a:moveTo>
                      <a:pt x="75" y="0"/>
                    </a:moveTo>
                    <a:lnTo>
                      <a:pt x="75" y="0"/>
                    </a:lnTo>
                    <a:lnTo>
                      <a:pt x="68" y="7"/>
                    </a:lnTo>
                    <a:lnTo>
                      <a:pt x="61" y="24"/>
                    </a:lnTo>
                    <a:lnTo>
                      <a:pt x="54" y="45"/>
                    </a:lnTo>
                    <a:lnTo>
                      <a:pt x="47" y="80"/>
                    </a:lnTo>
                    <a:lnTo>
                      <a:pt x="47" y="132"/>
                    </a:lnTo>
                    <a:lnTo>
                      <a:pt x="47" y="191"/>
                    </a:lnTo>
                    <a:lnTo>
                      <a:pt x="54" y="278"/>
                    </a:lnTo>
                    <a:lnTo>
                      <a:pt x="14" y="278"/>
                    </a:lnTo>
                    <a:lnTo>
                      <a:pt x="14" y="264"/>
                    </a:lnTo>
                    <a:lnTo>
                      <a:pt x="14" y="244"/>
                    </a:lnTo>
                    <a:lnTo>
                      <a:pt x="7" y="212"/>
                    </a:lnTo>
                    <a:lnTo>
                      <a:pt x="7" y="170"/>
                    </a:lnTo>
                    <a:lnTo>
                      <a:pt x="0" y="125"/>
                    </a:lnTo>
                    <a:lnTo>
                      <a:pt x="7" y="80"/>
                    </a:lnTo>
                    <a:lnTo>
                      <a:pt x="14" y="31"/>
                    </a:lnTo>
                    <a:lnTo>
                      <a:pt x="29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73" name="Freeform 249"/>
              <p:cNvSpPr>
                <a:spLocks/>
              </p:cNvSpPr>
              <p:nvPr/>
            </p:nvSpPr>
            <p:spPr bwMode="auto">
              <a:xfrm>
                <a:off x="3200" y="3353"/>
                <a:ext cx="47" cy="212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4" y="7"/>
                  </a:cxn>
                  <a:cxn ang="0">
                    <a:pos x="14" y="21"/>
                  </a:cxn>
                  <a:cxn ang="0">
                    <a:pos x="7" y="42"/>
                  </a:cxn>
                  <a:cxn ang="0">
                    <a:pos x="7" y="66"/>
                  </a:cxn>
                  <a:cxn ang="0">
                    <a:pos x="0" y="94"/>
                  </a:cxn>
                  <a:cxn ang="0">
                    <a:pos x="0" y="132"/>
                  </a:cxn>
                  <a:cxn ang="0">
                    <a:pos x="7" y="174"/>
                  </a:cxn>
                  <a:cxn ang="0">
                    <a:pos x="14" y="212"/>
                  </a:cxn>
                  <a:cxn ang="0">
                    <a:pos x="47" y="212"/>
                  </a:cxn>
                  <a:cxn ang="0">
                    <a:pos x="47" y="206"/>
                  </a:cxn>
                  <a:cxn ang="0">
                    <a:pos x="43" y="192"/>
                  </a:cxn>
                  <a:cxn ang="0">
                    <a:pos x="43" y="167"/>
                  </a:cxn>
                  <a:cxn ang="0">
                    <a:pos x="36" y="132"/>
                  </a:cxn>
                  <a:cxn ang="0">
                    <a:pos x="36" y="101"/>
                  </a:cxn>
                  <a:cxn ang="0">
                    <a:pos x="36" y="59"/>
                  </a:cxn>
                  <a:cxn ang="0">
                    <a:pos x="43" y="28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3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1" y="0"/>
                  </a:cxn>
                </a:cxnLst>
                <a:rect l="0" t="0" r="r" b="b"/>
                <a:pathLst>
                  <a:path w="47" h="212">
                    <a:moveTo>
                      <a:pt x="21" y="0"/>
                    </a:moveTo>
                    <a:lnTo>
                      <a:pt x="14" y="7"/>
                    </a:lnTo>
                    <a:lnTo>
                      <a:pt x="14" y="21"/>
                    </a:lnTo>
                    <a:lnTo>
                      <a:pt x="7" y="42"/>
                    </a:lnTo>
                    <a:lnTo>
                      <a:pt x="7" y="66"/>
                    </a:lnTo>
                    <a:lnTo>
                      <a:pt x="0" y="94"/>
                    </a:lnTo>
                    <a:lnTo>
                      <a:pt x="0" y="132"/>
                    </a:lnTo>
                    <a:lnTo>
                      <a:pt x="7" y="174"/>
                    </a:lnTo>
                    <a:lnTo>
                      <a:pt x="14" y="212"/>
                    </a:lnTo>
                    <a:lnTo>
                      <a:pt x="47" y="212"/>
                    </a:lnTo>
                    <a:lnTo>
                      <a:pt x="47" y="206"/>
                    </a:lnTo>
                    <a:lnTo>
                      <a:pt x="43" y="192"/>
                    </a:lnTo>
                    <a:lnTo>
                      <a:pt x="43" y="167"/>
                    </a:lnTo>
                    <a:lnTo>
                      <a:pt x="36" y="132"/>
                    </a:lnTo>
                    <a:lnTo>
                      <a:pt x="36" y="101"/>
                    </a:lnTo>
                    <a:lnTo>
                      <a:pt x="36" y="59"/>
                    </a:lnTo>
                    <a:lnTo>
                      <a:pt x="43" y="28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59B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74" name="Freeform 250"/>
              <p:cNvSpPr>
                <a:spLocks/>
              </p:cNvSpPr>
              <p:nvPr/>
            </p:nvSpPr>
            <p:spPr bwMode="auto">
              <a:xfrm>
                <a:off x="3207" y="3367"/>
                <a:ext cx="36" cy="18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7"/>
                  </a:cxn>
                  <a:cxn ang="0">
                    <a:pos x="7" y="21"/>
                  </a:cxn>
                  <a:cxn ang="0">
                    <a:pos x="0" y="31"/>
                  </a:cxn>
                  <a:cxn ang="0">
                    <a:pos x="0" y="52"/>
                  </a:cxn>
                  <a:cxn ang="0">
                    <a:pos x="0" y="80"/>
                  </a:cxn>
                  <a:cxn ang="0">
                    <a:pos x="0" y="111"/>
                  </a:cxn>
                  <a:cxn ang="0">
                    <a:pos x="0" y="146"/>
                  </a:cxn>
                  <a:cxn ang="0">
                    <a:pos x="7" y="185"/>
                  </a:cxn>
                  <a:cxn ang="0">
                    <a:pos x="36" y="185"/>
                  </a:cxn>
                  <a:cxn ang="0">
                    <a:pos x="36" y="178"/>
                  </a:cxn>
                  <a:cxn ang="0">
                    <a:pos x="36" y="167"/>
                  </a:cxn>
                  <a:cxn ang="0">
                    <a:pos x="29" y="139"/>
                  </a:cxn>
                  <a:cxn ang="0">
                    <a:pos x="29" y="111"/>
                  </a:cxn>
                  <a:cxn ang="0">
                    <a:pos x="29" y="87"/>
                  </a:cxn>
                  <a:cxn ang="0">
                    <a:pos x="29" y="52"/>
                  </a:cxn>
                  <a:cxn ang="0">
                    <a:pos x="29" y="28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7" y="0"/>
                  </a:cxn>
                </a:cxnLst>
                <a:rect l="0" t="0" r="r" b="b"/>
                <a:pathLst>
                  <a:path w="36" h="185">
                    <a:moveTo>
                      <a:pt x="7" y="0"/>
                    </a:moveTo>
                    <a:lnTo>
                      <a:pt x="7" y="7"/>
                    </a:lnTo>
                    <a:lnTo>
                      <a:pt x="7" y="21"/>
                    </a:lnTo>
                    <a:lnTo>
                      <a:pt x="0" y="31"/>
                    </a:lnTo>
                    <a:lnTo>
                      <a:pt x="0" y="52"/>
                    </a:lnTo>
                    <a:lnTo>
                      <a:pt x="0" y="80"/>
                    </a:lnTo>
                    <a:lnTo>
                      <a:pt x="0" y="111"/>
                    </a:lnTo>
                    <a:lnTo>
                      <a:pt x="0" y="146"/>
                    </a:lnTo>
                    <a:lnTo>
                      <a:pt x="7" y="185"/>
                    </a:lnTo>
                    <a:lnTo>
                      <a:pt x="36" y="185"/>
                    </a:lnTo>
                    <a:lnTo>
                      <a:pt x="36" y="178"/>
                    </a:lnTo>
                    <a:lnTo>
                      <a:pt x="36" y="167"/>
                    </a:lnTo>
                    <a:lnTo>
                      <a:pt x="29" y="139"/>
                    </a:lnTo>
                    <a:lnTo>
                      <a:pt x="29" y="111"/>
                    </a:lnTo>
                    <a:lnTo>
                      <a:pt x="29" y="87"/>
                    </a:lnTo>
                    <a:lnTo>
                      <a:pt x="29" y="52"/>
                    </a:lnTo>
                    <a:lnTo>
                      <a:pt x="29" y="2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2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75" name="Freeform 251"/>
              <p:cNvSpPr>
                <a:spLocks/>
              </p:cNvSpPr>
              <p:nvPr/>
            </p:nvSpPr>
            <p:spPr bwMode="auto">
              <a:xfrm>
                <a:off x="3207" y="3381"/>
                <a:ext cx="36" cy="153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0" y="24"/>
                  </a:cxn>
                  <a:cxn ang="0">
                    <a:pos x="0" y="45"/>
                  </a:cxn>
                  <a:cxn ang="0">
                    <a:pos x="0" y="66"/>
                  </a:cxn>
                  <a:cxn ang="0">
                    <a:pos x="0" y="91"/>
                  </a:cxn>
                  <a:cxn ang="0">
                    <a:pos x="0" y="125"/>
                  </a:cxn>
                  <a:cxn ang="0">
                    <a:pos x="7" y="153"/>
                  </a:cxn>
                  <a:cxn ang="0">
                    <a:pos x="36" y="153"/>
                  </a:cxn>
                  <a:cxn ang="0">
                    <a:pos x="29" y="146"/>
                  </a:cxn>
                  <a:cxn ang="0">
                    <a:pos x="29" y="132"/>
                  </a:cxn>
                  <a:cxn ang="0">
                    <a:pos x="29" y="118"/>
                  </a:cxn>
                  <a:cxn ang="0">
                    <a:pos x="22" y="91"/>
                  </a:cxn>
                  <a:cxn ang="0">
                    <a:pos x="22" y="73"/>
                  </a:cxn>
                  <a:cxn ang="0">
                    <a:pos x="22" y="45"/>
                  </a:cxn>
                  <a:cxn ang="0">
                    <a:pos x="29" y="17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7" y="7"/>
                  </a:cxn>
                </a:cxnLst>
                <a:rect l="0" t="0" r="r" b="b"/>
                <a:pathLst>
                  <a:path w="36" h="153">
                    <a:moveTo>
                      <a:pt x="7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0" y="24"/>
                    </a:lnTo>
                    <a:lnTo>
                      <a:pt x="0" y="45"/>
                    </a:lnTo>
                    <a:lnTo>
                      <a:pt x="0" y="66"/>
                    </a:lnTo>
                    <a:lnTo>
                      <a:pt x="0" y="91"/>
                    </a:lnTo>
                    <a:lnTo>
                      <a:pt x="0" y="125"/>
                    </a:lnTo>
                    <a:lnTo>
                      <a:pt x="7" y="153"/>
                    </a:lnTo>
                    <a:lnTo>
                      <a:pt x="36" y="153"/>
                    </a:lnTo>
                    <a:lnTo>
                      <a:pt x="29" y="146"/>
                    </a:lnTo>
                    <a:lnTo>
                      <a:pt x="29" y="132"/>
                    </a:lnTo>
                    <a:lnTo>
                      <a:pt x="29" y="118"/>
                    </a:lnTo>
                    <a:lnTo>
                      <a:pt x="22" y="91"/>
                    </a:lnTo>
                    <a:lnTo>
                      <a:pt x="22" y="73"/>
                    </a:lnTo>
                    <a:lnTo>
                      <a:pt x="22" y="45"/>
                    </a:lnTo>
                    <a:lnTo>
                      <a:pt x="29" y="17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8CD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76" name="Freeform 252"/>
              <p:cNvSpPr>
                <a:spLocks/>
              </p:cNvSpPr>
              <p:nvPr/>
            </p:nvSpPr>
            <p:spPr bwMode="auto">
              <a:xfrm>
                <a:off x="3207" y="3395"/>
                <a:ext cx="29" cy="125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3"/>
                  </a:cxn>
                  <a:cxn ang="0">
                    <a:pos x="7" y="10"/>
                  </a:cxn>
                  <a:cxn ang="0">
                    <a:pos x="7" y="24"/>
                  </a:cxn>
                  <a:cxn ang="0">
                    <a:pos x="0" y="38"/>
                  </a:cxn>
                  <a:cxn ang="0">
                    <a:pos x="0" y="52"/>
                  </a:cxn>
                  <a:cxn ang="0">
                    <a:pos x="0" y="77"/>
                  </a:cxn>
                  <a:cxn ang="0">
                    <a:pos x="0" y="97"/>
                  </a:cxn>
                  <a:cxn ang="0">
                    <a:pos x="7" y="125"/>
                  </a:cxn>
                  <a:cxn ang="0">
                    <a:pos x="29" y="118"/>
                  </a:cxn>
                  <a:cxn ang="0">
                    <a:pos x="29" y="118"/>
                  </a:cxn>
                  <a:cxn ang="0">
                    <a:pos x="22" y="104"/>
                  </a:cxn>
                  <a:cxn ang="0">
                    <a:pos x="22" y="90"/>
                  </a:cxn>
                  <a:cxn ang="0">
                    <a:pos x="22" y="77"/>
                  </a:cxn>
                  <a:cxn ang="0">
                    <a:pos x="22" y="59"/>
                  </a:cxn>
                  <a:cxn ang="0">
                    <a:pos x="22" y="38"/>
                  </a:cxn>
                  <a:cxn ang="0">
                    <a:pos x="22" y="17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7" y="3"/>
                  </a:cxn>
                </a:cxnLst>
                <a:rect l="0" t="0" r="r" b="b"/>
                <a:pathLst>
                  <a:path w="29" h="125">
                    <a:moveTo>
                      <a:pt x="7" y="3"/>
                    </a:moveTo>
                    <a:lnTo>
                      <a:pt x="7" y="3"/>
                    </a:lnTo>
                    <a:lnTo>
                      <a:pt x="7" y="10"/>
                    </a:lnTo>
                    <a:lnTo>
                      <a:pt x="7" y="24"/>
                    </a:lnTo>
                    <a:lnTo>
                      <a:pt x="0" y="38"/>
                    </a:lnTo>
                    <a:lnTo>
                      <a:pt x="0" y="52"/>
                    </a:lnTo>
                    <a:lnTo>
                      <a:pt x="0" y="77"/>
                    </a:lnTo>
                    <a:lnTo>
                      <a:pt x="0" y="97"/>
                    </a:lnTo>
                    <a:lnTo>
                      <a:pt x="7" y="125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22" y="104"/>
                    </a:lnTo>
                    <a:lnTo>
                      <a:pt x="22" y="90"/>
                    </a:lnTo>
                    <a:lnTo>
                      <a:pt x="22" y="77"/>
                    </a:lnTo>
                    <a:lnTo>
                      <a:pt x="22" y="59"/>
                    </a:lnTo>
                    <a:lnTo>
                      <a:pt x="22" y="38"/>
                    </a:lnTo>
                    <a:lnTo>
                      <a:pt x="22" y="17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A5E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77" name="Freeform 253"/>
              <p:cNvSpPr>
                <a:spLocks/>
              </p:cNvSpPr>
              <p:nvPr/>
            </p:nvSpPr>
            <p:spPr bwMode="auto">
              <a:xfrm>
                <a:off x="3207" y="3412"/>
                <a:ext cx="22" cy="8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7" y="28"/>
                  </a:cxn>
                  <a:cxn ang="0">
                    <a:pos x="0" y="42"/>
                  </a:cxn>
                  <a:cxn ang="0">
                    <a:pos x="0" y="53"/>
                  </a:cxn>
                  <a:cxn ang="0">
                    <a:pos x="7" y="66"/>
                  </a:cxn>
                  <a:cxn ang="0">
                    <a:pos x="7" y="87"/>
                  </a:cxn>
                  <a:cxn ang="0">
                    <a:pos x="22" y="87"/>
                  </a:cxn>
                  <a:cxn ang="0">
                    <a:pos x="22" y="87"/>
                  </a:cxn>
                  <a:cxn ang="0">
                    <a:pos x="22" y="73"/>
                  </a:cxn>
                  <a:cxn ang="0">
                    <a:pos x="22" y="66"/>
                  </a:cxn>
                  <a:cxn ang="0">
                    <a:pos x="14" y="53"/>
                  </a:cxn>
                  <a:cxn ang="0">
                    <a:pos x="14" y="42"/>
                  </a:cxn>
                  <a:cxn ang="0">
                    <a:pos x="14" y="21"/>
                  </a:cxn>
                  <a:cxn ang="0">
                    <a:pos x="22" y="7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7" y="0"/>
                  </a:cxn>
                </a:cxnLst>
                <a:rect l="0" t="0" r="r" b="b"/>
                <a:pathLst>
                  <a:path w="22" h="87">
                    <a:moveTo>
                      <a:pt x="7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28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7" y="66"/>
                    </a:lnTo>
                    <a:lnTo>
                      <a:pt x="7" y="87"/>
                    </a:lnTo>
                    <a:lnTo>
                      <a:pt x="22" y="87"/>
                    </a:lnTo>
                    <a:lnTo>
                      <a:pt x="22" y="87"/>
                    </a:lnTo>
                    <a:lnTo>
                      <a:pt x="22" y="73"/>
                    </a:lnTo>
                    <a:lnTo>
                      <a:pt x="22" y="66"/>
                    </a:lnTo>
                    <a:lnTo>
                      <a:pt x="14" y="53"/>
                    </a:lnTo>
                    <a:lnTo>
                      <a:pt x="14" y="42"/>
                    </a:lnTo>
                    <a:lnTo>
                      <a:pt x="14" y="21"/>
                    </a:lnTo>
                    <a:lnTo>
                      <a:pt x="22" y="7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78" name="Freeform 254"/>
              <p:cNvSpPr>
                <a:spLocks/>
              </p:cNvSpPr>
              <p:nvPr/>
            </p:nvSpPr>
            <p:spPr bwMode="auto">
              <a:xfrm>
                <a:off x="3481" y="3322"/>
                <a:ext cx="61" cy="243"/>
              </a:xfrm>
              <a:custGeom>
                <a:avLst/>
                <a:gdLst/>
                <a:ahLst/>
                <a:cxnLst>
                  <a:cxn ang="0">
                    <a:pos x="61" y="7"/>
                  </a:cxn>
                  <a:cxn ang="0">
                    <a:pos x="61" y="7"/>
                  </a:cxn>
                  <a:cxn ang="0">
                    <a:pos x="54" y="10"/>
                  </a:cxn>
                  <a:cxn ang="0">
                    <a:pos x="47" y="24"/>
                  </a:cxn>
                  <a:cxn ang="0">
                    <a:pos x="47" y="45"/>
                  </a:cxn>
                  <a:cxn ang="0">
                    <a:pos x="40" y="73"/>
                  </a:cxn>
                  <a:cxn ang="0">
                    <a:pos x="40" y="118"/>
                  </a:cxn>
                  <a:cxn ang="0">
                    <a:pos x="40" y="170"/>
                  </a:cxn>
                  <a:cxn ang="0">
                    <a:pos x="47" y="243"/>
                  </a:cxn>
                  <a:cxn ang="0">
                    <a:pos x="7" y="243"/>
                  </a:cxn>
                  <a:cxn ang="0">
                    <a:pos x="7" y="237"/>
                  </a:cxn>
                  <a:cxn ang="0">
                    <a:pos x="7" y="216"/>
                  </a:cxn>
                  <a:cxn ang="0">
                    <a:pos x="0" y="184"/>
                  </a:cxn>
                  <a:cxn ang="0">
                    <a:pos x="0" y="150"/>
                  </a:cxn>
                  <a:cxn ang="0">
                    <a:pos x="0" y="111"/>
                  </a:cxn>
                  <a:cxn ang="0">
                    <a:pos x="0" y="73"/>
                  </a:cxn>
                  <a:cxn ang="0">
                    <a:pos x="7" y="31"/>
                  </a:cxn>
                  <a:cxn ang="0">
                    <a:pos x="22" y="0"/>
                  </a:cxn>
                  <a:cxn ang="0">
                    <a:pos x="61" y="7"/>
                  </a:cxn>
                </a:cxnLst>
                <a:rect l="0" t="0" r="r" b="b"/>
                <a:pathLst>
                  <a:path w="61" h="243">
                    <a:moveTo>
                      <a:pt x="61" y="7"/>
                    </a:moveTo>
                    <a:lnTo>
                      <a:pt x="61" y="7"/>
                    </a:lnTo>
                    <a:lnTo>
                      <a:pt x="54" y="10"/>
                    </a:lnTo>
                    <a:lnTo>
                      <a:pt x="47" y="24"/>
                    </a:lnTo>
                    <a:lnTo>
                      <a:pt x="47" y="45"/>
                    </a:lnTo>
                    <a:lnTo>
                      <a:pt x="40" y="73"/>
                    </a:lnTo>
                    <a:lnTo>
                      <a:pt x="40" y="118"/>
                    </a:lnTo>
                    <a:lnTo>
                      <a:pt x="40" y="170"/>
                    </a:lnTo>
                    <a:lnTo>
                      <a:pt x="47" y="243"/>
                    </a:lnTo>
                    <a:lnTo>
                      <a:pt x="7" y="243"/>
                    </a:lnTo>
                    <a:lnTo>
                      <a:pt x="7" y="237"/>
                    </a:lnTo>
                    <a:lnTo>
                      <a:pt x="7" y="216"/>
                    </a:lnTo>
                    <a:lnTo>
                      <a:pt x="0" y="184"/>
                    </a:lnTo>
                    <a:lnTo>
                      <a:pt x="0" y="150"/>
                    </a:lnTo>
                    <a:lnTo>
                      <a:pt x="0" y="111"/>
                    </a:lnTo>
                    <a:lnTo>
                      <a:pt x="0" y="73"/>
                    </a:lnTo>
                    <a:lnTo>
                      <a:pt x="7" y="31"/>
                    </a:lnTo>
                    <a:lnTo>
                      <a:pt x="22" y="0"/>
                    </a:lnTo>
                    <a:lnTo>
                      <a:pt x="61" y="7"/>
                    </a:lnTo>
                    <a:close/>
                  </a:path>
                </a:pathLst>
              </a:custGeom>
              <a:solidFill>
                <a:srgbClr val="59B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79" name="Freeform 255"/>
              <p:cNvSpPr>
                <a:spLocks/>
              </p:cNvSpPr>
              <p:nvPr/>
            </p:nvSpPr>
            <p:spPr bwMode="auto">
              <a:xfrm>
                <a:off x="3481" y="3339"/>
                <a:ext cx="54" cy="206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0"/>
                  </a:cxn>
                  <a:cxn ang="0">
                    <a:pos x="47" y="7"/>
                  </a:cxn>
                  <a:cxn ang="0">
                    <a:pos x="47" y="21"/>
                  </a:cxn>
                  <a:cxn ang="0">
                    <a:pos x="40" y="35"/>
                  </a:cxn>
                  <a:cxn ang="0">
                    <a:pos x="32" y="59"/>
                  </a:cxn>
                  <a:cxn ang="0">
                    <a:pos x="32" y="101"/>
                  </a:cxn>
                  <a:cxn ang="0">
                    <a:pos x="32" y="146"/>
                  </a:cxn>
                  <a:cxn ang="0">
                    <a:pos x="40" y="206"/>
                  </a:cxn>
                  <a:cxn ang="0">
                    <a:pos x="14" y="206"/>
                  </a:cxn>
                  <a:cxn ang="0">
                    <a:pos x="7" y="199"/>
                  </a:cxn>
                  <a:cxn ang="0">
                    <a:pos x="7" y="188"/>
                  </a:cxn>
                  <a:cxn ang="0">
                    <a:pos x="7" y="160"/>
                  </a:cxn>
                  <a:cxn ang="0">
                    <a:pos x="0" y="126"/>
                  </a:cxn>
                  <a:cxn ang="0">
                    <a:pos x="0" y="94"/>
                  </a:cxn>
                  <a:cxn ang="0">
                    <a:pos x="0" y="59"/>
                  </a:cxn>
                  <a:cxn ang="0">
                    <a:pos x="7" y="28"/>
                  </a:cxn>
                  <a:cxn ang="0">
                    <a:pos x="22" y="0"/>
                  </a:cxn>
                  <a:cxn ang="0">
                    <a:pos x="54" y="0"/>
                  </a:cxn>
                </a:cxnLst>
                <a:rect l="0" t="0" r="r" b="b"/>
                <a:pathLst>
                  <a:path w="54" h="206">
                    <a:moveTo>
                      <a:pt x="54" y="0"/>
                    </a:moveTo>
                    <a:lnTo>
                      <a:pt x="54" y="0"/>
                    </a:lnTo>
                    <a:lnTo>
                      <a:pt x="47" y="7"/>
                    </a:lnTo>
                    <a:lnTo>
                      <a:pt x="47" y="21"/>
                    </a:lnTo>
                    <a:lnTo>
                      <a:pt x="40" y="35"/>
                    </a:lnTo>
                    <a:lnTo>
                      <a:pt x="32" y="59"/>
                    </a:lnTo>
                    <a:lnTo>
                      <a:pt x="32" y="101"/>
                    </a:lnTo>
                    <a:lnTo>
                      <a:pt x="32" y="146"/>
                    </a:lnTo>
                    <a:lnTo>
                      <a:pt x="40" y="206"/>
                    </a:lnTo>
                    <a:lnTo>
                      <a:pt x="14" y="206"/>
                    </a:lnTo>
                    <a:lnTo>
                      <a:pt x="7" y="199"/>
                    </a:lnTo>
                    <a:lnTo>
                      <a:pt x="7" y="188"/>
                    </a:lnTo>
                    <a:lnTo>
                      <a:pt x="7" y="160"/>
                    </a:lnTo>
                    <a:lnTo>
                      <a:pt x="0" y="126"/>
                    </a:lnTo>
                    <a:lnTo>
                      <a:pt x="0" y="94"/>
                    </a:lnTo>
                    <a:lnTo>
                      <a:pt x="0" y="59"/>
                    </a:lnTo>
                    <a:lnTo>
                      <a:pt x="7" y="28"/>
                    </a:lnTo>
                    <a:lnTo>
                      <a:pt x="22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72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80" name="Freeform 256"/>
              <p:cNvSpPr>
                <a:spLocks/>
              </p:cNvSpPr>
              <p:nvPr/>
            </p:nvSpPr>
            <p:spPr bwMode="auto">
              <a:xfrm>
                <a:off x="3481" y="3353"/>
                <a:ext cx="47" cy="174"/>
              </a:xfrm>
              <a:custGeom>
                <a:avLst/>
                <a:gdLst/>
                <a:ahLst/>
                <a:cxnLst>
                  <a:cxn ang="0">
                    <a:pos x="47" y="7"/>
                  </a:cxn>
                  <a:cxn ang="0">
                    <a:pos x="47" y="7"/>
                  </a:cxn>
                  <a:cxn ang="0">
                    <a:pos x="40" y="7"/>
                  </a:cxn>
                  <a:cxn ang="0">
                    <a:pos x="40" y="21"/>
                  </a:cxn>
                  <a:cxn ang="0">
                    <a:pos x="32" y="35"/>
                  </a:cxn>
                  <a:cxn ang="0">
                    <a:pos x="32" y="52"/>
                  </a:cxn>
                  <a:cxn ang="0">
                    <a:pos x="32" y="87"/>
                  </a:cxn>
                  <a:cxn ang="0">
                    <a:pos x="32" y="125"/>
                  </a:cxn>
                  <a:cxn ang="0">
                    <a:pos x="32" y="174"/>
                  </a:cxn>
                  <a:cxn ang="0">
                    <a:pos x="14" y="174"/>
                  </a:cxn>
                  <a:cxn ang="0">
                    <a:pos x="14" y="167"/>
                  </a:cxn>
                  <a:cxn ang="0">
                    <a:pos x="7" y="153"/>
                  </a:cxn>
                  <a:cxn ang="0">
                    <a:pos x="7" y="132"/>
                  </a:cxn>
                  <a:cxn ang="0">
                    <a:pos x="0" y="108"/>
                  </a:cxn>
                  <a:cxn ang="0">
                    <a:pos x="0" y="80"/>
                  </a:cxn>
                  <a:cxn ang="0">
                    <a:pos x="7" y="52"/>
                  </a:cxn>
                  <a:cxn ang="0">
                    <a:pos x="7" y="28"/>
                  </a:cxn>
                  <a:cxn ang="0">
                    <a:pos x="22" y="0"/>
                  </a:cxn>
                  <a:cxn ang="0">
                    <a:pos x="47" y="7"/>
                  </a:cxn>
                </a:cxnLst>
                <a:rect l="0" t="0" r="r" b="b"/>
                <a:pathLst>
                  <a:path w="47" h="174">
                    <a:moveTo>
                      <a:pt x="47" y="7"/>
                    </a:moveTo>
                    <a:lnTo>
                      <a:pt x="47" y="7"/>
                    </a:lnTo>
                    <a:lnTo>
                      <a:pt x="40" y="7"/>
                    </a:lnTo>
                    <a:lnTo>
                      <a:pt x="40" y="21"/>
                    </a:lnTo>
                    <a:lnTo>
                      <a:pt x="32" y="35"/>
                    </a:lnTo>
                    <a:lnTo>
                      <a:pt x="32" y="52"/>
                    </a:lnTo>
                    <a:lnTo>
                      <a:pt x="32" y="87"/>
                    </a:lnTo>
                    <a:lnTo>
                      <a:pt x="32" y="125"/>
                    </a:lnTo>
                    <a:lnTo>
                      <a:pt x="32" y="174"/>
                    </a:lnTo>
                    <a:lnTo>
                      <a:pt x="14" y="174"/>
                    </a:lnTo>
                    <a:lnTo>
                      <a:pt x="14" y="167"/>
                    </a:lnTo>
                    <a:lnTo>
                      <a:pt x="7" y="153"/>
                    </a:lnTo>
                    <a:lnTo>
                      <a:pt x="7" y="132"/>
                    </a:lnTo>
                    <a:lnTo>
                      <a:pt x="0" y="108"/>
                    </a:lnTo>
                    <a:lnTo>
                      <a:pt x="0" y="80"/>
                    </a:lnTo>
                    <a:lnTo>
                      <a:pt x="7" y="52"/>
                    </a:lnTo>
                    <a:lnTo>
                      <a:pt x="7" y="28"/>
                    </a:lnTo>
                    <a:lnTo>
                      <a:pt x="22" y="0"/>
                    </a:lnTo>
                    <a:lnTo>
                      <a:pt x="47" y="7"/>
                    </a:lnTo>
                    <a:close/>
                  </a:path>
                </a:pathLst>
              </a:custGeom>
              <a:solidFill>
                <a:srgbClr val="8CD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81" name="Freeform 257"/>
              <p:cNvSpPr>
                <a:spLocks/>
              </p:cNvSpPr>
              <p:nvPr/>
            </p:nvSpPr>
            <p:spPr bwMode="auto">
              <a:xfrm>
                <a:off x="3488" y="3374"/>
                <a:ext cx="33" cy="132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0"/>
                  </a:cxn>
                  <a:cxn ang="0">
                    <a:pos x="25" y="7"/>
                  </a:cxn>
                  <a:cxn ang="0">
                    <a:pos x="25" y="14"/>
                  </a:cxn>
                  <a:cxn ang="0">
                    <a:pos x="25" y="24"/>
                  </a:cxn>
                  <a:cxn ang="0">
                    <a:pos x="22" y="38"/>
                  </a:cxn>
                  <a:cxn ang="0">
                    <a:pos x="22" y="66"/>
                  </a:cxn>
                  <a:cxn ang="0">
                    <a:pos x="22" y="91"/>
                  </a:cxn>
                  <a:cxn ang="0">
                    <a:pos x="25" y="132"/>
                  </a:cxn>
                  <a:cxn ang="0">
                    <a:pos x="7" y="132"/>
                  </a:cxn>
                  <a:cxn ang="0">
                    <a:pos x="7" y="132"/>
                  </a:cxn>
                  <a:cxn ang="0">
                    <a:pos x="0" y="118"/>
                  </a:cxn>
                  <a:cxn ang="0">
                    <a:pos x="0" y="104"/>
                  </a:cxn>
                  <a:cxn ang="0">
                    <a:pos x="0" y="87"/>
                  </a:cxn>
                  <a:cxn ang="0">
                    <a:pos x="0" y="59"/>
                  </a:cxn>
                  <a:cxn ang="0">
                    <a:pos x="0" y="38"/>
                  </a:cxn>
                  <a:cxn ang="0">
                    <a:pos x="7" y="21"/>
                  </a:cxn>
                  <a:cxn ang="0">
                    <a:pos x="7" y="0"/>
                  </a:cxn>
                  <a:cxn ang="0">
                    <a:pos x="33" y="0"/>
                  </a:cxn>
                </a:cxnLst>
                <a:rect l="0" t="0" r="r" b="b"/>
                <a:pathLst>
                  <a:path w="33" h="132">
                    <a:moveTo>
                      <a:pt x="33" y="0"/>
                    </a:moveTo>
                    <a:lnTo>
                      <a:pt x="33" y="0"/>
                    </a:lnTo>
                    <a:lnTo>
                      <a:pt x="25" y="7"/>
                    </a:lnTo>
                    <a:lnTo>
                      <a:pt x="25" y="14"/>
                    </a:lnTo>
                    <a:lnTo>
                      <a:pt x="25" y="24"/>
                    </a:lnTo>
                    <a:lnTo>
                      <a:pt x="22" y="38"/>
                    </a:lnTo>
                    <a:lnTo>
                      <a:pt x="22" y="66"/>
                    </a:lnTo>
                    <a:lnTo>
                      <a:pt x="22" y="91"/>
                    </a:lnTo>
                    <a:lnTo>
                      <a:pt x="25" y="132"/>
                    </a:lnTo>
                    <a:lnTo>
                      <a:pt x="7" y="132"/>
                    </a:lnTo>
                    <a:lnTo>
                      <a:pt x="7" y="132"/>
                    </a:lnTo>
                    <a:lnTo>
                      <a:pt x="0" y="118"/>
                    </a:lnTo>
                    <a:lnTo>
                      <a:pt x="0" y="104"/>
                    </a:lnTo>
                    <a:lnTo>
                      <a:pt x="0" y="87"/>
                    </a:lnTo>
                    <a:lnTo>
                      <a:pt x="0" y="59"/>
                    </a:lnTo>
                    <a:lnTo>
                      <a:pt x="0" y="38"/>
                    </a:lnTo>
                    <a:lnTo>
                      <a:pt x="7" y="21"/>
                    </a:lnTo>
                    <a:lnTo>
                      <a:pt x="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A5E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82" name="Freeform 258"/>
              <p:cNvSpPr>
                <a:spLocks/>
              </p:cNvSpPr>
              <p:nvPr/>
            </p:nvSpPr>
            <p:spPr bwMode="auto">
              <a:xfrm>
                <a:off x="3488" y="3388"/>
                <a:ext cx="25" cy="104"/>
              </a:xfrm>
              <a:custGeom>
                <a:avLst/>
                <a:gdLst/>
                <a:ahLst/>
                <a:cxnLst>
                  <a:cxn ang="0">
                    <a:pos x="25" y="7"/>
                  </a:cxn>
                  <a:cxn ang="0">
                    <a:pos x="25" y="7"/>
                  </a:cxn>
                  <a:cxn ang="0">
                    <a:pos x="25" y="7"/>
                  </a:cxn>
                  <a:cxn ang="0">
                    <a:pos x="22" y="10"/>
                  </a:cxn>
                  <a:cxn ang="0">
                    <a:pos x="22" y="17"/>
                  </a:cxn>
                  <a:cxn ang="0">
                    <a:pos x="22" y="31"/>
                  </a:cxn>
                  <a:cxn ang="0">
                    <a:pos x="22" y="52"/>
                  </a:cxn>
                  <a:cxn ang="0">
                    <a:pos x="22" y="73"/>
                  </a:cxn>
                  <a:cxn ang="0">
                    <a:pos x="22" y="104"/>
                  </a:cxn>
                  <a:cxn ang="0">
                    <a:pos x="7" y="104"/>
                  </a:cxn>
                  <a:cxn ang="0">
                    <a:pos x="7" y="97"/>
                  </a:cxn>
                  <a:cxn ang="0">
                    <a:pos x="7" y="90"/>
                  </a:cxn>
                  <a:cxn ang="0">
                    <a:pos x="0" y="77"/>
                  </a:cxn>
                  <a:cxn ang="0">
                    <a:pos x="0" y="66"/>
                  </a:cxn>
                  <a:cxn ang="0">
                    <a:pos x="0" y="45"/>
                  </a:cxn>
                  <a:cxn ang="0">
                    <a:pos x="0" y="31"/>
                  </a:cxn>
                  <a:cxn ang="0">
                    <a:pos x="7" y="17"/>
                  </a:cxn>
                  <a:cxn ang="0">
                    <a:pos x="7" y="0"/>
                  </a:cxn>
                  <a:cxn ang="0">
                    <a:pos x="25" y="7"/>
                  </a:cxn>
                </a:cxnLst>
                <a:rect l="0" t="0" r="r" b="b"/>
                <a:pathLst>
                  <a:path w="25" h="104">
                    <a:moveTo>
                      <a:pt x="25" y="7"/>
                    </a:moveTo>
                    <a:lnTo>
                      <a:pt x="25" y="7"/>
                    </a:lnTo>
                    <a:lnTo>
                      <a:pt x="25" y="7"/>
                    </a:lnTo>
                    <a:lnTo>
                      <a:pt x="22" y="10"/>
                    </a:lnTo>
                    <a:lnTo>
                      <a:pt x="22" y="17"/>
                    </a:lnTo>
                    <a:lnTo>
                      <a:pt x="22" y="31"/>
                    </a:lnTo>
                    <a:lnTo>
                      <a:pt x="22" y="52"/>
                    </a:lnTo>
                    <a:lnTo>
                      <a:pt x="22" y="73"/>
                    </a:lnTo>
                    <a:lnTo>
                      <a:pt x="22" y="104"/>
                    </a:lnTo>
                    <a:lnTo>
                      <a:pt x="7" y="104"/>
                    </a:lnTo>
                    <a:lnTo>
                      <a:pt x="7" y="97"/>
                    </a:lnTo>
                    <a:lnTo>
                      <a:pt x="7" y="90"/>
                    </a:lnTo>
                    <a:lnTo>
                      <a:pt x="0" y="77"/>
                    </a:lnTo>
                    <a:lnTo>
                      <a:pt x="0" y="66"/>
                    </a:lnTo>
                    <a:lnTo>
                      <a:pt x="0" y="45"/>
                    </a:lnTo>
                    <a:lnTo>
                      <a:pt x="0" y="31"/>
                    </a:lnTo>
                    <a:lnTo>
                      <a:pt x="7" y="17"/>
                    </a:lnTo>
                    <a:lnTo>
                      <a:pt x="7" y="0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B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83" name="Rectangle 259"/>
              <p:cNvSpPr>
                <a:spLocks noChangeArrowheads="1"/>
              </p:cNvSpPr>
              <p:nvPr/>
            </p:nvSpPr>
            <p:spPr bwMode="auto">
              <a:xfrm>
                <a:off x="3146" y="3367"/>
                <a:ext cx="7" cy="3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84" name="Freeform 260"/>
              <p:cNvSpPr>
                <a:spLocks/>
              </p:cNvSpPr>
              <p:nvPr/>
            </p:nvSpPr>
            <p:spPr bwMode="auto">
              <a:xfrm>
                <a:off x="3261" y="3360"/>
                <a:ext cx="130" cy="146"/>
              </a:xfrm>
              <a:custGeom>
                <a:avLst/>
                <a:gdLst/>
                <a:ahLst/>
                <a:cxnLst>
                  <a:cxn ang="0">
                    <a:pos x="14" y="14"/>
                  </a:cxn>
                  <a:cxn ang="0">
                    <a:pos x="14" y="21"/>
                  </a:cxn>
                  <a:cxn ang="0">
                    <a:pos x="7" y="28"/>
                  </a:cxn>
                  <a:cxn ang="0">
                    <a:pos x="7" y="38"/>
                  </a:cxn>
                  <a:cxn ang="0">
                    <a:pos x="0" y="52"/>
                  </a:cxn>
                  <a:cxn ang="0">
                    <a:pos x="0" y="73"/>
                  </a:cxn>
                  <a:cxn ang="0">
                    <a:pos x="0" y="101"/>
                  </a:cxn>
                  <a:cxn ang="0">
                    <a:pos x="0" y="118"/>
                  </a:cxn>
                  <a:cxn ang="0">
                    <a:pos x="7" y="146"/>
                  </a:cxn>
                  <a:cxn ang="0">
                    <a:pos x="7" y="146"/>
                  </a:cxn>
                  <a:cxn ang="0">
                    <a:pos x="7" y="139"/>
                  </a:cxn>
                  <a:cxn ang="0">
                    <a:pos x="7" y="139"/>
                  </a:cxn>
                  <a:cxn ang="0">
                    <a:pos x="7" y="132"/>
                  </a:cxn>
                  <a:cxn ang="0">
                    <a:pos x="7" y="118"/>
                  </a:cxn>
                  <a:cxn ang="0">
                    <a:pos x="7" y="112"/>
                  </a:cxn>
                  <a:cxn ang="0">
                    <a:pos x="14" y="105"/>
                  </a:cxn>
                  <a:cxn ang="0">
                    <a:pos x="14" y="94"/>
                  </a:cxn>
                  <a:cxn ang="0">
                    <a:pos x="14" y="87"/>
                  </a:cxn>
                  <a:cxn ang="0">
                    <a:pos x="22" y="73"/>
                  </a:cxn>
                  <a:cxn ang="0">
                    <a:pos x="29" y="66"/>
                  </a:cxn>
                  <a:cxn ang="0">
                    <a:pos x="36" y="52"/>
                  </a:cxn>
                  <a:cxn ang="0">
                    <a:pos x="43" y="45"/>
                  </a:cxn>
                  <a:cxn ang="0">
                    <a:pos x="51" y="38"/>
                  </a:cxn>
                  <a:cxn ang="0">
                    <a:pos x="61" y="38"/>
                  </a:cxn>
                  <a:cxn ang="0">
                    <a:pos x="69" y="35"/>
                  </a:cxn>
                  <a:cxn ang="0">
                    <a:pos x="76" y="35"/>
                  </a:cxn>
                  <a:cxn ang="0">
                    <a:pos x="76" y="35"/>
                  </a:cxn>
                  <a:cxn ang="0">
                    <a:pos x="76" y="35"/>
                  </a:cxn>
                  <a:cxn ang="0">
                    <a:pos x="83" y="28"/>
                  </a:cxn>
                  <a:cxn ang="0">
                    <a:pos x="90" y="28"/>
                  </a:cxn>
                  <a:cxn ang="0">
                    <a:pos x="105" y="21"/>
                  </a:cxn>
                  <a:cxn ang="0">
                    <a:pos x="119" y="14"/>
                  </a:cxn>
                  <a:cxn ang="0">
                    <a:pos x="130" y="7"/>
                  </a:cxn>
                  <a:cxn ang="0">
                    <a:pos x="130" y="7"/>
                  </a:cxn>
                  <a:cxn ang="0">
                    <a:pos x="123" y="7"/>
                  </a:cxn>
                  <a:cxn ang="0">
                    <a:pos x="123" y="7"/>
                  </a:cxn>
                  <a:cxn ang="0">
                    <a:pos x="119" y="7"/>
                  </a:cxn>
                  <a:cxn ang="0">
                    <a:pos x="112" y="0"/>
                  </a:cxn>
                  <a:cxn ang="0">
                    <a:pos x="105" y="0"/>
                  </a:cxn>
                  <a:cxn ang="0">
                    <a:pos x="97" y="0"/>
                  </a:cxn>
                  <a:cxn ang="0">
                    <a:pos x="90" y="0"/>
                  </a:cxn>
                  <a:cxn ang="0">
                    <a:pos x="83" y="0"/>
                  </a:cxn>
                  <a:cxn ang="0">
                    <a:pos x="69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43" y="7"/>
                  </a:cxn>
                  <a:cxn ang="0">
                    <a:pos x="36" y="7"/>
                  </a:cxn>
                  <a:cxn ang="0">
                    <a:pos x="22" y="7"/>
                  </a:cxn>
                  <a:cxn ang="0">
                    <a:pos x="14" y="14"/>
                  </a:cxn>
                </a:cxnLst>
                <a:rect l="0" t="0" r="r" b="b"/>
                <a:pathLst>
                  <a:path w="130" h="146">
                    <a:moveTo>
                      <a:pt x="14" y="14"/>
                    </a:moveTo>
                    <a:lnTo>
                      <a:pt x="14" y="21"/>
                    </a:lnTo>
                    <a:lnTo>
                      <a:pt x="7" y="28"/>
                    </a:lnTo>
                    <a:lnTo>
                      <a:pt x="7" y="38"/>
                    </a:lnTo>
                    <a:lnTo>
                      <a:pt x="0" y="52"/>
                    </a:lnTo>
                    <a:lnTo>
                      <a:pt x="0" y="73"/>
                    </a:lnTo>
                    <a:lnTo>
                      <a:pt x="0" y="101"/>
                    </a:lnTo>
                    <a:lnTo>
                      <a:pt x="0" y="118"/>
                    </a:lnTo>
                    <a:lnTo>
                      <a:pt x="7" y="146"/>
                    </a:lnTo>
                    <a:lnTo>
                      <a:pt x="7" y="146"/>
                    </a:lnTo>
                    <a:lnTo>
                      <a:pt x="7" y="139"/>
                    </a:lnTo>
                    <a:lnTo>
                      <a:pt x="7" y="139"/>
                    </a:lnTo>
                    <a:lnTo>
                      <a:pt x="7" y="132"/>
                    </a:lnTo>
                    <a:lnTo>
                      <a:pt x="7" y="118"/>
                    </a:lnTo>
                    <a:lnTo>
                      <a:pt x="7" y="112"/>
                    </a:lnTo>
                    <a:lnTo>
                      <a:pt x="14" y="105"/>
                    </a:lnTo>
                    <a:lnTo>
                      <a:pt x="14" y="94"/>
                    </a:lnTo>
                    <a:lnTo>
                      <a:pt x="14" y="87"/>
                    </a:lnTo>
                    <a:lnTo>
                      <a:pt x="22" y="73"/>
                    </a:lnTo>
                    <a:lnTo>
                      <a:pt x="29" y="66"/>
                    </a:lnTo>
                    <a:lnTo>
                      <a:pt x="36" y="52"/>
                    </a:lnTo>
                    <a:lnTo>
                      <a:pt x="43" y="45"/>
                    </a:lnTo>
                    <a:lnTo>
                      <a:pt x="51" y="38"/>
                    </a:lnTo>
                    <a:lnTo>
                      <a:pt x="61" y="38"/>
                    </a:lnTo>
                    <a:lnTo>
                      <a:pt x="69" y="35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83" y="28"/>
                    </a:lnTo>
                    <a:lnTo>
                      <a:pt x="90" y="28"/>
                    </a:lnTo>
                    <a:lnTo>
                      <a:pt x="105" y="21"/>
                    </a:lnTo>
                    <a:lnTo>
                      <a:pt x="119" y="14"/>
                    </a:lnTo>
                    <a:lnTo>
                      <a:pt x="130" y="7"/>
                    </a:lnTo>
                    <a:lnTo>
                      <a:pt x="130" y="7"/>
                    </a:lnTo>
                    <a:lnTo>
                      <a:pt x="123" y="7"/>
                    </a:lnTo>
                    <a:lnTo>
                      <a:pt x="123" y="7"/>
                    </a:lnTo>
                    <a:lnTo>
                      <a:pt x="119" y="7"/>
                    </a:lnTo>
                    <a:lnTo>
                      <a:pt x="112" y="0"/>
                    </a:lnTo>
                    <a:lnTo>
                      <a:pt x="105" y="0"/>
                    </a:lnTo>
                    <a:lnTo>
                      <a:pt x="97" y="0"/>
                    </a:lnTo>
                    <a:lnTo>
                      <a:pt x="90" y="0"/>
                    </a:lnTo>
                    <a:lnTo>
                      <a:pt x="83" y="0"/>
                    </a:lnTo>
                    <a:lnTo>
                      <a:pt x="69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3" y="7"/>
                    </a:lnTo>
                    <a:lnTo>
                      <a:pt x="36" y="7"/>
                    </a:lnTo>
                    <a:lnTo>
                      <a:pt x="22" y="7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85" name="Freeform 261"/>
              <p:cNvSpPr>
                <a:spLocks/>
              </p:cNvSpPr>
              <p:nvPr/>
            </p:nvSpPr>
            <p:spPr bwMode="auto">
              <a:xfrm>
                <a:off x="3084" y="3465"/>
                <a:ext cx="101" cy="34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15" y="7"/>
                  </a:cxn>
                  <a:cxn ang="0">
                    <a:pos x="22" y="7"/>
                  </a:cxn>
                  <a:cxn ang="0">
                    <a:pos x="29" y="7"/>
                  </a:cxn>
                  <a:cxn ang="0">
                    <a:pos x="33" y="7"/>
                  </a:cxn>
                  <a:cxn ang="0">
                    <a:pos x="40" y="0"/>
                  </a:cxn>
                  <a:cxn ang="0">
                    <a:pos x="47" y="0"/>
                  </a:cxn>
                  <a:cxn ang="0">
                    <a:pos x="62" y="7"/>
                  </a:cxn>
                  <a:cxn ang="0">
                    <a:pos x="76" y="7"/>
                  </a:cxn>
                  <a:cxn ang="0">
                    <a:pos x="91" y="7"/>
                  </a:cxn>
                  <a:cxn ang="0">
                    <a:pos x="101" y="13"/>
                  </a:cxn>
                  <a:cxn ang="0">
                    <a:pos x="101" y="20"/>
                  </a:cxn>
                  <a:cxn ang="0">
                    <a:pos x="101" y="20"/>
                  </a:cxn>
                  <a:cxn ang="0">
                    <a:pos x="101" y="20"/>
                  </a:cxn>
                  <a:cxn ang="0">
                    <a:pos x="98" y="13"/>
                  </a:cxn>
                  <a:cxn ang="0">
                    <a:pos x="91" y="13"/>
                  </a:cxn>
                  <a:cxn ang="0">
                    <a:pos x="83" y="13"/>
                  </a:cxn>
                  <a:cxn ang="0">
                    <a:pos x="76" y="13"/>
                  </a:cxn>
                  <a:cxn ang="0">
                    <a:pos x="69" y="13"/>
                  </a:cxn>
                  <a:cxn ang="0">
                    <a:pos x="62" y="13"/>
                  </a:cxn>
                  <a:cxn ang="0">
                    <a:pos x="55" y="7"/>
                  </a:cxn>
                  <a:cxn ang="0">
                    <a:pos x="40" y="7"/>
                  </a:cxn>
                  <a:cxn ang="0">
                    <a:pos x="33" y="13"/>
                  </a:cxn>
                  <a:cxn ang="0">
                    <a:pos x="29" y="13"/>
                  </a:cxn>
                  <a:cxn ang="0">
                    <a:pos x="22" y="13"/>
                  </a:cxn>
                  <a:cxn ang="0">
                    <a:pos x="15" y="20"/>
                  </a:cxn>
                  <a:cxn ang="0">
                    <a:pos x="8" y="27"/>
                  </a:cxn>
                  <a:cxn ang="0">
                    <a:pos x="0" y="34"/>
                  </a:cxn>
                  <a:cxn ang="0">
                    <a:pos x="0" y="20"/>
                  </a:cxn>
                </a:cxnLst>
                <a:rect l="0" t="0" r="r" b="b"/>
                <a:pathLst>
                  <a:path w="101" h="34">
                    <a:moveTo>
                      <a:pt x="0" y="20"/>
                    </a:move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9" y="7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62" y="7"/>
                    </a:lnTo>
                    <a:lnTo>
                      <a:pt x="76" y="7"/>
                    </a:lnTo>
                    <a:lnTo>
                      <a:pt x="91" y="7"/>
                    </a:lnTo>
                    <a:lnTo>
                      <a:pt x="101" y="13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98" y="13"/>
                    </a:lnTo>
                    <a:lnTo>
                      <a:pt x="91" y="13"/>
                    </a:lnTo>
                    <a:lnTo>
                      <a:pt x="83" y="13"/>
                    </a:lnTo>
                    <a:lnTo>
                      <a:pt x="76" y="13"/>
                    </a:lnTo>
                    <a:lnTo>
                      <a:pt x="69" y="13"/>
                    </a:lnTo>
                    <a:lnTo>
                      <a:pt x="62" y="13"/>
                    </a:lnTo>
                    <a:lnTo>
                      <a:pt x="55" y="7"/>
                    </a:lnTo>
                    <a:lnTo>
                      <a:pt x="40" y="7"/>
                    </a:lnTo>
                    <a:lnTo>
                      <a:pt x="33" y="13"/>
                    </a:lnTo>
                    <a:lnTo>
                      <a:pt x="29" y="13"/>
                    </a:lnTo>
                    <a:lnTo>
                      <a:pt x="22" y="13"/>
                    </a:lnTo>
                    <a:lnTo>
                      <a:pt x="15" y="20"/>
                    </a:lnTo>
                    <a:lnTo>
                      <a:pt x="8" y="27"/>
                    </a:lnTo>
                    <a:lnTo>
                      <a:pt x="0" y="3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86" name="Freeform 262"/>
              <p:cNvSpPr>
                <a:spLocks/>
              </p:cNvSpPr>
              <p:nvPr/>
            </p:nvSpPr>
            <p:spPr bwMode="auto">
              <a:xfrm>
                <a:off x="3084" y="3405"/>
                <a:ext cx="101" cy="28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3" y="0"/>
                  </a:cxn>
                  <a:cxn ang="0">
                    <a:pos x="40" y="0"/>
                  </a:cxn>
                  <a:cxn ang="0">
                    <a:pos x="47" y="0"/>
                  </a:cxn>
                  <a:cxn ang="0">
                    <a:pos x="62" y="0"/>
                  </a:cxn>
                  <a:cxn ang="0">
                    <a:pos x="76" y="0"/>
                  </a:cxn>
                  <a:cxn ang="0">
                    <a:pos x="91" y="0"/>
                  </a:cxn>
                  <a:cxn ang="0">
                    <a:pos x="101" y="7"/>
                  </a:cxn>
                  <a:cxn ang="0">
                    <a:pos x="101" y="14"/>
                  </a:cxn>
                  <a:cxn ang="0">
                    <a:pos x="101" y="14"/>
                  </a:cxn>
                  <a:cxn ang="0">
                    <a:pos x="101" y="14"/>
                  </a:cxn>
                  <a:cxn ang="0">
                    <a:pos x="98" y="14"/>
                  </a:cxn>
                  <a:cxn ang="0">
                    <a:pos x="91" y="7"/>
                  </a:cxn>
                  <a:cxn ang="0">
                    <a:pos x="83" y="7"/>
                  </a:cxn>
                  <a:cxn ang="0">
                    <a:pos x="76" y="7"/>
                  </a:cxn>
                  <a:cxn ang="0">
                    <a:pos x="69" y="7"/>
                  </a:cxn>
                  <a:cxn ang="0">
                    <a:pos x="62" y="7"/>
                  </a:cxn>
                  <a:cxn ang="0">
                    <a:pos x="55" y="7"/>
                  </a:cxn>
                  <a:cxn ang="0">
                    <a:pos x="40" y="7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2" y="7"/>
                  </a:cxn>
                  <a:cxn ang="0">
                    <a:pos x="15" y="14"/>
                  </a:cxn>
                  <a:cxn ang="0">
                    <a:pos x="8" y="21"/>
                  </a:cxn>
                  <a:cxn ang="0">
                    <a:pos x="0" y="28"/>
                  </a:cxn>
                  <a:cxn ang="0">
                    <a:pos x="0" y="14"/>
                  </a:cxn>
                </a:cxnLst>
                <a:rect l="0" t="0" r="r" b="b"/>
                <a:pathLst>
                  <a:path w="101" h="28">
                    <a:moveTo>
                      <a:pt x="0" y="14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62" y="0"/>
                    </a:lnTo>
                    <a:lnTo>
                      <a:pt x="76" y="0"/>
                    </a:lnTo>
                    <a:lnTo>
                      <a:pt x="91" y="0"/>
                    </a:lnTo>
                    <a:lnTo>
                      <a:pt x="101" y="7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98" y="14"/>
                    </a:lnTo>
                    <a:lnTo>
                      <a:pt x="91" y="7"/>
                    </a:lnTo>
                    <a:lnTo>
                      <a:pt x="83" y="7"/>
                    </a:lnTo>
                    <a:lnTo>
                      <a:pt x="76" y="7"/>
                    </a:lnTo>
                    <a:lnTo>
                      <a:pt x="69" y="7"/>
                    </a:lnTo>
                    <a:lnTo>
                      <a:pt x="62" y="7"/>
                    </a:lnTo>
                    <a:lnTo>
                      <a:pt x="55" y="7"/>
                    </a:lnTo>
                    <a:lnTo>
                      <a:pt x="40" y="7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2" y="7"/>
                    </a:lnTo>
                    <a:lnTo>
                      <a:pt x="15" y="14"/>
                    </a:lnTo>
                    <a:lnTo>
                      <a:pt x="8" y="21"/>
                    </a:lnTo>
                    <a:lnTo>
                      <a:pt x="0" y="2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87" name="Freeform 263"/>
              <p:cNvSpPr>
                <a:spLocks/>
              </p:cNvSpPr>
              <p:nvPr/>
            </p:nvSpPr>
            <p:spPr bwMode="auto">
              <a:xfrm>
                <a:off x="3182" y="3374"/>
                <a:ext cx="169" cy="2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2"/>
                  </a:cxn>
                  <a:cxn ang="0">
                    <a:pos x="54" y="296"/>
                  </a:cxn>
                  <a:cxn ang="0">
                    <a:pos x="54" y="258"/>
                  </a:cxn>
                  <a:cxn ang="0">
                    <a:pos x="169" y="278"/>
                  </a:cxn>
                  <a:cxn ang="0">
                    <a:pos x="169" y="265"/>
                  </a:cxn>
                  <a:cxn ang="0">
                    <a:pos x="86" y="251"/>
                  </a:cxn>
                  <a:cxn ang="0">
                    <a:pos x="79" y="219"/>
                  </a:cxn>
                  <a:cxn ang="0">
                    <a:pos x="25" y="219"/>
                  </a:cxn>
                  <a:cxn ang="0">
                    <a:pos x="25" y="219"/>
                  </a:cxn>
                  <a:cxn ang="0">
                    <a:pos x="18" y="205"/>
                  </a:cxn>
                  <a:cxn ang="0">
                    <a:pos x="18" y="185"/>
                  </a:cxn>
                  <a:cxn ang="0">
                    <a:pos x="11" y="160"/>
                  </a:cxn>
                  <a:cxn ang="0">
                    <a:pos x="3" y="125"/>
                  </a:cxn>
                  <a:cxn ang="0">
                    <a:pos x="3" y="87"/>
                  </a:cxn>
                  <a:cxn ang="0">
                    <a:pos x="3" y="52"/>
                  </a:cxn>
                  <a:cxn ang="0">
                    <a:pos x="18" y="7"/>
                  </a:cxn>
                  <a:cxn ang="0">
                    <a:pos x="0" y="0"/>
                  </a:cxn>
                </a:cxnLst>
                <a:rect l="0" t="0" r="r" b="b"/>
                <a:pathLst>
                  <a:path w="169" h="296">
                    <a:moveTo>
                      <a:pt x="0" y="0"/>
                    </a:moveTo>
                    <a:lnTo>
                      <a:pt x="0" y="292"/>
                    </a:lnTo>
                    <a:lnTo>
                      <a:pt x="54" y="296"/>
                    </a:lnTo>
                    <a:lnTo>
                      <a:pt x="54" y="258"/>
                    </a:lnTo>
                    <a:lnTo>
                      <a:pt x="169" y="278"/>
                    </a:lnTo>
                    <a:lnTo>
                      <a:pt x="169" y="265"/>
                    </a:lnTo>
                    <a:lnTo>
                      <a:pt x="86" y="251"/>
                    </a:lnTo>
                    <a:lnTo>
                      <a:pt x="79" y="219"/>
                    </a:lnTo>
                    <a:lnTo>
                      <a:pt x="25" y="219"/>
                    </a:lnTo>
                    <a:lnTo>
                      <a:pt x="25" y="219"/>
                    </a:lnTo>
                    <a:lnTo>
                      <a:pt x="18" y="205"/>
                    </a:lnTo>
                    <a:lnTo>
                      <a:pt x="18" y="185"/>
                    </a:lnTo>
                    <a:lnTo>
                      <a:pt x="11" y="160"/>
                    </a:lnTo>
                    <a:lnTo>
                      <a:pt x="3" y="125"/>
                    </a:lnTo>
                    <a:lnTo>
                      <a:pt x="3" y="87"/>
                    </a:lnTo>
                    <a:lnTo>
                      <a:pt x="3" y="52"/>
                    </a:lnTo>
                    <a:lnTo>
                      <a:pt x="1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88" name="Freeform 264"/>
              <p:cNvSpPr>
                <a:spLocks/>
              </p:cNvSpPr>
              <p:nvPr/>
            </p:nvSpPr>
            <p:spPr bwMode="auto">
              <a:xfrm>
                <a:off x="3268" y="3301"/>
                <a:ext cx="220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7" y="38"/>
                  </a:cxn>
                  <a:cxn ang="0">
                    <a:pos x="15" y="38"/>
                  </a:cxn>
                  <a:cxn ang="0">
                    <a:pos x="29" y="31"/>
                  </a:cxn>
                  <a:cxn ang="0">
                    <a:pos x="36" y="31"/>
                  </a:cxn>
                  <a:cxn ang="0">
                    <a:pos x="47" y="28"/>
                  </a:cxn>
                  <a:cxn ang="0">
                    <a:pos x="62" y="28"/>
                  </a:cxn>
                  <a:cxn ang="0">
                    <a:pos x="83" y="28"/>
                  </a:cxn>
                  <a:cxn ang="0">
                    <a:pos x="98" y="21"/>
                  </a:cxn>
                  <a:cxn ang="0">
                    <a:pos x="116" y="21"/>
                  </a:cxn>
                  <a:cxn ang="0">
                    <a:pos x="130" y="21"/>
                  </a:cxn>
                  <a:cxn ang="0">
                    <a:pos x="152" y="21"/>
                  </a:cxn>
                  <a:cxn ang="0">
                    <a:pos x="173" y="21"/>
                  </a:cxn>
                  <a:cxn ang="0">
                    <a:pos x="191" y="28"/>
                  </a:cxn>
                  <a:cxn ang="0">
                    <a:pos x="213" y="28"/>
                  </a:cxn>
                  <a:cxn ang="0">
                    <a:pos x="220" y="0"/>
                  </a:cxn>
                  <a:cxn ang="0">
                    <a:pos x="213" y="0"/>
                  </a:cxn>
                  <a:cxn ang="0">
                    <a:pos x="213" y="0"/>
                  </a:cxn>
                  <a:cxn ang="0">
                    <a:pos x="206" y="0"/>
                  </a:cxn>
                  <a:cxn ang="0">
                    <a:pos x="191" y="0"/>
                  </a:cxn>
                  <a:cxn ang="0">
                    <a:pos x="184" y="0"/>
                  </a:cxn>
                  <a:cxn ang="0">
                    <a:pos x="173" y="0"/>
                  </a:cxn>
                  <a:cxn ang="0">
                    <a:pos x="152" y="7"/>
                  </a:cxn>
                  <a:cxn ang="0">
                    <a:pos x="137" y="7"/>
                  </a:cxn>
                  <a:cxn ang="0">
                    <a:pos x="116" y="7"/>
                  </a:cxn>
                  <a:cxn ang="0">
                    <a:pos x="105" y="7"/>
                  </a:cxn>
                  <a:cxn ang="0">
                    <a:pos x="83" y="7"/>
                  </a:cxn>
                  <a:cxn ang="0">
                    <a:pos x="69" y="14"/>
                  </a:cxn>
                  <a:cxn ang="0">
                    <a:pos x="47" y="14"/>
                  </a:cxn>
                  <a:cxn ang="0">
                    <a:pos x="29" y="21"/>
                  </a:cxn>
                  <a:cxn ang="0">
                    <a:pos x="15" y="21"/>
                  </a:cxn>
                  <a:cxn ang="0">
                    <a:pos x="0" y="28"/>
                  </a:cxn>
                  <a:cxn ang="0">
                    <a:pos x="0" y="38"/>
                  </a:cxn>
                </a:cxnLst>
                <a:rect l="0" t="0" r="r" b="b"/>
                <a:pathLst>
                  <a:path w="220" h="38">
                    <a:moveTo>
                      <a:pt x="0" y="38"/>
                    </a:moveTo>
                    <a:lnTo>
                      <a:pt x="0" y="38"/>
                    </a:lnTo>
                    <a:lnTo>
                      <a:pt x="0" y="38"/>
                    </a:lnTo>
                    <a:lnTo>
                      <a:pt x="7" y="38"/>
                    </a:lnTo>
                    <a:lnTo>
                      <a:pt x="15" y="38"/>
                    </a:lnTo>
                    <a:lnTo>
                      <a:pt x="29" y="31"/>
                    </a:lnTo>
                    <a:lnTo>
                      <a:pt x="36" y="31"/>
                    </a:lnTo>
                    <a:lnTo>
                      <a:pt x="47" y="28"/>
                    </a:lnTo>
                    <a:lnTo>
                      <a:pt x="62" y="28"/>
                    </a:lnTo>
                    <a:lnTo>
                      <a:pt x="83" y="28"/>
                    </a:lnTo>
                    <a:lnTo>
                      <a:pt x="98" y="21"/>
                    </a:lnTo>
                    <a:lnTo>
                      <a:pt x="116" y="21"/>
                    </a:lnTo>
                    <a:lnTo>
                      <a:pt x="130" y="21"/>
                    </a:lnTo>
                    <a:lnTo>
                      <a:pt x="152" y="21"/>
                    </a:lnTo>
                    <a:lnTo>
                      <a:pt x="173" y="21"/>
                    </a:lnTo>
                    <a:lnTo>
                      <a:pt x="191" y="28"/>
                    </a:lnTo>
                    <a:lnTo>
                      <a:pt x="213" y="28"/>
                    </a:lnTo>
                    <a:lnTo>
                      <a:pt x="220" y="0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06" y="0"/>
                    </a:lnTo>
                    <a:lnTo>
                      <a:pt x="191" y="0"/>
                    </a:lnTo>
                    <a:lnTo>
                      <a:pt x="184" y="0"/>
                    </a:lnTo>
                    <a:lnTo>
                      <a:pt x="173" y="0"/>
                    </a:lnTo>
                    <a:lnTo>
                      <a:pt x="152" y="7"/>
                    </a:lnTo>
                    <a:lnTo>
                      <a:pt x="137" y="7"/>
                    </a:lnTo>
                    <a:lnTo>
                      <a:pt x="116" y="7"/>
                    </a:lnTo>
                    <a:lnTo>
                      <a:pt x="105" y="7"/>
                    </a:lnTo>
                    <a:lnTo>
                      <a:pt x="83" y="7"/>
                    </a:lnTo>
                    <a:lnTo>
                      <a:pt x="69" y="14"/>
                    </a:lnTo>
                    <a:lnTo>
                      <a:pt x="47" y="14"/>
                    </a:lnTo>
                    <a:lnTo>
                      <a:pt x="29" y="21"/>
                    </a:lnTo>
                    <a:lnTo>
                      <a:pt x="15" y="21"/>
                    </a:lnTo>
                    <a:lnTo>
                      <a:pt x="0" y="2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89" name="Freeform 265"/>
              <p:cNvSpPr>
                <a:spLocks/>
              </p:cNvSpPr>
              <p:nvPr/>
            </p:nvSpPr>
            <p:spPr bwMode="auto">
              <a:xfrm>
                <a:off x="3139" y="3684"/>
                <a:ext cx="371" cy="115"/>
              </a:xfrm>
              <a:custGeom>
                <a:avLst/>
                <a:gdLst/>
                <a:ahLst/>
                <a:cxnLst>
                  <a:cxn ang="0">
                    <a:pos x="158" y="115"/>
                  </a:cxn>
                  <a:cxn ang="0">
                    <a:pos x="158" y="115"/>
                  </a:cxn>
                  <a:cxn ang="0">
                    <a:pos x="158" y="115"/>
                  </a:cxn>
                  <a:cxn ang="0">
                    <a:pos x="165" y="108"/>
                  </a:cxn>
                  <a:cxn ang="0">
                    <a:pos x="165" y="108"/>
                  </a:cxn>
                  <a:cxn ang="0">
                    <a:pos x="173" y="108"/>
                  </a:cxn>
                  <a:cxn ang="0">
                    <a:pos x="176" y="101"/>
                  </a:cxn>
                  <a:cxn ang="0">
                    <a:pos x="183" y="101"/>
                  </a:cxn>
                  <a:cxn ang="0">
                    <a:pos x="191" y="94"/>
                  </a:cxn>
                  <a:cxn ang="0">
                    <a:pos x="198" y="94"/>
                  </a:cxn>
                  <a:cxn ang="0">
                    <a:pos x="205" y="87"/>
                  </a:cxn>
                  <a:cxn ang="0">
                    <a:pos x="212" y="87"/>
                  </a:cxn>
                  <a:cxn ang="0">
                    <a:pos x="219" y="80"/>
                  </a:cxn>
                  <a:cxn ang="0">
                    <a:pos x="227" y="73"/>
                  </a:cxn>
                  <a:cxn ang="0">
                    <a:pos x="234" y="66"/>
                  </a:cxn>
                  <a:cxn ang="0">
                    <a:pos x="234" y="66"/>
                  </a:cxn>
                  <a:cxn ang="0">
                    <a:pos x="241" y="59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371" y="80"/>
                  </a:cxn>
                  <a:cxn ang="0">
                    <a:pos x="356" y="87"/>
                  </a:cxn>
                  <a:cxn ang="0">
                    <a:pos x="252" y="59"/>
                  </a:cxn>
                  <a:cxn ang="0">
                    <a:pos x="252" y="59"/>
                  </a:cxn>
                  <a:cxn ang="0">
                    <a:pos x="252" y="66"/>
                  </a:cxn>
                  <a:cxn ang="0">
                    <a:pos x="245" y="66"/>
                  </a:cxn>
                  <a:cxn ang="0">
                    <a:pos x="245" y="66"/>
                  </a:cxn>
                  <a:cxn ang="0">
                    <a:pos x="245" y="73"/>
                  </a:cxn>
                  <a:cxn ang="0">
                    <a:pos x="241" y="73"/>
                  </a:cxn>
                  <a:cxn ang="0">
                    <a:pos x="241" y="80"/>
                  </a:cxn>
                  <a:cxn ang="0">
                    <a:pos x="234" y="80"/>
                  </a:cxn>
                  <a:cxn ang="0">
                    <a:pos x="227" y="87"/>
                  </a:cxn>
                  <a:cxn ang="0">
                    <a:pos x="219" y="87"/>
                  </a:cxn>
                  <a:cxn ang="0">
                    <a:pos x="212" y="94"/>
                  </a:cxn>
                  <a:cxn ang="0">
                    <a:pos x="205" y="101"/>
                  </a:cxn>
                  <a:cxn ang="0">
                    <a:pos x="191" y="101"/>
                  </a:cxn>
                  <a:cxn ang="0">
                    <a:pos x="183" y="108"/>
                  </a:cxn>
                  <a:cxn ang="0">
                    <a:pos x="173" y="115"/>
                  </a:cxn>
                  <a:cxn ang="0">
                    <a:pos x="165" y="115"/>
                  </a:cxn>
                  <a:cxn ang="0">
                    <a:pos x="158" y="115"/>
                  </a:cxn>
                </a:cxnLst>
                <a:rect l="0" t="0" r="r" b="b"/>
                <a:pathLst>
                  <a:path w="371" h="115">
                    <a:moveTo>
                      <a:pt x="158" y="115"/>
                    </a:moveTo>
                    <a:lnTo>
                      <a:pt x="158" y="115"/>
                    </a:lnTo>
                    <a:lnTo>
                      <a:pt x="158" y="115"/>
                    </a:lnTo>
                    <a:lnTo>
                      <a:pt x="165" y="108"/>
                    </a:lnTo>
                    <a:lnTo>
                      <a:pt x="165" y="108"/>
                    </a:lnTo>
                    <a:lnTo>
                      <a:pt x="173" y="108"/>
                    </a:lnTo>
                    <a:lnTo>
                      <a:pt x="176" y="101"/>
                    </a:lnTo>
                    <a:lnTo>
                      <a:pt x="183" y="101"/>
                    </a:lnTo>
                    <a:lnTo>
                      <a:pt x="191" y="94"/>
                    </a:lnTo>
                    <a:lnTo>
                      <a:pt x="198" y="94"/>
                    </a:lnTo>
                    <a:lnTo>
                      <a:pt x="205" y="87"/>
                    </a:lnTo>
                    <a:lnTo>
                      <a:pt x="212" y="87"/>
                    </a:lnTo>
                    <a:lnTo>
                      <a:pt x="219" y="80"/>
                    </a:lnTo>
                    <a:lnTo>
                      <a:pt x="227" y="73"/>
                    </a:lnTo>
                    <a:lnTo>
                      <a:pt x="234" y="66"/>
                    </a:lnTo>
                    <a:lnTo>
                      <a:pt x="234" y="66"/>
                    </a:lnTo>
                    <a:lnTo>
                      <a:pt x="241" y="59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371" y="80"/>
                    </a:lnTo>
                    <a:lnTo>
                      <a:pt x="356" y="87"/>
                    </a:lnTo>
                    <a:lnTo>
                      <a:pt x="252" y="59"/>
                    </a:lnTo>
                    <a:lnTo>
                      <a:pt x="252" y="59"/>
                    </a:lnTo>
                    <a:lnTo>
                      <a:pt x="252" y="66"/>
                    </a:lnTo>
                    <a:lnTo>
                      <a:pt x="245" y="66"/>
                    </a:lnTo>
                    <a:lnTo>
                      <a:pt x="245" y="66"/>
                    </a:lnTo>
                    <a:lnTo>
                      <a:pt x="245" y="73"/>
                    </a:lnTo>
                    <a:lnTo>
                      <a:pt x="241" y="73"/>
                    </a:lnTo>
                    <a:lnTo>
                      <a:pt x="241" y="80"/>
                    </a:lnTo>
                    <a:lnTo>
                      <a:pt x="234" y="80"/>
                    </a:lnTo>
                    <a:lnTo>
                      <a:pt x="227" y="87"/>
                    </a:lnTo>
                    <a:lnTo>
                      <a:pt x="219" y="87"/>
                    </a:lnTo>
                    <a:lnTo>
                      <a:pt x="212" y="94"/>
                    </a:lnTo>
                    <a:lnTo>
                      <a:pt x="205" y="101"/>
                    </a:lnTo>
                    <a:lnTo>
                      <a:pt x="191" y="101"/>
                    </a:lnTo>
                    <a:lnTo>
                      <a:pt x="183" y="108"/>
                    </a:lnTo>
                    <a:lnTo>
                      <a:pt x="173" y="115"/>
                    </a:lnTo>
                    <a:lnTo>
                      <a:pt x="165" y="115"/>
                    </a:lnTo>
                    <a:lnTo>
                      <a:pt x="158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90" name="Freeform 266"/>
              <p:cNvSpPr>
                <a:spLocks/>
              </p:cNvSpPr>
              <p:nvPr/>
            </p:nvSpPr>
            <p:spPr bwMode="auto">
              <a:xfrm>
                <a:off x="3063" y="3712"/>
                <a:ext cx="378" cy="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1" y="104"/>
                  </a:cxn>
                  <a:cxn ang="0">
                    <a:pos x="378" y="104"/>
                  </a:cxn>
                  <a:cxn ang="0">
                    <a:pos x="14" y="0"/>
                  </a:cxn>
                  <a:cxn ang="0">
                    <a:pos x="0" y="0"/>
                  </a:cxn>
                </a:cxnLst>
                <a:rect l="0" t="0" r="r" b="b"/>
                <a:pathLst>
                  <a:path w="378" h="104">
                    <a:moveTo>
                      <a:pt x="0" y="0"/>
                    </a:moveTo>
                    <a:lnTo>
                      <a:pt x="371" y="104"/>
                    </a:lnTo>
                    <a:lnTo>
                      <a:pt x="378" y="104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91" name="Freeform 267"/>
              <p:cNvSpPr>
                <a:spLocks/>
              </p:cNvSpPr>
              <p:nvPr/>
            </p:nvSpPr>
            <p:spPr bwMode="auto">
              <a:xfrm>
                <a:off x="3124" y="3698"/>
                <a:ext cx="371" cy="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4" y="94"/>
                  </a:cxn>
                  <a:cxn ang="0">
                    <a:pos x="371" y="94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371" h="94">
                    <a:moveTo>
                      <a:pt x="0" y="0"/>
                    </a:moveTo>
                    <a:lnTo>
                      <a:pt x="364" y="94"/>
                    </a:lnTo>
                    <a:lnTo>
                      <a:pt x="371" y="94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492" name="Freeform 268"/>
              <p:cNvSpPr>
                <a:spLocks/>
              </p:cNvSpPr>
              <p:nvPr/>
            </p:nvSpPr>
            <p:spPr bwMode="auto">
              <a:xfrm>
                <a:off x="3099" y="3705"/>
                <a:ext cx="367" cy="1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0" y="101"/>
                  </a:cxn>
                  <a:cxn ang="0">
                    <a:pos x="367" y="101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367" h="101">
                    <a:moveTo>
                      <a:pt x="0" y="0"/>
                    </a:moveTo>
                    <a:lnTo>
                      <a:pt x="360" y="101"/>
                    </a:lnTo>
                    <a:lnTo>
                      <a:pt x="367" y="101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>
                  <a:latin typeface="Maiandra GD" pitchFamily="34" charset="0"/>
                </a:endParaRPr>
              </a:p>
            </p:txBody>
          </p:sp>
        </p:grpSp>
      </p:grpSp>
      <p:sp>
        <p:nvSpPr>
          <p:cNvPr id="52493" name="Text Box 269"/>
          <p:cNvSpPr txBox="1">
            <a:spLocks noChangeArrowheads="1"/>
          </p:cNvSpPr>
          <p:nvPr/>
        </p:nvSpPr>
        <p:spPr bwMode="auto">
          <a:xfrm>
            <a:off x="3446759" y="6407371"/>
            <a:ext cx="56258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i="1" baseline="30000" dirty="0">
                <a:solidFill>
                  <a:schemeClr val="tx1"/>
                </a:solidFill>
                <a:latin typeface="Maiandra GD" pitchFamily="34" charset="0"/>
              </a:rPr>
              <a:t>1</a:t>
            </a:r>
            <a:r>
              <a:rPr lang="es-ES" sz="1400" i="1" dirty="0">
                <a:solidFill>
                  <a:srgbClr val="FF0000"/>
                </a:solidFill>
                <a:latin typeface="Maiandra GD" pitchFamily="34" charset="0"/>
              </a:rPr>
              <a:t>Tasa de éxito: </a:t>
            </a:r>
            <a:r>
              <a:rPr lang="es-ES" sz="1400" i="1" dirty="0">
                <a:solidFill>
                  <a:schemeClr val="tx1"/>
                </a:solidFill>
                <a:latin typeface="Maiandra GD" pitchFamily="34" charset="0"/>
              </a:rPr>
              <a:t>Fracción de los requerimientos satisfechos por la cache.</a:t>
            </a:r>
          </a:p>
        </p:txBody>
      </p:sp>
      <p:sp>
        <p:nvSpPr>
          <p:cNvPr id="270" name="26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38</a:t>
            </a:fld>
            <a:endParaRPr lang="es-E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199988"/>
            <a:ext cx="7962900" cy="657244"/>
          </a:xfrm>
          <a:ln/>
        </p:spPr>
        <p:txBody>
          <a:bodyPr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Get</a:t>
            </a:r>
            <a:r>
              <a:rPr lang="es-E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Condicional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90675"/>
            <a:ext cx="4044950" cy="4305300"/>
          </a:xfrm>
          <a:ln/>
        </p:spPr>
        <p:txBody>
          <a:bodyPr>
            <a:normAutofit/>
          </a:bodyPr>
          <a:lstStyle/>
          <a:p>
            <a:pPr marL="341313" indent="-341313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1800" b="1" dirty="0">
                <a:solidFill>
                  <a:srgbClr val="FF0000"/>
                </a:solidFill>
                <a:latin typeface="Maiandra GD" pitchFamily="34" charset="0"/>
              </a:rPr>
              <a:t>Objetivo:</a:t>
            </a:r>
            <a:r>
              <a:rPr lang="es-ES" sz="1800" b="1" dirty="0">
                <a:latin typeface="Maiandra GD" pitchFamily="34" charset="0"/>
              </a:rPr>
              <a:t> </a:t>
            </a:r>
            <a:r>
              <a:rPr lang="es-ES" sz="1800" dirty="0">
                <a:latin typeface="Maiandra GD" pitchFamily="34" charset="0"/>
              </a:rPr>
              <a:t>no enviar objetos si el cache tiene la versión </a:t>
            </a:r>
            <a:r>
              <a:rPr lang="es-ES" sz="1800" dirty="0" smtClean="0">
                <a:latin typeface="Maiandra GD" pitchFamily="34" charset="0"/>
              </a:rPr>
              <a:t>actualizada.</a:t>
            </a:r>
            <a:endParaRPr lang="es-ES" sz="1800" dirty="0">
              <a:latin typeface="Maiandra GD" pitchFamily="34" charset="0"/>
            </a:endParaRPr>
          </a:p>
          <a:p>
            <a:pPr marL="341313" indent="-341313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1800" b="1" dirty="0">
                <a:solidFill>
                  <a:schemeClr val="accent2"/>
                </a:solidFill>
                <a:latin typeface="Maiandra GD" pitchFamily="34" charset="0"/>
              </a:rPr>
              <a:t>Cache: </a:t>
            </a:r>
            <a:r>
              <a:rPr lang="es-ES" sz="1800" dirty="0">
                <a:latin typeface="Maiandra GD" pitchFamily="34" charset="0"/>
              </a:rPr>
              <a:t>especifica la fecha de la copia en </a:t>
            </a:r>
            <a:r>
              <a:rPr lang="es-ES" sz="1800" dirty="0" smtClean="0">
                <a:latin typeface="Maiandra GD" pitchFamily="34" charset="0"/>
              </a:rPr>
              <a:t>la petición HTTP.</a:t>
            </a:r>
            <a:endParaRPr lang="es-ES" sz="1800" dirty="0">
              <a:latin typeface="Maiandra GD" pitchFamily="34" charset="0"/>
            </a:endParaRPr>
          </a:p>
          <a:p>
            <a:pPr marL="741363" lvl="1" indent="-284163" algn="ctr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1600" b="1" dirty="0" err="1">
                <a:latin typeface="Maiandra GD" pitchFamily="34" charset="0"/>
              </a:rPr>
              <a:t>If-modified-since</a:t>
            </a:r>
            <a:r>
              <a:rPr lang="es-ES" sz="1600" b="1" dirty="0">
                <a:latin typeface="Maiandra GD" pitchFamily="34" charset="0"/>
              </a:rPr>
              <a:t>: &lt;date&gt;</a:t>
            </a:r>
          </a:p>
          <a:p>
            <a:pPr marL="341313" indent="-341313" algn="just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1800" b="1" dirty="0" smtClean="0">
                <a:solidFill>
                  <a:schemeClr val="accent2"/>
                </a:solidFill>
                <a:latin typeface="Maiandra GD" pitchFamily="34" charset="0"/>
              </a:rPr>
              <a:t>Servidor</a:t>
            </a:r>
            <a:r>
              <a:rPr lang="es-ES" sz="1800" b="1" dirty="0">
                <a:solidFill>
                  <a:schemeClr val="accent2"/>
                </a:solidFill>
                <a:latin typeface="Maiandra GD" pitchFamily="34" charset="0"/>
              </a:rPr>
              <a:t>: </a:t>
            </a:r>
            <a:r>
              <a:rPr lang="es-ES" sz="1800" dirty="0">
                <a:latin typeface="Maiandra GD" pitchFamily="34" charset="0"/>
              </a:rPr>
              <a:t>responde sin el objeto si la copia de la cache es la última. </a:t>
            </a:r>
          </a:p>
          <a:p>
            <a:pPr marL="741363" lvl="1" indent="-284163" algn="ctr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1600" b="1" dirty="0">
                <a:latin typeface="Maiandra GD" pitchFamily="34" charset="0"/>
              </a:rPr>
              <a:t>HTTP/1.0 304 </a:t>
            </a:r>
            <a:r>
              <a:rPr lang="es-ES" sz="1600" b="1" dirty="0" err="1">
                <a:latin typeface="Maiandra GD" pitchFamily="34" charset="0"/>
              </a:rPr>
              <a:t>Not</a:t>
            </a:r>
            <a:r>
              <a:rPr lang="es-ES" sz="1600" b="1" dirty="0">
                <a:latin typeface="Maiandra GD" pitchFamily="34" charset="0"/>
              </a:rPr>
              <a:t> </a:t>
            </a:r>
            <a:r>
              <a:rPr lang="es-ES" sz="1600" b="1" dirty="0" err="1">
                <a:latin typeface="Maiandra GD" pitchFamily="34" charset="0"/>
              </a:rPr>
              <a:t>Modified</a:t>
            </a:r>
            <a:endParaRPr lang="es-ES" sz="1600" b="1" dirty="0">
              <a:latin typeface="Maiandra GD" pitchFamily="34" charset="0"/>
            </a:endParaRPr>
          </a:p>
        </p:txBody>
      </p:sp>
      <p:grpSp>
        <p:nvGrpSpPr>
          <p:cNvPr id="28" name="27 Grupo"/>
          <p:cNvGrpSpPr/>
          <p:nvPr/>
        </p:nvGrpSpPr>
        <p:grpSpPr>
          <a:xfrm>
            <a:off x="4137057" y="1500174"/>
            <a:ext cx="5006975" cy="4919662"/>
            <a:chOff x="3868738" y="1408113"/>
            <a:chExt cx="5006975" cy="4919662"/>
          </a:xfrm>
        </p:grpSpPr>
        <p:sp>
          <p:nvSpPr>
            <p:cNvPr id="29" name="Line 4"/>
            <p:cNvSpPr>
              <a:spLocks noChangeShapeType="1"/>
            </p:cNvSpPr>
            <p:nvPr/>
          </p:nvSpPr>
          <p:spPr bwMode="auto">
            <a:xfrm>
              <a:off x="4276725" y="2114550"/>
              <a:ext cx="3305175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3868738" y="1436688"/>
              <a:ext cx="996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u="sng"/>
                <a:t>cache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31" name="Text Box 6"/>
            <p:cNvSpPr txBox="1">
              <a:spLocks noChangeArrowheads="1"/>
            </p:cNvSpPr>
            <p:nvPr/>
          </p:nvSpPr>
          <p:spPr bwMode="auto">
            <a:xfrm>
              <a:off x="7321550" y="1408113"/>
              <a:ext cx="1104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u="sng"/>
                <a:t>server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4583113" y="1998663"/>
              <a:ext cx="2681287" cy="8651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HTTP request msg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latin typeface="Courier New" pitchFamily="49" charset="0"/>
                </a:rPr>
                <a:t>If-modified-since: &lt;date&gt;</a:t>
              </a:r>
              <a:endParaRPr lang="en-US" sz="2000" b="1">
                <a:latin typeface="Courier New" pitchFamily="49" charset="0"/>
              </a:endParaRPr>
            </a:p>
          </p:txBody>
        </p:sp>
        <p:sp>
          <p:nvSpPr>
            <p:cNvPr id="33" name="Line 9"/>
            <p:cNvSpPr>
              <a:spLocks noChangeShapeType="1"/>
            </p:cNvSpPr>
            <p:nvPr/>
          </p:nvSpPr>
          <p:spPr bwMode="auto">
            <a:xfrm flipH="1">
              <a:off x="4295775" y="3105150"/>
              <a:ext cx="3305175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34" name="Group 30"/>
            <p:cNvGrpSpPr>
              <a:grpSpLocks/>
            </p:cNvGrpSpPr>
            <p:nvPr/>
          </p:nvGrpSpPr>
          <p:grpSpPr bwMode="auto">
            <a:xfrm>
              <a:off x="4564065" y="3098800"/>
              <a:ext cx="2643188" cy="865188"/>
              <a:chOff x="2698" y="2036"/>
              <a:chExt cx="1665" cy="545"/>
            </a:xfrm>
          </p:grpSpPr>
          <p:sp>
            <p:nvSpPr>
              <p:cNvPr id="42" name="Rectangle 10"/>
              <p:cNvSpPr>
                <a:spLocks noChangeArrowheads="1"/>
              </p:cNvSpPr>
              <p:nvPr/>
            </p:nvSpPr>
            <p:spPr bwMode="auto">
              <a:xfrm>
                <a:off x="2760" y="2071"/>
                <a:ext cx="1578" cy="46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3" name="Text Box 11"/>
              <p:cNvSpPr txBox="1">
                <a:spLocks noChangeArrowheads="1"/>
              </p:cNvSpPr>
              <p:nvPr/>
            </p:nvSpPr>
            <p:spPr bwMode="auto">
              <a:xfrm>
                <a:off x="2698" y="2036"/>
                <a:ext cx="1665" cy="5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HTTP response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b="1">
                    <a:latin typeface="Courier New" pitchFamily="49" charset="0"/>
                  </a:rPr>
                  <a:t>HTTP/1.0 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b="1">
                    <a:latin typeface="Courier New" pitchFamily="49" charset="0"/>
                  </a:rPr>
                  <a:t>304 Not Modified</a:t>
                </a:r>
                <a:endParaRPr lang="en-US" sz="2000" b="1">
                  <a:latin typeface="Courier New" pitchFamily="49" charset="0"/>
                </a:endParaRPr>
              </a:p>
            </p:txBody>
          </p:sp>
        </p:grpSp>
        <p:sp>
          <p:nvSpPr>
            <p:cNvPr id="35" name="Text Box 28"/>
            <p:cNvSpPr txBox="1">
              <a:spLocks noChangeArrowheads="1"/>
            </p:cNvSpPr>
            <p:nvPr/>
          </p:nvSpPr>
          <p:spPr bwMode="auto">
            <a:xfrm>
              <a:off x="7585075" y="2360613"/>
              <a:ext cx="1223963" cy="100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object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not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modified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36" name="Line 31"/>
            <p:cNvSpPr>
              <a:spLocks noChangeShapeType="1"/>
            </p:cNvSpPr>
            <p:nvPr/>
          </p:nvSpPr>
          <p:spPr bwMode="auto">
            <a:xfrm>
              <a:off x="4400550" y="4171950"/>
              <a:ext cx="390525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7" name="Line 32"/>
            <p:cNvSpPr>
              <a:spLocks noChangeShapeType="1"/>
            </p:cNvSpPr>
            <p:nvPr/>
          </p:nvSpPr>
          <p:spPr bwMode="auto">
            <a:xfrm>
              <a:off x="4343400" y="4467225"/>
              <a:ext cx="3305175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8" name="Text Box 34"/>
            <p:cNvSpPr txBox="1">
              <a:spLocks noChangeArrowheads="1"/>
            </p:cNvSpPr>
            <p:nvPr/>
          </p:nvSpPr>
          <p:spPr bwMode="auto">
            <a:xfrm>
              <a:off x="4587875" y="4351338"/>
              <a:ext cx="2681288" cy="8651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HTTP request msg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latin typeface="Courier New" pitchFamily="49" charset="0"/>
                </a:rPr>
                <a:t>If-modified-since: &lt;date&gt;</a:t>
              </a:r>
              <a:endParaRPr lang="en-US" sz="2000" b="1">
                <a:latin typeface="Courier New" pitchFamily="49" charset="0"/>
              </a:endParaRPr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 flipH="1">
              <a:off x="4362450" y="5457825"/>
              <a:ext cx="3305175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0" name="Text Box 38"/>
            <p:cNvSpPr txBox="1">
              <a:spLocks noChangeArrowheads="1"/>
            </p:cNvSpPr>
            <p:nvPr/>
          </p:nvSpPr>
          <p:spPr bwMode="auto">
            <a:xfrm>
              <a:off x="4606925" y="5402263"/>
              <a:ext cx="2643188" cy="9255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HTTP response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latin typeface="Courier New" pitchFamily="49" charset="0"/>
                </a:rPr>
                <a:t>HTTP/1.0 200 OK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b="1">
                  <a:latin typeface="Courier New" pitchFamily="49" charset="0"/>
                </a:rPr>
                <a:t>&lt;data&gt;</a:t>
              </a:r>
            </a:p>
          </p:txBody>
        </p:sp>
        <p:sp>
          <p:nvSpPr>
            <p:cNvPr id="41" name="Text Box 39"/>
            <p:cNvSpPr txBox="1">
              <a:spLocks noChangeArrowheads="1"/>
            </p:cNvSpPr>
            <p:nvPr/>
          </p:nvSpPr>
          <p:spPr bwMode="auto">
            <a:xfrm>
              <a:off x="7651750" y="4808538"/>
              <a:ext cx="1223963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object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modified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20" name="1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39</a:t>
            </a:fld>
            <a:endParaRPr lang="es-E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sz="quarter" idx="2"/>
          </p:nvPr>
        </p:nvSpPr>
        <p:spPr>
          <a:xfrm>
            <a:off x="4429124" y="1142984"/>
            <a:ext cx="4253866" cy="4876816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400" b="1" dirty="0" smtClean="0">
                <a:solidFill>
                  <a:srgbClr val="FF0000"/>
                </a:solidFill>
                <a:latin typeface="Maiandra GD" pitchFamily="34" charset="0"/>
              </a:rPr>
              <a:t>servidor:</a:t>
            </a:r>
            <a:r>
              <a:rPr lang="es-ES" sz="2400" b="1" dirty="0" smtClean="0">
                <a:latin typeface="Maiandra GD" pitchFamily="34" charset="0"/>
              </a:rPr>
              <a:t> </a:t>
            </a:r>
          </a:p>
          <a:p>
            <a:pPr lvl="1" algn="just">
              <a:lnSpc>
                <a:spcPct val="15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 dirty="0" smtClean="0">
                <a:latin typeface="Maiandra GD" pitchFamily="34" charset="0"/>
              </a:rPr>
              <a:t>Computadora siempre encendida.</a:t>
            </a:r>
          </a:p>
          <a:p>
            <a:pPr lvl="1" algn="just">
              <a:lnSpc>
                <a:spcPct val="15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 dirty="0" smtClean="0">
                <a:latin typeface="Maiandra GD" pitchFamily="34" charset="0"/>
              </a:rPr>
              <a:t>Dirección IP permanente.</a:t>
            </a:r>
          </a:p>
          <a:p>
            <a:pPr lvl="1" algn="just">
              <a:lnSpc>
                <a:spcPct val="15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 dirty="0" smtClean="0">
                <a:latin typeface="Maiandra GD" pitchFamily="34" charset="0"/>
              </a:rPr>
              <a:t>Torre de servidores(</a:t>
            </a:r>
            <a:r>
              <a:rPr lang="es-ES" sz="1600" i="1" dirty="0" smtClean="0">
                <a:latin typeface="Maiandra GD" pitchFamily="34" charset="0"/>
              </a:rPr>
              <a:t>server </a:t>
            </a:r>
            <a:r>
              <a:rPr lang="es-ES" sz="1600" i="1" dirty="0" err="1" smtClean="0">
                <a:latin typeface="Maiandra GD" pitchFamily="34" charset="0"/>
              </a:rPr>
              <a:t>farm</a:t>
            </a:r>
            <a:r>
              <a:rPr lang="es-ES" sz="2000" dirty="0" smtClean="0">
                <a:latin typeface="Maiandra GD" pitchFamily="34" charset="0"/>
              </a:rPr>
              <a:t>) por escalamiento.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400" b="1" dirty="0" smtClean="0">
                <a:solidFill>
                  <a:srgbClr val="FF0000"/>
                </a:solidFill>
                <a:latin typeface="Maiandra GD" pitchFamily="34" charset="0"/>
              </a:rPr>
              <a:t>cliente:</a:t>
            </a:r>
          </a:p>
          <a:p>
            <a:pPr lvl="1" algn="just">
              <a:lnSpc>
                <a:spcPct val="15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 dirty="0" smtClean="0">
                <a:latin typeface="Maiandra GD" pitchFamily="34" charset="0"/>
              </a:rPr>
              <a:t>Se comunica con el servidor.</a:t>
            </a:r>
          </a:p>
          <a:p>
            <a:pPr lvl="1" algn="just">
              <a:lnSpc>
                <a:spcPct val="15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 dirty="0" smtClean="0">
                <a:latin typeface="Maiandra GD" pitchFamily="34" charset="0"/>
              </a:rPr>
              <a:t>Puede tener direcciones IP dinámicas.</a:t>
            </a:r>
          </a:p>
          <a:p>
            <a:pPr lvl="1" algn="just">
              <a:lnSpc>
                <a:spcPct val="15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 dirty="0" smtClean="0">
                <a:latin typeface="Maiandra GD" pitchFamily="34" charset="0"/>
              </a:rPr>
              <a:t>No se comunican directamente entre sí (dos clientes puros).</a:t>
            </a:r>
          </a:p>
          <a:p>
            <a:pPr algn="just">
              <a:lnSpc>
                <a:spcPct val="150000"/>
              </a:lnSpc>
            </a:pPr>
            <a:endParaRPr lang="es-ES" dirty="0">
              <a:latin typeface="Maiandra GD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28596" y="71414"/>
            <a:ext cx="8280000" cy="77472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</a:pPr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Arquitectura Cliente-Servidor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3993793" cy="535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85728"/>
            <a:ext cx="1176334" cy="126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4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42900" y="199988"/>
            <a:ext cx="7962900" cy="657244"/>
          </a:xfrm>
          <a:prstGeom prst="rect">
            <a:avLst/>
          </a:prstGeom>
          <a:ln/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FTP </a:t>
            </a: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  <a:sym typeface="Wingdings" pitchFamily="2" charset="2"/>
              </a:rPr>
              <a:t> </a:t>
            </a:r>
            <a:r>
              <a:rPr kumimoji="0" lang="es-ES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  <a:sym typeface="Wingdings" pitchFamily="2" charset="2"/>
              </a:rPr>
              <a:t>File</a:t>
            </a:r>
            <a:r>
              <a:rPr kumimoji="0" lang="es-ES" sz="4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  <a:sym typeface="Wingdings" pitchFamily="2" charset="2"/>
              </a:rPr>
              <a:t> Transfer </a:t>
            </a:r>
            <a:r>
              <a:rPr kumimoji="0" lang="es-ES" sz="44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  <a:sym typeface="Wingdings" pitchFamily="2" charset="2"/>
              </a:rPr>
              <a:t>Protocol</a:t>
            </a:r>
            <a:endParaRPr kumimoji="0" lang="es-ES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9722" y="1176339"/>
            <a:ext cx="63055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28700" y="3705225"/>
            <a:ext cx="7458075" cy="2543175"/>
          </a:xfrm>
          <a:prstGeom prst="rect">
            <a:avLst/>
          </a:prstGeom>
          <a:ln/>
        </p:spPr>
        <p:txBody>
          <a:bodyPr vert="horz">
            <a:no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Transferencia de archivos a/desde el host remoto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Sigue modelo cliente/servidor</a:t>
            </a:r>
          </a:p>
          <a:p>
            <a:pPr marL="548640" marR="0" lvl="1" indent="-228600" algn="just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Maiandra GD" pitchFamily="34" charset="0"/>
              </a:rPr>
              <a:t>cliente:</a:t>
            </a: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sitio que inicia la transferencia (ya sea a/desde sitio remoto)</a:t>
            </a:r>
          </a:p>
          <a:p>
            <a:pPr marL="548640" marR="0" lvl="1" indent="-228600" algn="just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Maiandra GD" pitchFamily="34" charset="0"/>
              </a:rPr>
              <a:t>servidor:</a:t>
            </a: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host remoto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RFC 959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Servidor FTP: puerto 21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40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42900" y="199988"/>
            <a:ext cx="7962900" cy="657244"/>
          </a:xfrm>
          <a:prstGeom prst="rect">
            <a:avLst/>
          </a:prstGeom>
          <a:ln/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Conexiones FTP</a:t>
            </a:r>
            <a:endParaRPr kumimoji="0" lang="es-ES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2875" y="1174770"/>
            <a:ext cx="4500563" cy="5040312"/>
          </a:xfrm>
          <a:prstGeom prst="rect">
            <a:avLst/>
          </a:prstGeom>
          <a:ln/>
        </p:spPr>
        <p:txBody>
          <a:bodyPr/>
          <a:lstStyle/>
          <a:p>
            <a:pPr marL="274320" marR="0" lvl="0" indent="-274320" algn="just" defTabSz="914400" rtl="0" eaLnBrk="1" fontAlgn="auto" latinLnBrk="0" hangingPunct="1">
              <a:spcBef>
                <a:spcPts val="5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Cliente FTP contacta servidor FTP en puerto 21, especificando TCP como protocolo de transporte.</a:t>
            </a:r>
          </a:p>
          <a:p>
            <a:pPr marL="274320" marR="0" lvl="0" indent="-274320" algn="just" defTabSz="914400" rtl="0" eaLnBrk="1" fontAlgn="auto" latinLnBrk="0" hangingPunct="1">
              <a:spcBef>
                <a:spcPts val="5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El cliente obtiene autorización sobre el control de la conexión.</a:t>
            </a:r>
          </a:p>
          <a:p>
            <a:pPr marL="274320" marR="0" lvl="0" indent="-274320" algn="just" defTabSz="914400" rtl="0" eaLnBrk="1" fontAlgn="auto" latinLnBrk="0" hangingPunct="1">
              <a:spcBef>
                <a:spcPts val="5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El cliente navega en el directorio remoto enviando comandos sobre la conexión de control.</a:t>
            </a:r>
          </a:p>
          <a:p>
            <a:pPr marL="274320" marR="0" lvl="0" indent="-274320" algn="just" defTabSz="914400" rtl="0" eaLnBrk="1" fontAlgn="auto" latinLnBrk="0" hangingPunct="1">
              <a:spcBef>
                <a:spcPts val="5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Cuando el servidor recibe una petición de transferencia de archivo(</a:t>
            </a:r>
            <a:r>
              <a:rPr kumimoji="0" lang="es-ES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get</a:t>
            </a: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), el servidor abre una conexión de datos hacia el cliente.</a:t>
            </a:r>
          </a:p>
          <a:p>
            <a:pPr marL="274320" marR="0" lvl="0" indent="-274320" algn="just" defTabSz="914400" rtl="0" eaLnBrk="1" fontAlgn="auto" latinLnBrk="0" hangingPunct="1">
              <a:spcBef>
                <a:spcPts val="5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Después de la transferencia un archivo, el servidor cierra la conexión.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703763" y="3436938"/>
            <a:ext cx="4067175" cy="2938462"/>
            <a:chOff x="2963" y="2165"/>
            <a:chExt cx="2562" cy="1851"/>
          </a:xfrm>
        </p:grpSpPr>
        <p:sp>
          <p:nvSpPr>
            <p:cNvPr id="8" name="AutoShape 21"/>
            <p:cNvSpPr>
              <a:spLocks noChangeArrowheads="1"/>
            </p:cNvSpPr>
            <p:nvPr/>
          </p:nvSpPr>
          <p:spPr bwMode="auto">
            <a:xfrm>
              <a:off x="2963" y="2165"/>
              <a:ext cx="2562" cy="1851"/>
            </a:xfrm>
            <a:prstGeom prst="roundRect">
              <a:avLst>
                <a:gd name="adj" fmla="val 5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2963" y="2165"/>
              <a:ext cx="2562" cy="1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341313" indent="-341313" algn="just">
                <a:lnSpc>
                  <a:spcPct val="90000"/>
                </a:lnSpc>
                <a:spcBef>
                  <a:spcPts val="500"/>
                </a:spcBef>
                <a:spcAft>
                  <a:spcPts val="1200"/>
                </a:spcAft>
                <a:buClr>
                  <a:srgbClr val="3333CC"/>
                </a:buClr>
                <a:buSzPct val="85000"/>
                <a:buFont typeface="Wingdings" pitchFamily="2" charset="2"/>
                <a:buChar char="§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r>
                <a:rPr lang="es-ES" dirty="0">
                  <a:solidFill>
                    <a:srgbClr val="000000"/>
                  </a:solidFill>
                  <a:latin typeface="Maiandra GD" pitchFamily="34" charset="0"/>
                </a:rPr>
                <a:t>El servidor abre una segunda conexión TCP de datos para transferir otro archivo.</a:t>
              </a:r>
            </a:p>
            <a:p>
              <a:pPr marL="341313" indent="-341313" algn="just">
                <a:spcBef>
                  <a:spcPts val="500"/>
                </a:spcBef>
                <a:spcAft>
                  <a:spcPts val="1200"/>
                </a:spcAft>
                <a:buClr>
                  <a:srgbClr val="3333CC"/>
                </a:buClr>
                <a:buSzPct val="85000"/>
                <a:buFont typeface="Wingdings" pitchFamily="2" charset="2"/>
                <a:buChar char="§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r>
                <a:rPr lang="es-ES" dirty="0">
                  <a:solidFill>
                    <a:srgbClr val="000000"/>
                  </a:solidFill>
                  <a:latin typeface="Maiandra GD" pitchFamily="34" charset="0"/>
                </a:rPr>
                <a:t>Conexión de control: </a:t>
              </a:r>
              <a:r>
                <a:rPr lang="es-ES" dirty="0">
                  <a:solidFill>
                    <a:srgbClr val="FF0000"/>
                  </a:solidFill>
                  <a:latin typeface="Maiandra GD" pitchFamily="34" charset="0"/>
                </a:rPr>
                <a:t>“</a:t>
              </a:r>
              <a:r>
                <a:rPr lang="es-ES" dirty="0" err="1">
                  <a:solidFill>
                    <a:srgbClr val="FF0000"/>
                  </a:solidFill>
                  <a:latin typeface="Maiandra GD" pitchFamily="34" charset="0"/>
                </a:rPr>
                <a:t>out</a:t>
              </a:r>
              <a:r>
                <a:rPr lang="es-ES" dirty="0">
                  <a:solidFill>
                    <a:srgbClr val="FF0000"/>
                  </a:solidFill>
                  <a:latin typeface="Maiandra GD" pitchFamily="34" charset="0"/>
                </a:rPr>
                <a:t> of band” (fuera de banda</a:t>
              </a:r>
              <a:r>
                <a:rPr lang="es-ES" dirty="0" smtClean="0">
                  <a:solidFill>
                    <a:srgbClr val="FF0000"/>
                  </a:solidFill>
                  <a:latin typeface="Maiandra GD" pitchFamily="34" charset="0"/>
                </a:rPr>
                <a:t>)</a:t>
              </a:r>
              <a:r>
                <a:rPr lang="es-ES" dirty="0" smtClean="0">
                  <a:latin typeface="Maiandra GD" pitchFamily="34" charset="0"/>
                </a:rPr>
                <a:t>.</a:t>
              </a:r>
              <a:endParaRPr lang="es-ES" dirty="0">
                <a:latin typeface="Maiandra GD" pitchFamily="34" charset="0"/>
              </a:endParaRPr>
            </a:p>
            <a:p>
              <a:pPr marL="341313" indent="-341313" algn="just">
                <a:spcBef>
                  <a:spcPts val="500"/>
                </a:spcBef>
                <a:spcAft>
                  <a:spcPts val="1200"/>
                </a:spcAft>
                <a:buClr>
                  <a:srgbClr val="3333CC"/>
                </a:buClr>
                <a:buSzPct val="85000"/>
                <a:buFont typeface="Wingdings" pitchFamily="2" charset="2"/>
                <a:buChar char="§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r>
                <a:rPr lang="es-ES" dirty="0">
                  <a:solidFill>
                    <a:srgbClr val="000000"/>
                  </a:solidFill>
                  <a:latin typeface="Maiandra GD" pitchFamily="34" charset="0"/>
                </a:rPr>
                <a:t>Servidor FTP mantiene “estado</a:t>
              </a:r>
              <a:r>
                <a:rPr lang="es-ES" dirty="0" smtClean="0">
                  <a:solidFill>
                    <a:srgbClr val="000000"/>
                  </a:solidFill>
                  <a:latin typeface="Maiandra GD" pitchFamily="34" charset="0"/>
                </a:rPr>
                <a:t>”; </a:t>
              </a:r>
              <a:r>
                <a:rPr lang="es-ES" dirty="0">
                  <a:solidFill>
                    <a:srgbClr val="000000"/>
                  </a:solidFill>
                  <a:latin typeface="Maiandra GD" pitchFamily="34" charset="0"/>
                </a:rPr>
                <a:t>directorio actual, cuenta de usuario conectado.</a:t>
              </a:r>
            </a:p>
          </p:txBody>
        </p:sp>
      </p:grpSp>
      <p:grpSp>
        <p:nvGrpSpPr>
          <p:cNvPr id="10" name="Group 66"/>
          <p:cNvGrpSpPr>
            <a:grpSpLocks/>
          </p:cNvGrpSpPr>
          <p:nvPr/>
        </p:nvGrpSpPr>
        <p:grpSpPr bwMode="auto">
          <a:xfrm>
            <a:off x="4705350" y="1373188"/>
            <a:ext cx="4078288" cy="1830388"/>
            <a:chOff x="2964" y="865"/>
            <a:chExt cx="2569" cy="1153"/>
          </a:xfrm>
        </p:grpSpPr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5146" y="1042"/>
              <a:ext cx="225" cy="589"/>
              <a:chOff x="5146" y="1042"/>
              <a:chExt cx="225" cy="589"/>
            </a:xfrm>
          </p:grpSpPr>
          <p:sp>
            <p:nvSpPr>
              <p:cNvPr id="58" name="Freeform 6"/>
              <p:cNvSpPr>
                <a:spLocks noChangeArrowheads="1"/>
              </p:cNvSpPr>
              <p:nvPr/>
            </p:nvSpPr>
            <p:spPr bwMode="auto">
              <a:xfrm>
                <a:off x="5146" y="1494"/>
                <a:ext cx="224" cy="137"/>
              </a:xfrm>
              <a:custGeom>
                <a:avLst/>
                <a:gdLst/>
                <a:ahLst/>
                <a:cxnLst>
                  <a:cxn ang="0">
                    <a:pos x="381" y="0"/>
                  </a:cxn>
                  <a:cxn ang="0">
                    <a:pos x="987" y="0"/>
                  </a:cxn>
                  <a:cxn ang="0">
                    <a:pos x="606" y="601"/>
                  </a:cxn>
                  <a:cxn ang="0">
                    <a:pos x="0" y="601"/>
                  </a:cxn>
                  <a:cxn ang="0">
                    <a:pos x="381" y="0"/>
                  </a:cxn>
                </a:cxnLst>
                <a:rect l="0" t="0" r="r" b="b"/>
                <a:pathLst>
                  <a:path w="988" h="602">
                    <a:moveTo>
                      <a:pt x="381" y="0"/>
                    </a:moveTo>
                    <a:lnTo>
                      <a:pt x="987" y="0"/>
                    </a:lnTo>
                    <a:lnTo>
                      <a:pt x="606" y="601"/>
                    </a:lnTo>
                    <a:lnTo>
                      <a:pt x="0" y="601"/>
                    </a:lnTo>
                    <a:lnTo>
                      <a:pt x="381" y="0"/>
                    </a:lnTo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9" name="AutoShape 7"/>
              <p:cNvSpPr>
                <a:spLocks noChangeArrowheads="1"/>
              </p:cNvSpPr>
              <p:nvPr/>
            </p:nvSpPr>
            <p:spPr bwMode="auto">
              <a:xfrm>
                <a:off x="5260" y="1046"/>
                <a:ext cx="103" cy="452"/>
              </a:xfrm>
              <a:prstGeom prst="roundRect">
                <a:avLst>
                  <a:gd name="adj" fmla="val 977"/>
                </a:avLst>
              </a:pr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60" name="AutoShape 8"/>
              <p:cNvSpPr>
                <a:spLocks noChangeArrowheads="1"/>
              </p:cNvSpPr>
              <p:nvPr/>
            </p:nvSpPr>
            <p:spPr bwMode="auto">
              <a:xfrm>
                <a:off x="5147" y="1174"/>
                <a:ext cx="142" cy="452"/>
              </a:xfrm>
              <a:prstGeom prst="roundRect">
                <a:avLst>
                  <a:gd name="adj" fmla="val 704"/>
                </a:avLst>
              </a:prstGeom>
              <a:solidFill>
                <a:srgbClr val="33CC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61" name="Freeform 9"/>
              <p:cNvSpPr>
                <a:spLocks noChangeArrowheads="1"/>
              </p:cNvSpPr>
              <p:nvPr/>
            </p:nvSpPr>
            <p:spPr bwMode="auto">
              <a:xfrm>
                <a:off x="5146" y="1042"/>
                <a:ext cx="224" cy="137"/>
              </a:xfrm>
              <a:custGeom>
                <a:avLst/>
                <a:gdLst/>
                <a:ahLst/>
                <a:cxnLst>
                  <a:cxn ang="0">
                    <a:pos x="381" y="0"/>
                  </a:cxn>
                  <a:cxn ang="0">
                    <a:pos x="987" y="0"/>
                  </a:cxn>
                  <a:cxn ang="0">
                    <a:pos x="606" y="601"/>
                  </a:cxn>
                  <a:cxn ang="0">
                    <a:pos x="0" y="601"/>
                  </a:cxn>
                  <a:cxn ang="0">
                    <a:pos x="381" y="0"/>
                  </a:cxn>
                </a:cxnLst>
                <a:rect l="0" t="0" r="r" b="b"/>
                <a:pathLst>
                  <a:path w="988" h="602">
                    <a:moveTo>
                      <a:pt x="381" y="0"/>
                    </a:moveTo>
                    <a:lnTo>
                      <a:pt x="987" y="0"/>
                    </a:lnTo>
                    <a:lnTo>
                      <a:pt x="606" y="601"/>
                    </a:lnTo>
                    <a:lnTo>
                      <a:pt x="0" y="601"/>
                    </a:lnTo>
                    <a:lnTo>
                      <a:pt x="381" y="0"/>
                    </a:lnTo>
                  </a:path>
                </a:pathLst>
              </a:custGeom>
              <a:solidFill>
                <a:srgbClr val="33CC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62" name="Line 10"/>
              <p:cNvSpPr>
                <a:spLocks noChangeShapeType="1"/>
              </p:cNvSpPr>
              <p:nvPr/>
            </p:nvSpPr>
            <p:spPr bwMode="auto">
              <a:xfrm>
                <a:off x="5370" y="1052"/>
                <a:ext cx="1" cy="44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63" name="Line 11"/>
              <p:cNvSpPr>
                <a:spLocks noChangeShapeType="1"/>
              </p:cNvSpPr>
              <p:nvPr/>
            </p:nvSpPr>
            <p:spPr bwMode="auto">
              <a:xfrm flipH="1">
                <a:off x="5288" y="1494"/>
                <a:ext cx="83" cy="13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64" name="AutoShape 12"/>
              <p:cNvSpPr>
                <a:spLocks noChangeArrowheads="1"/>
              </p:cNvSpPr>
              <p:nvPr/>
            </p:nvSpPr>
            <p:spPr bwMode="auto">
              <a:xfrm>
                <a:off x="5165" y="1233"/>
                <a:ext cx="94" cy="261"/>
              </a:xfrm>
              <a:prstGeom prst="roundRect">
                <a:avLst>
                  <a:gd name="adj" fmla="val 1060"/>
                </a:avLst>
              </a:prstGeom>
              <a:solidFill>
                <a:srgbClr val="3333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65" name="AutoShape 13"/>
              <p:cNvSpPr>
                <a:spLocks noChangeArrowheads="1"/>
              </p:cNvSpPr>
              <p:nvPr/>
            </p:nvSpPr>
            <p:spPr bwMode="auto">
              <a:xfrm>
                <a:off x="5179" y="1312"/>
                <a:ext cx="72" cy="92"/>
              </a:xfrm>
              <a:prstGeom prst="roundRect">
                <a:avLst>
                  <a:gd name="adj" fmla="val 1389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</p:grpSp>
        <p:sp>
          <p:nvSpPr>
            <p:cNvPr id="12" name="AutoShape 14"/>
            <p:cNvSpPr>
              <a:spLocks noChangeArrowheads="1"/>
            </p:cNvSpPr>
            <p:nvPr/>
          </p:nvSpPr>
          <p:spPr bwMode="auto">
            <a:xfrm>
              <a:off x="2964" y="1603"/>
              <a:ext cx="606" cy="409"/>
            </a:xfrm>
            <a:prstGeom prst="roundRect">
              <a:avLst>
                <a:gd name="adj" fmla="val 222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2000">
                  <a:solidFill>
                    <a:schemeClr val="tx1"/>
                  </a:solidFill>
                  <a:latin typeface="Maiandra GD" pitchFamily="34" charset="0"/>
                </a:rPr>
                <a:t>Cliente</a:t>
              </a:r>
              <a:br>
                <a:rPr lang="es-ES" sz="2000">
                  <a:solidFill>
                    <a:schemeClr val="tx1"/>
                  </a:solidFill>
                  <a:latin typeface="Maiandra GD" pitchFamily="34" charset="0"/>
                </a:rPr>
              </a:br>
              <a:r>
                <a:rPr lang="es-ES" sz="2000">
                  <a:solidFill>
                    <a:schemeClr val="tx1"/>
                  </a:solidFill>
                  <a:latin typeface="Maiandra GD" pitchFamily="34" charset="0"/>
                </a:rPr>
                <a:t>FTP</a:t>
              </a:r>
            </a:p>
          </p:txBody>
        </p:sp>
        <p:sp>
          <p:nvSpPr>
            <p:cNvPr id="13" name="AutoShape 15"/>
            <p:cNvSpPr>
              <a:spLocks noChangeArrowheads="1"/>
            </p:cNvSpPr>
            <p:nvPr/>
          </p:nvSpPr>
          <p:spPr bwMode="auto">
            <a:xfrm>
              <a:off x="4831" y="1609"/>
              <a:ext cx="702" cy="409"/>
            </a:xfrm>
            <a:prstGeom prst="roundRect">
              <a:avLst>
                <a:gd name="adj" fmla="val 222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2000">
                  <a:solidFill>
                    <a:schemeClr val="tx1"/>
                  </a:solidFill>
                  <a:latin typeface="Maiandra GD" pitchFamily="34" charset="0"/>
                </a:rPr>
                <a:t>Servidor</a:t>
              </a:r>
              <a:br>
                <a:rPr lang="es-ES" sz="2000">
                  <a:solidFill>
                    <a:schemeClr val="tx1"/>
                  </a:solidFill>
                  <a:latin typeface="Maiandra GD" pitchFamily="34" charset="0"/>
                </a:rPr>
              </a:br>
              <a:r>
                <a:rPr lang="es-ES" sz="2000">
                  <a:solidFill>
                    <a:schemeClr val="tx1"/>
                  </a:solidFill>
                  <a:latin typeface="Maiandra GD" pitchFamily="34" charset="0"/>
                </a:rPr>
                <a:t>FTP</a:t>
              </a:r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3477" y="1274"/>
              <a:ext cx="1614" cy="1"/>
            </a:xfrm>
            <a:prstGeom prst="line">
              <a:avLst/>
            </a:prstGeom>
            <a:noFill/>
            <a:ln w="2844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 flipV="1">
              <a:off x="3489" y="1471"/>
              <a:ext cx="1614" cy="8"/>
            </a:xfrm>
            <a:prstGeom prst="line">
              <a:avLst/>
            </a:prstGeom>
            <a:noFill/>
            <a:ln w="2844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3379" y="865"/>
              <a:ext cx="1675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FF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600" dirty="0">
                  <a:solidFill>
                    <a:srgbClr val="FF0000"/>
                  </a:solidFill>
                  <a:latin typeface="Maiandra GD" pitchFamily="34" charset="0"/>
                </a:rPr>
                <a:t>TCP </a:t>
              </a:r>
              <a:r>
                <a:rPr lang="es-ES" sz="1600" b="1" dirty="0">
                  <a:solidFill>
                    <a:srgbClr val="00B050"/>
                  </a:solidFill>
                  <a:latin typeface="Maiandra GD" pitchFamily="34" charset="0"/>
                </a:rPr>
                <a:t>conexión de control</a:t>
              </a:r>
              <a:br>
                <a:rPr lang="es-ES" sz="1600" b="1" dirty="0">
                  <a:solidFill>
                    <a:srgbClr val="00B050"/>
                  </a:solidFill>
                  <a:latin typeface="Maiandra GD" pitchFamily="34" charset="0"/>
                </a:rPr>
              </a:br>
              <a:r>
                <a:rPr lang="es-ES" sz="1600" dirty="0">
                  <a:solidFill>
                    <a:srgbClr val="FF0000"/>
                  </a:solidFill>
                  <a:latin typeface="Maiandra GD" pitchFamily="34" charset="0"/>
                </a:rPr>
                <a:t> puerto </a:t>
              </a:r>
              <a:r>
                <a:rPr lang="es-ES" b="1" dirty="0">
                  <a:solidFill>
                    <a:srgbClr val="00B050"/>
                  </a:solidFill>
                  <a:latin typeface="Maiandra GD" pitchFamily="34" charset="0"/>
                </a:rPr>
                <a:t>21</a:t>
              </a:r>
              <a:endParaRPr lang="es-ES" sz="1600" b="1" dirty="0">
                <a:solidFill>
                  <a:srgbClr val="00B050"/>
                </a:solidFill>
                <a:latin typeface="Maiandra GD" pitchFamily="34" charset="0"/>
              </a:endParaRPr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3506" y="1519"/>
              <a:ext cx="1518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FF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600" dirty="0">
                  <a:solidFill>
                    <a:srgbClr val="FF0000"/>
                  </a:solidFill>
                  <a:latin typeface="Maiandra GD" pitchFamily="34" charset="0"/>
                </a:rPr>
                <a:t>TCP </a:t>
              </a:r>
              <a:r>
                <a:rPr lang="es-ES" sz="1600" b="1" dirty="0">
                  <a:solidFill>
                    <a:srgbClr val="00B0F0"/>
                  </a:solidFill>
                  <a:latin typeface="Maiandra GD" pitchFamily="34" charset="0"/>
                </a:rPr>
                <a:t>conexión de datos</a:t>
              </a:r>
            </a:p>
            <a:p>
              <a:pPr algn="ctr">
                <a:buClr>
                  <a:srgbClr val="FF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600" dirty="0">
                  <a:solidFill>
                    <a:srgbClr val="FF0000"/>
                  </a:solidFill>
                  <a:latin typeface="Maiandra GD" pitchFamily="34" charset="0"/>
                </a:rPr>
                <a:t>puerto </a:t>
              </a:r>
              <a:r>
                <a:rPr lang="es-ES" b="1" dirty="0">
                  <a:solidFill>
                    <a:srgbClr val="00B0F0"/>
                  </a:solidFill>
                  <a:latin typeface="Maiandra GD" pitchFamily="34" charset="0"/>
                </a:rPr>
                <a:t>20</a:t>
              </a:r>
              <a:endParaRPr lang="es-ES" sz="1600" b="1" dirty="0">
                <a:solidFill>
                  <a:srgbClr val="00B0F0"/>
                </a:solidFill>
                <a:latin typeface="Maiandra GD" pitchFamily="34" charset="0"/>
              </a:endParaRPr>
            </a:p>
          </p:txBody>
        </p:sp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2971" y="1117"/>
              <a:ext cx="408" cy="454"/>
              <a:chOff x="3016" y="3294"/>
              <a:chExt cx="692" cy="564"/>
            </a:xfrm>
          </p:grpSpPr>
          <p:sp>
            <p:nvSpPr>
              <p:cNvPr id="19" name="Freeform 25"/>
              <p:cNvSpPr>
                <a:spLocks/>
              </p:cNvSpPr>
              <p:nvPr/>
            </p:nvSpPr>
            <p:spPr bwMode="auto">
              <a:xfrm>
                <a:off x="3016" y="3294"/>
                <a:ext cx="692" cy="564"/>
              </a:xfrm>
              <a:custGeom>
                <a:avLst/>
                <a:gdLst/>
                <a:ahLst/>
                <a:cxnLst>
                  <a:cxn ang="0">
                    <a:pos x="191" y="38"/>
                  </a:cxn>
                  <a:cxn ang="0">
                    <a:pos x="191" y="38"/>
                  </a:cxn>
                  <a:cxn ang="0">
                    <a:pos x="198" y="38"/>
                  </a:cxn>
                  <a:cxn ang="0">
                    <a:pos x="205" y="38"/>
                  </a:cxn>
                  <a:cxn ang="0">
                    <a:pos x="213" y="35"/>
                  </a:cxn>
                  <a:cxn ang="0">
                    <a:pos x="227" y="35"/>
                  </a:cxn>
                  <a:cxn ang="0">
                    <a:pos x="238" y="28"/>
                  </a:cxn>
                  <a:cxn ang="0">
                    <a:pos x="259" y="28"/>
                  </a:cxn>
                  <a:cxn ang="0">
                    <a:pos x="281" y="21"/>
                  </a:cxn>
                  <a:cxn ang="0">
                    <a:pos x="306" y="14"/>
                  </a:cxn>
                  <a:cxn ang="0">
                    <a:pos x="335" y="14"/>
                  </a:cxn>
                  <a:cxn ang="0">
                    <a:pos x="364" y="7"/>
                  </a:cxn>
                  <a:cxn ang="0">
                    <a:pos x="396" y="7"/>
                  </a:cxn>
                  <a:cxn ang="0">
                    <a:pos x="432" y="7"/>
                  </a:cxn>
                  <a:cxn ang="0">
                    <a:pos x="472" y="0"/>
                  </a:cxn>
                  <a:cxn ang="0">
                    <a:pos x="512" y="0"/>
                  </a:cxn>
                  <a:cxn ang="0">
                    <a:pos x="555" y="0"/>
                  </a:cxn>
                  <a:cxn ang="0">
                    <a:pos x="573" y="80"/>
                  </a:cxn>
                  <a:cxn ang="0">
                    <a:pos x="580" y="80"/>
                  </a:cxn>
                  <a:cxn ang="0">
                    <a:pos x="602" y="94"/>
                  </a:cxn>
                  <a:cxn ang="0">
                    <a:pos x="616" y="111"/>
                  </a:cxn>
                  <a:cxn ang="0">
                    <a:pos x="623" y="139"/>
                  </a:cxn>
                  <a:cxn ang="0">
                    <a:pos x="663" y="317"/>
                  </a:cxn>
                  <a:cxn ang="0">
                    <a:pos x="685" y="390"/>
                  </a:cxn>
                  <a:cxn ang="0">
                    <a:pos x="685" y="397"/>
                  </a:cxn>
                  <a:cxn ang="0">
                    <a:pos x="692" y="411"/>
                  </a:cxn>
                  <a:cxn ang="0">
                    <a:pos x="692" y="432"/>
                  </a:cxn>
                  <a:cxn ang="0">
                    <a:pos x="678" y="456"/>
                  </a:cxn>
                  <a:cxn ang="0">
                    <a:pos x="0" y="442"/>
                  </a:cxn>
                  <a:cxn ang="0">
                    <a:pos x="61" y="404"/>
                  </a:cxn>
                  <a:cxn ang="0">
                    <a:pos x="68" y="80"/>
                  </a:cxn>
                  <a:cxn ang="0">
                    <a:pos x="68" y="80"/>
                  </a:cxn>
                  <a:cxn ang="0">
                    <a:pos x="76" y="73"/>
                  </a:cxn>
                  <a:cxn ang="0">
                    <a:pos x="83" y="66"/>
                  </a:cxn>
                  <a:cxn ang="0">
                    <a:pos x="97" y="66"/>
                  </a:cxn>
                  <a:cxn ang="0">
                    <a:pos x="115" y="59"/>
                  </a:cxn>
                  <a:cxn ang="0">
                    <a:pos x="130" y="59"/>
                  </a:cxn>
                  <a:cxn ang="0">
                    <a:pos x="159" y="66"/>
                  </a:cxn>
                  <a:cxn ang="0">
                    <a:pos x="184" y="73"/>
                  </a:cxn>
                </a:cxnLst>
                <a:rect l="0" t="0" r="r" b="b"/>
                <a:pathLst>
                  <a:path w="692" h="564">
                    <a:moveTo>
                      <a:pt x="184" y="73"/>
                    </a:moveTo>
                    <a:lnTo>
                      <a:pt x="191" y="38"/>
                    </a:lnTo>
                    <a:lnTo>
                      <a:pt x="191" y="38"/>
                    </a:lnTo>
                    <a:lnTo>
                      <a:pt x="191" y="38"/>
                    </a:lnTo>
                    <a:lnTo>
                      <a:pt x="198" y="38"/>
                    </a:lnTo>
                    <a:lnTo>
                      <a:pt x="198" y="38"/>
                    </a:lnTo>
                    <a:lnTo>
                      <a:pt x="198" y="38"/>
                    </a:lnTo>
                    <a:lnTo>
                      <a:pt x="205" y="38"/>
                    </a:lnTo>
                    <a:lnTo>
                      <a:pt x="213" y="35"/>
                    </a:lnTo>
                    <a:lnTo>
                      <a:pt x="213" y="35"/>
                    </a:lnTo>
                    <a:lnTo>
                      <a:pt x="220" y="35"/>
                    </a:lnTo>
                    <a:lnTo>
                      <a:pt x="227" y="35"/>
                    </a:lnTo>
                    <a:lnTo>
                      <a:pt x="231" y="28"/>
                    </a:lnTo>
                    <a:lnTo>
                      <a:pt x="238" y="28"/>
                    </a:lnTo>
                    <a:lnTo>
                      <a:pt x="252" y="28"/>
                    </a:lnTo>
                    <a:lnTo>
                      <a:pt x="259" y="28"/>
                    </a:lnTo>
                    <a:lnTo>
                      <a:pt x="274" y="21"/>
                    </a:lnTo>
                    <a:lnTo>
                      <a:pt x="281" y="21"/>
                    </a:lnTo>
                    <a:lnTo>
                      <a:pt x="296" y="21"/>
                    </a:lnTo>
                    <a:lnTo>
                      <a:pt x="306" y="14"/>
                    </a:lnTo>
                    <a:lnTo>
                      <a:pt x="321" y="14"/>
                    </a:lnTo>
                    <a:lnTo>
                      <a:pt x="335" y="14"/>
                    </a:lnTo>
                    <a:lnTo>
                      <a:pt x="350" y="14"/>
                    </a:lnTo>
                    <a:lnTo>
                      <a:pt x="364" y="7"/>
                    </a:lnTo>
                    <a:lnTo>
                      <a:pt x="375" y="7"/>
                    </a:lnTo>
                    <a:lnTo>
                      <a:pt x="396" y="7"/>
                    </a:lnTo>
                    <a:lnTo>
                      <a:pt x="418" y="7"/>
                    </a:lnTo>
                    <a:lnTo>
                      <a:pt x="432" y="7"/>
                    </a:lnTo>
                    <a:lnTo>
                      <a:pt x="450" y="0"/>
                    </a:lnTo>
                    <a:lnTo>
                      <a:pt x="472" y="0"/>
                    </a:lnTo>
                    <a:lnTo>
                      <a:pt x="494" y="0"/>
                    </a:lnTo>
                    <a:lnTo>
                      <a:pt x="512" y="0"/>
                    </a:lnTo>
                    <a:lnTo>
                      <a:pt x="533" y="0"/>
                    </a:lnTo>
                    <a:lnTo>
                      <a:pt x="555" y="0"/>
                    </a:lnTo>
                    <a:lnTo>
                      <a:pt x="580" y="14"/>
                    </a:lnTo>
                    <a:lnTo>
                      <a:pt x="573" y="80"/>
                    </a:lnTo>
                    <a:lnTo>
                      <a:pt x="580" y="80"/>
                    </a:lnTo>
                    <a:lnTo>
                      <a:pt x="580" y="80"/>
                    </a:lnTo>
                    <a:lnTo>
                      <a:pt x="587" y="87"/>
                    </a:lnTo>
                    <a:lnTo>
                      <a:pt x="602" y="94"/>
                    </a:lnTo>
                    <a:lnTo>
                      <a:pt x="609" y="101"/>
                    </a:lnTo>
                    <a:lnTo>
                      <a:pt x="616" y="111"/>
                    </a:lnTo>
                    <a:lnTo>
                      <a:pt x="623" y="125"/>
                    </a:lnTo>
                    <a:lnTo>
                      <a:pt x="623" y="139"/>
                    </a:lnTo>
                    <a:lnTo>
                      <a:pt x="685" y="184"/>
                    </a:lnTo>
                    <a:lnTo>
                      <a:pt x="663" y="317"/>
                    </a:lnTo>
                    <a:lnTo>
                      <a:pt x="573" y="358"/>
                    </a:lnTo>
                    <a:lnTo>
                      <a:pt x="685" y="390"/>
                    </a:lnTo>
                    <a:lnTo>
                      <a:pt x="685" y="390"/>
                    </a:lnTo>
                    <a:lnTo>
                      <a:pt x="685" y="397"/>
                    </a:lnTo>
                    <a:lnTo>
                      <a:pt x="685" y="397"/>
                    </a:lnTo>
                    <a:lnTo>
                      <a:pt x="692" y="411"/>
                    </a:lnTo>
                    <a:lnTo>
                      <a:pt x="692" y="418"/>
                    </a:lnTo>
                    <a:lnTo>
                      <a:pt x="692" y="432"/>
                    </a:lnTo>
                    <a:lnTo>
                      <a:pt x="685" y="442"/>
                    </a:lnTo>
                    <a:lnTo>
                      <a:pt x="678" y="456"/>
                    </a:lnTo>
                    <a:lnTo>
                      <a:pt x="396" y="564"/>
                    </a:lnTo>
                    <a:lnTo>
                      <a:pt x="0" y="442"/>
                    </a:lnTo>
                    <a:lnTo>
                      <a:pt x="7" y="425"/>
                    </a:lnTo>
                    <a:lnTo>
                      <a:pt x="61" y="404"/>
                    </a:lnTo>
                    <a:lnTo>
                      <a:pt x="61" y="80"/>
                    </a:lnTo>
                    <a:lnTo>
                      <a:pt x="68" y="80"/>
                    </a:lnTo>
                    <a:lnTo>
                      <a:pt x="68" y="80"/>
                    </a:lnTo>
                    <a:lnTo>
                      <a:pt x="68" y="80"/>
                    </a:lnTo>
                    <a:lnTo>
                      <a:pt x="68" y="73"/>
                    </a:lnTo>
                    <a:lnTo>
                      <a:pt x="76" y="73"/>
                    </a:lnTo>
                    <a:lnTo>
                      <a:pt x="83" y="73"/>
                    </a:lnTo>
                    <a:lnTo>
                      <a:pt x="83" y="66"/>
                    </a:lnTo>
                    <a:lnTo>
                      <a:pt x="90" y="66"/>
                    </a:lnTo>
                    <a:lnTo>
                      <a:pt x="97" y="66"/>
                    </a:lnTo>
                    <a:lnTo>
                      <a:pt x="108" y="59"/>
                    </a:lnTo>
                    <a:lnTo>
                      <a:pt x="115" y="59"/>
                    </a:lnTo>
                    <a:lnTo>
                      <a:pt x="123" y="59"/>
                    </a:lnTo>
                    <a:lnTo>
                      <a:pt x="130" y="59"/>
                    </a:lnTo>
                    <a:lnTo>
                      <a:pt x="144" y="59"/>
                    </a:lnTo>
                    <a:lnTo>
                      <a:pt x="159" y="66"/>
                    </a:lnTo>
                    <a:lnTo>
                      <a:pt x="166" y="66"/>
                    </a:lnTo>
                    <a:lnTo>
                      <a:pt x="184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auto">
              <a:xfrm>
                <a:off x="3254" y="3339"/>
                <a:ext cx="220" cy="240"/>
              </a:xfrm>
              <a:custGeom>
                <a:avLst/>
                <a:gdLst/>
                <a:ahLst/>
                <a:cxnLst>
                  <a:cxn ang="0">
                    <a:pos x="220" y="7"/>
                  </a:cxn>
                  <a:cxn ang="0">
                    <a:pos x="220" y="7"/>
                  </a:cxn>
                  <a:cxn ang="0">
                    <a:pos x="212" y="7"/>
                  </a:cxn>
                  <a:cxn ang="0">
                    <a:pos x="205" y="7"/>
                  </a:cxn>
                  <a:cxn ang="0">
                    <a:pos x="198" y="0"/>
                  </a:cxn>
                  <a:cxn ang="0">
                    <a:pos x="194" y="0"/>
                  </a:cxn>
                  <a:cxn ang="0">
                    <a:pos x="180" y="0"/>
                  </a:cxn>
                  <a:cxn ang="0">
                    <a:pos x="166" y="0"/>
                  </a:cxn>
                  <a:cxn ang="0">
                    <a:pos x="151" y="0"/>
                  </a:cxn>
                  <a:cxn ang="0">
                    <a:pos x="137" y="0"/>
                  </a:cxn>
                  <a:cxn ang="0">
                    <a:pos x="126" y="0"/>
                  </a:cxn>
                  <a:cxn ang="0">
                    <a:pos x="104" y="0"/>
                  </a:cxn>
                  <a:cxn ang="0">
                    <a:pos x="90" y="0"/>
                  </a:cxn>
                  <a:cxn ang="0">
                    <a:pos x="68" y="7"/>
                  </a:cxn>
                  <a:cxn ang="0">
                    <a:pos x="50" y="14"/>
                  </a:cxn>
                  <a:cxn ang="0">
                    <a:pos x="36" y="21"/>
                  </a:cxn>
                  <a:cxn ang="0">
                    <a:pos x="14" y="28"/>
                  </a:cxn>
                  <a:cxn ang="0">
                    <a:pos x="14" y="35"/>
                  </a:cxn>
                  <a:cxn ang="0">
                    <a:pos x="7" y="49"/>
                  </a:cxn>
                  <a:cxn ang="0">
                    <a:pos x="0" y="66"/>
                  </a:cxn>
                  <a:cxn ang="0">
                    <a:pos x="0" y="94"/>
                  </a:cxn>
                  <a:cxn ang="0">
                    <a:pos x="0" y="126"/>
                  </a:cxn>
                  <a:cxn ang="0">
                    <a:pos x="0" y="160"/>
                  </a:cxn>
                  <a:cxn ang="0">
                    <a:pos x="7" y="199"/>
                  </a:cxn>
                  <a:cxn ang="0">
                    <a:pos x="14" y="240"/>
                  </a:cxn>
                  <a:cxn ang="0">
                    <a:pos x="14" y="240"/>
                  </a:cxn>
                  <a:cxn ang="0">
                    <a:pos x="21" y="233"/>
                  </a:cxn>
                  <a:cxn ang="0">
                    <a:pos x="29" y="233"/>
                  </a:cxn>
                  <a:cxn ang="0">
                    <a:pos x="36" y="233"/>
                  </a:cxn>
                  <a:cxn ang="0">
                    <a:pos x="43" y="233"/>
                  </a:cxn>
                  <a:cxn ang="0">
                    <a:pos x="50" y="233"/>
                  </a:cxn>
                  <a:cxn ang="0">
                    <a:pos x="61" y="233"/>
                  </a:cxn>
                  <a:cxn ang="0">
                    <a:pos x="76" y="233"/>
                  </a:cxn>
                  <a:cxn ang="0">
                    <a:pos x="90" y="233"/>
                  </a:cxn>
                  <a:cxn ang="0">
                    <a:pos x="104" y="233"/>
                  </a:cxn>
                  <a:cxn ang="0">
                    <a:pos x="126" y="233"/>
                  </a:cxn>
                  <a:cxn ang="0">
                    <a:pos x="137" y="233"/>
                  </a:cxn>
                  <a:cxn ang="0">
                    <a:pos x="158" y="233"/>
                  </a:cxn>
                  <a:cxn ang="0">
                    <a:pos x="180" y="240"/>
                  </a:cxn>
                  <a:cxn ang="0">
                    <a:pos x="198" y="240"/>
                  </a:cxn>
                  <a:cxn ang="0">
                    <a:pos x="220" y="240"/>
                  </a:cxn>
                  <a:cxn ang="0">
                    <a:pos x="220" y="233"/>
                  </a:cxn>
                  <a:cxn ang="0">
                    <a:pos x="220" y="213"/>
                  </a:cxn>
                  <a:cxn ang="0">
                    <a:pos x="212" y="188"/>
                  </a:cxn>
                  <a:cxn ang="0">
                    <a:pos x="212" y="153"/>
                  </a:cxn>
                  <a:cxn ang="0">
                    <a:pos x="212" y="115"/>
                  </a:cxn>
                  <a:cxn ang="0">
                    <a:pos x="212" y="73"/>
                  </a:cxn>
                  <a:cxn ang="0">
                    <a:pos x="212" y="42"/>
                  </a:cxn>
                  <a:cxn ang="0">
                    <a:pos x="220" y="7"/>
                  </a:cxn>
                </a:cxnLst>
                <a:rect l="0" t="0" r="r" b="b"/>
                <a:pathLst>
                  <a:path w="220" h="240">
                    <a:moveTo>
                      <a:pt x="220" y="7"/>
                    </a:moveTo>
                    <a:lnTo>
                      <a:pt x="220" y="7"/>
                    </a:lnTo>
                    <a:lnTo>
                      <a:pt x="212" y="7"/>
                    </a:lnTo>
                    <a:lnTo>
                      <a:pt x="205" y="7"/>
                    </a:lnTo>
                    <a:lnTo>
                      <a:pt x="198" y="0"/>
                    </a:lnTo>
                    <a:lnTo>
                      <a:pt x="194" y="0"/>
                    </a:lnTo>
                    <a:lnTo>
                      <a:pt x="180" y="0"/>
                    </a:lnTo>
                    <a:lnTo>
                      <a:pt x="166" y="0"/>
                    </a:lnTo>
                    <a:lnTo>
                      <a:pt x="151" y="0"/>
                    </a:lnTo>
                    <a:lnTo>
                      <a:pt x="137" y="0"/>
                    </a:lnTo>
                    <a:lnTo>
                      <a:pt x="126" y="0"/>
                    </a:lnTo>
                    <a:lnTo>
                      <a:pt x="104" y="0"/>
                    </a:lnTo>
                    <a:lnTo>
                      <a:pt x="90" y="0"/>
                    </a:lnTo>
                    <a:lnTo>
                      <a:pt x="68" y="7"/>
                    </a:lnTo>
                    <a:lnTo>
                      <a:pt x="50" y="14"/>
                    </a:lnTo>
                    <a:lnTo>
                      <a:pt x="36" y="21"/>
                    </a:lnTo>
                    <a:lnTo>
                      <a:pt x="14" y="28"/>
                    </a:lnTo>
                    <a:lnTo>
                      <a:pt x="14" y="35"/>
                    </a:lnTo>
                    <a:lnTo>
                      <a:pt x="7" y="49"/>
                    </a:lnTo>
                    <a:lnTo>
                      <a:pt x="0" y="66"/>
                    </a:lnTo>
                    <a:lnTo>
                      <a:pt x="0" y="94"/>
                    </a:lnTo>
                    <a:lnTo>
                      <a:pt x="0" y="126"/>
                    </a:lnTo>
                    <a:lnTo>
                      <a:pt x="0" y="160"/>
                    </a:lnTo>
                    <a:lnTo>
                      <a:pt x="7" y="199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21" y="233"/>
                    </a:lnTo>
                    <a:lnTo>
                      <a:pt x="29" y="233"/>
                    </a:lnTo>
                    <a:lnTo>
                      <a:pt x="36" y="233"/>
                    </a:lnTo>
                    <a:lnTo>
                      <a:pt x="43" y="233"/>
                    </a:lnTo>
                    <a:lnTo>
                      <a:pt x="50" y="233"/>
                    </a:lnTo>
                    <a:lnTo>
                      <a:pt x="61" y="233"/>
                    </a:lnTo>
                    <a:lnTo>
                      <a:pt x="76" y="233"/>
                    </a:lnTo>
                    <a:lnTo>
                      <a:pt x="90" y="233"/>
                    </a:lnTo>
                    <a:lnTo>
                      <a:pt x="104" y="233"/>
                    </a:lnTo>
                    <a:lnTo>
                      <a:pt x="126" y="233"/>
                    </a:lnTo>
                    <a:lnTo>
                      <a:pt x="137" y="233"/>
                    </a:lnTo>
                    <a:lnTo>
                      <a:pt x="158" y="233"/>
                    </a:lnTo>
                    <a:lnTo>
                      <a:pt x="180" y="240"/>
                    </a:lnTo>
                    <a:lnTo>
                      <a:pt x="198" y="240"/>
                    </a:lnTo>
                    <a:lnTo>
                      <a:pt x="220" y="240"/>
                    </a:lnTo>
                    <a:lnTo>
                      <a:pt x="220" y="233"/>
                    </a:lnTo>
                    <a:lnTo>
                      <a:pt x="220" y="213"/>
                    </a:lnTo>
                    <a:lnTo>
                      <a:pt x="212" y="188"/>
                    </a:lnTo>
                    <a:lnTo>
                      <a:pt x="212" y="153"/>
                    </a:lnTo>
                    <a:lnTo>
                      <a:pt x="212" y="115"/>
                    </a:lnTo>
                    <a:lnTo>
                      <a:pt x="212" y="73"/>
                    </a:lnTo>
                    <a:lnTo>
                      <a:pt x="212" y="42"/>
                    </a:lnTo>
                    <a:lnTo>
                      <a:pt x="220" y="7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auto">
              <a:xfrm>
                <a:off x="3275" y="3405"/>
                <a:ext cx="372" cy="241"/>
              </a:xfrm>
              <a:custGeom>
                <a:avLst/>
                <a:gdLst/>
                <a:ahLst/>
                <a:cxnLst>
                  <a:cxn ang="0">
                    <a:pos x="8" y="181"/>
                  </a:cxn>
                  <a:cxn ang="0">
                    <a:pos x="0" y="213"/>
                  </a:cxn>
                  <a:cxn ang="0">
                    <a:pos x="238" y="241"/>
                  </a:cxn>
                  <a:cxn ang="0">
                    <a:pos x="238" y="241"/>
                  </a:cxn>
                  <a:cxn ang="0">
                    <a:pos x="246" y="241"/>
                  </a:cxn>
                  <a:cxn ang="0">
                    <a:pos x="253" y="234"/>
                  </a:cxn>
                  <a:cxn ang="0">
                    <a:pos x="267" y="227"/>
                  </a:cxn>
                  <a:cxn ang="0">
                    <a:pos x="274" y="220"/>
                  </a:cxn>
                  <a:cxn ang="0">
                    <a:pos x="289" y="213"/>
                  </a:cxn>
                  <a:cxn ang="0">
                    <a:pos x="303" y="199"/>
                  </a:cxn>
                  <a:cxn ang="0">
                    <a:pos x="314" y="195"/>
                  </a:cxn>
                  <a:cxn ang="0">
                    <a:pos x="328" y="174"/>
                  </a:cxn>
                  <a:cxn ang="0">
                    <a:pos x="343" y="160"/>
                  </a:cxn>
                  <a:cxn ang="0">
                    <a:pos x="350" y="147"/>
                  </a:cxn>
                  <a:cxn ang="0">
                    <a:pos x="357" y="129"/>
                  </a:cxn>
                  <a:cxn ang="0">
                    <a:pos x="364" y="108"/>
                  </a:cxn>
                  <a:cxn ang="0">
                    <a:pos x="372" y="80"/>
                  </a:cxn>
                  <a:cxn ang="0">
                    <a:pos x="372" y="60"/>
                  </a:cxn>
                  <a:cxn ang="0">
                    <a:pos x="364" y="35"/>
                  </a:cxn>
                  <a:cxn ang="0">
                    <a:pos x="364" y="35"/>
                  </a:cxn>
                  <a:cxn ang="0">
                    <a:pos x="364" y="28"/>
                  </a:cxn>
                  <a:cxn ang="0">
                    <a:pos x="357" y="28"/>
                  </a:cxn>
                  <a:cxn ang="0">
                    <a:pos x="350" y="21"/>
                  </a:cxn>
                  <a:cxn ang="0">
                    <a:pos x="343" y="14"/>
                  </a:cxn>
                  <a:cxn ang="0">
                    <a:pos x="336" y="7"/>
                  </a:cxn>
                  <a:cxn ang="0">
                    <a:pos x="328" y="0"/>
                  </a:cxn>
                  <a:cxn ang="0">
                    <a:pos x="314" y="0"/>
                  </a:cxn>
                  <a:cxn ang="0">
                    <a:pos x="314" y="0"/>
                  </a:cxn>
                  <a:cxn ang="0">
                    <a:pos x="321" y="14"/>
                  </a:cxn>
                  <a:cxn ang="0">
                    <a:pos x="328" y="28"/>
                  </a:cxn>
                  <a:cxn ang="0">
                    <a:pos x="328" y="56"/>
                  </a:cxn>
                  <a:cxn ang="0">
                    <a:pos x="328" y="80"/>
                  </a:cxn>
                  <a:cxn ang="0">
                    <a:pos x="328" y="108"/>
                  </a:cxn>
                  <a:cxn ang="0">
                    <a:pos x="321" y="140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296" y="174"/>
                  </a:cxn>
                  <a:cxn ang="0">
                    <a:pos x="296" y="181"/>
                  </a:cxn>
                  <a:cxn ang="0">
                    <a:pos x="289" y="181"/>
                  </a:cxn>
                  <a:cxn ang="0">
                    <a:pos x="282" y="188"/>
                  </a:cxn>
                  <a:cxn ang="0">
                    <a:pos x="274" y="188"/>
                  </a:cxn>
                  <a:cxn ang="0">
                    <a:pos x="267" y="188"/>
                  </a:cxn>
                  <a:cxn ang="0">
                    <a:pos x="260" y="195"/>
                  </a:cxn>
                  <a:cxn ang="0">
                    <a:pos x="253" y="195"/>
                  </a:cxn>
                  <a:cxn ang="0">
                    <a:pos x="238" y="195"/>
                  </a:cxn>
                  <a:cxn ang="0">
                    <a:pos x="235" y="195"/>
                  </a:cxn>
                  <a:cxn ang="0">
                    <a:pos x="220" y="195"/>
                  </a:cxn>
                  <a:cxn ang="0">
                    <a:pos x="206" y="195"/>
                  </a:cxn>
                  <a:cxn ang="0">
                    <a:pos x="191" y="195"/>
                  </a:cxn>
                  <a:cxn ang="0">
                    <a:pos x="191" y="227"/>
                  </a:cxn>
                  <a:cxn ang="0">
                    <a:pos x="8" y="206"/>
                  </a:cxn>
                  <a:cxn ang="0">
                    <a:pos x="8" y="181"/>
                  </a:cxn>
                </a:cxnLst>
                <a:rect l="0" t="0" r="r" b="b"/>
                <a:pathLst>
                  <a:path w="372" h="241">
                    <a:moveTo>
                      <a:pt x="8" y="181"/>
                    </a:moveTo>
                    <a:lnTo>
                      <a:pt x="0" y="213"/>
                    </a:lnTo>
                    <a:lnTo>
                      <a:pt x="238" y="241"/>
                    </a:lnTo>
                    <a:lnTo>
                      <a:pt x="238" y="241"/>
                    </a:lnTo>
                    <a:lnTo>
                      <a:pt x="246" y="241"/>
                    </a:lnTo>
                    <a:lnTo>
                      <a:pt x="253" y="234"/>
                    </a:lnTo>
                    <a:lnTo>
                      <a:pt x="267" y="227"/>
                    </a:lnTo>
                    <a:lnTo>
                      <a:pt x="274" y="220"/>
                    </a:lnTo>
                    <a:lnTo>
                      <a:pt x="289" y="213"/>
                    </a:lnTo>
                    <a:lnTo>
                      <a:pt x="303" y="199"/>
                    </a:lnTo>
                    <a:lnTo>
                      <a:pt x="314" y="195"/>
                    </a:lnTo>
                    <a:lnTo>
                      <a:pt x="328" y="174"/>
                    </a:lnTo>
                    <a:lnTo>
                      <a:pt x="343" y="160"/>
                    </a:lnTo>
                    <a:lnTo>
                      <a:pt x="350" y="147"/>
                    </a:lnTo>
                    <a:lnTo>
                      <a:pt x="357" y="129"/>
                    </a:lnTo>
                    <a:lnTo>
                      <a:pt x="364" y="108"/>
                    </a:lnTo>
                    <a:lnTo>
                      <a:pt x="372" y="80"/>
                    </a:lnTo>
                    <a:lnTo>
                      <a:pt x="372" y="60"/>
                    </a:lnTo>
                    <a:lnTo>
                      <a:pt x="364" y="35"/>
                    </a:lnTo>
                    <a:lnTo>
                      <a:pt x="364" y="35"/>
                    </a:lnTo>
                    <a:lnTo>
                      <a:pt x="364" y="28"/>
                    </a:lnTo>
                    <a:lnTo>
                      <a:pt x="357" y="28"/>
                    </a:lnTo>
                    <a:lnTo>
                      <a:pt x="350" y="21"/>
                    </a:lnTo>
                    <a:lnTo>
                      <a:pt x="343" y="14"/>
                    </a:lnTo>
                    <a:lnTo>
                      <a:pt x="336" y="7"/>
                    </a:lnTo>
                    <a:lnTo>
                      <a:pt x="328" y="0"/>
                    </a:lnTo>
                    <a:lnTo>
                      <a:pt x="314" y="0"/>
                    </a:lnTo>
                    <a:lnTo>
                      <a:pt x="314" y="0"/>
                    </a:lnTo>
                    <a:lnTo>
                      <a:pt x="321" y="14"/>
                    </a:lnTo>
                    <a:lnTo>
                      <a:pt x="328" y="28"/>
                    </a:lnTo>
                    <a:lnTo>
                      <a:pt x="328" y="56"/>
                    </a:lnTo>
                    <a:lnTo>
                      <a:pt x="328" y="80"/>
                    </a:lnTo>
                    <a:lnTo>
                      <a:pt x="328" y="108"/>
                    </a:lnTo>
                    <a:lnTo>
                      <a:pt x="321" y="140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296" y="174"/>
                    </a:lnTo>
                    <a:lnTo>
                      <a:pt x="296" y="181"/>
                    </a:lnTo>
                    <a:lnTo>
                      <a:pt x="289" y="181"/>
                    </a:lnTo>
                    <a:lnTo>
                      <a:pt x="282" y="188"/>
                    </a:lnTo>
                    <a:lnTo>
                      <a:pt x="274" y="188"/>
                    </a:lnTo>
                    <a:lnTo>
                      <a:pt x="267" y="188"/>
                    </a:lnTo>
                    <a:lnTo>
                      <a:pt x="260" y="195"/>
                    </a:lnTo>
                    <a:lnTo>
                      <a:pt x="253" y="195"/>
                    </a:lnTo>
                    <a:lnTo>
                      <a:pt x="238" y="195"/>
                    </a:lnTo>
                    <a:lnTo>
                      <a:pt x="235" y="195"/>
                    </a:lnTo>
                    <a:lnTo>
                      <a:pt x="220" y="195"/>
                    </a:lnTo>
                    <a:lnTo>
                      <a:pt x="206" y="195"/>
                    </a:lnTo>
                    <a:lnTo>
                      <a:pt x="191" y="195"/>
                    </a:lnTo>
                    <a:lnTo>
                      <a:pt x="191" y="227"/>
                    </a:lnTo>
                    <a:lnTo>
                      <a:pt x="8" y="206"/>
                    </a:lnTo>
                    <a:lnTo>
                      <a:pt x="8" y="181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22" name="Freeform 28"/>
              <p:cNvSpPr>
                <a:spLocks/>
              </p:cNvSpPr>
              <p:nvPr/>
            </p:nvSpPr>
            <p:spPr bwMode="auto">
              <a:xfrm>
                <a:off x="3229" y="3646"/>
                <a:ext cx="274" cy="80"/>
              </a:xfrm>
              <a:custGeom>
                <a:avLst/>
                <a:gdLst/>
                <a:ahLst/>
                <a:cxnLst>
                  <a:cxn ang="0">
                    <a:pos x="274" y="24"/>
                  </a:cxn>
                  <a:cxn ang="0">
                    <a:pos x="7" y="0"/>
                  </a:cxn>
                  <a:cxn ang="0">
                    <a:pos x="0" y="24"/>
                  </a:cxn>
                  <a:cxn ang="0">
                    <a:pos x="266" y="80"/>
                  </a:cxn>
                  <a:cxn ang="0">
                    <a:pos x="274" y="24"/>
                  </a:cxn>
                </a:cxnLst>
                <a:rect l="0" t="0" r="r" b="b"/>
                <a:pathLst>
                  <a:path w="274" h="80">
                    <a:moveTo>
                      <a:pt x="274" y="24"/>
                    </a:moveTo>
                    <a:lnTo>
                      <a:pt x="7" y="0"/>
                    </a:lnTo>
                    <a:lnTo>
                      <a:pt x="0" y="24"/>
                    </a:lnTo>
                    <a:lnTo>
                      <a:pt x="266" y="80"/>
                    </a:lnTo>
                    <a:lnTo>
                      <a:pt x="27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23" name="Freeform 29"/>
              <p:cNvSpPr>
                <a:spLocks/>
              </p:cNvSpPr>
              <p:nvPr/>
            </p:nvSpPr>
            <p:spPr bwMode="auto">
              <a:xfrm>
                <a:off x="3366" y="3670"/>
                <a:ext cx="115" cy="35"/>
              </a:xfrm>
              <a:custGeom>
                <a:avLst/>
                <a:gdLst/>
                <a:ahLst/>
                <a:cxnLst>
                  <a:cxn ang="0">
                    <a:pos x="115" y="14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108" y="35"/>
                  </a:cxn>
                  <a:cxn ang="0">
                    <a:pos x="115" y="14"/>
                  </a:cxn>
                </a:cxnLst>
                <a:rect l="0" t="0" r="r" b="b"/>
                <a:pathLst>
                  <a:path w="115" h="35">
                    <a:moveTo>
                      <a:pt x="115" y="14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108" y="35"/>
                    </a:lnTo>
                    <a:lnTo>
                      <a:pt x="115" y="14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24" name="Freeform 30"/>
              <p:cNvSpPr>
                <a:spLocks/>
              </p:cNvSpPr>
              <p:nvPr/>
            </p:nvSpPr>
            <p:spPr bwMode="auto">
              <a:xfrm>
                <a:off x="3247" y="3652"/>
                <a:ext cx="75" cy="25"/>
              </a:xfrm>
              <a:custGeom>
                <a:avLst/>
                <a:gdLst/>
                <a:ahLst/>
                <a:cxnLst>
                  <a:cxn ang="0">
                    <a:pos x="75" y="14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75" y="25"/>
                  </a:cxn>
                  <a:cxn ang="0">
                    <a:pos x="75" y="14"/>
                  </a:cxn>
                </a:cxnLst>
                <a:rect l="0" t="0" r="r" b="b"/>
                <a:pathLst>
                  <a:path w="75" h="25">
                    <a:moveTo>
                      <a:pt x="75" y="14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75" y="25"/>
                    </a:lnTo>
                    <a:lnTo>
                      <a:pt x="75" y="14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25" name="Freeform 31"/>
              <p:cNvSpPr>
                <a:spLocks/>
              </p:cNvSpPr>
              <p:nvPr/>
            </p:nvSpPr>
            <p:spPr bwMode="auto">
              <a:xfrm>
                <a:off x="3056" y="3677"/>
                <a:ext cx="454" cy="146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0" y="49"/>
                  </a:cxn>
                  <a:cxn ang="0">
                    <a:pos x="0" y="42"/>
                  </a:cxn>
                  <a:cxn ang="0">
                    <a:pos x="7" y="42"/>
                  </a:cxn>
                  <a:cxn ang="0">
                    <a:pos x="14" y="42"/>
                  </a:cxn>
                  <a:cxn ang="0">
                    <a:pos x="21" y="42"/>
                  </a:cxn>
                  <a:cxn ang="0">
                    <a:pos x="28" y="42"/>
                  </a:cxn>
                  <a:cxn ang="0">
                    <a:pos x="36" y="35"/>
                  </a:cxn>
                  <a:cxn ang="0">
                    <a:pos x="50" y="35"/>
                  </a:cxn>
                  <a:cxn ang="0">
                    <a:pos x="57" y="35"/>
                  </a:cxn>
                  <a:cxn ang="0">
                    <a:pos x="68" y="28"/>
                  </a:cxn>
                  <a:cxn ang="0">
                    <a:pos x="75" y="28"/>
                  </a:cxn>
                  <a:cxn ang="0">
                    <a:pos x="83" y="21"/>
                  </a:cxn>
                  <a:cxn ang="0">
                    <a:pos x="97" y="14"/>
                  </a:cxn>
                  <a:cxn ang="0">
                    <a:pos x="104" y="14"/>
                  </a:cxn>
                  <a:cxn ang="0">
                    <a:pos x="111" y="7"/>
                  </a:cxn>
                  <a:cxn ang="0">
                    <a:pos x="119" y="0"/>
                  </a:cxn>
                  <a:cxn ang="0">
                    <a:pos x="454" y="73"/>
                  </a:cxn>
                  <a:cxn ang="0">
                    <a:pos x="454" y="73"/>
                  </a:cxn>
                  <a:cxn ang="0">
                    <a:pos x="454" y="80"/>
                  </a:cxn>
                  <a:cxn ang="0">
                    <a:pos x="447" y="80"/>
                  </a:cxn>
                  <a:cxn ang="0">
                    <a:pos x="447" y="80"/>
                  </a:cxn>
                  <a:cxn ang="0">
                    <a:pos x="439" y="87"/>
                  </a:cxn>
                  <a:cxn ang="0">
                    <a:pos x="432" y="94"/>
                  </a:cxn>
                  <a:cxn ang="0">
                    <a:pos x="425" y="101"/>
                  </a:cxn>
                  <a:cxn ang="0">
                    <a:pos x="418" y="108"/>
                  </a:cxn>
                  <a:cxn ang="0">
                    <a:pos x="410" y="115"/>
                  </a:cxn>
                  <a:cxn ang="0">
                    <a:pos x="403" y="115"/>
                  </a:cxn>
                  <a:cxn ang="0">
                    <a:pos x="392" y="122"/>
                  </a:cxn>
                  <a:cxn ang="0">
                    <a:pos x="385" y="129"/>
                  </a:cxn>
                  <a:cxn ang="0">
                    <a:pos x="378" y="132"/>
                  </a:cxn>
                  <a:cxn ang="0">
                    <a:pos x="371" y="139"/>
                  </a:cxn>
                  <a:cxn ang="0">
                    <a:pos x="356" y="139"/>
                  </a:cxn>
                  <a:cxn ang="0">
                    <a:pos x="349" y="146"/>
                  </a:cxn>
                  <a:cxn ang="0">
                    <a:pos x="0" y="49"/>
                  </a:cxn>
                </a:cxnLst>
                <a:rect l="0" t="0" r="r" b="b"/>
                <a:pathLst>
                  <a:path w="454" h="146">
                    <a:moveTo>
                      <a:pt x="0" y="49"/>
                    </a:moveTo>
                    <a:lnTo>
                      <a:pt x="0" y="49"/>
                    </a:lnTo>
                    <a:lnTo>
                      <a:pt x="0" y="42"/>
                    </a:lnTo>
                    <a:lnTo>
                      <a:pt x="7" y="42"/>
                    </a:lnTo>
                    <a:lnTo>
                      <a:pt x="14" y="42"/>
                    </a:lnTo>
                    <a:lnTo>
                      <a:pt x="21" y="42"/>
                    </a:lnTo>
                    <a:lnTo>
                      <a:pt x="28" y="42"/>
                    </a:lnTo>
                    <a:lnTo>
                      <a:pt x="36" y="35"/>
                    </a:lnTo>
                    <a:lnTo>
                      <a:pt x="50" y="35"/>
                    </a:lnTo>
                    <a:lnTo>
                      <a:pt x="57" y="35"/>
                    </a:lnTo>
                    <a:lnTo>
                      <a:pt x="68" y="28"/>
                    </a:lnTo>
                    <a:lnTo>
                      <a:pt x="75" y="28"/>
                    </a:lnTo>
                    <a:lnTo>
                      <a:pt x="83" y="21"/>
                    </a:lnTo>
                    <a:lnTo>
                      <a:pt x="97" y="14"/>
                    </a:lnTo>
                    <a:lnTo>
                      <a:pt x="104" y="14"/>
                    </a:lnTo>
                    <a:lnTo>
                      <a:pt x="111" y="7"/>
                    </a:lnTo>
                    <a:lnTo>
                      <a:pt x="119" y="0"/>
                    </a:lnTo>
                    <a:lnTo>
                      <a:pt x="454" y="73"/>
                    </a:lnTo>
                    <a:lnTo>
                      <a:pt x="454" y="73"/>
                    </a:lnTo>
                    <a:lnTo>
                      <a:pt x="454" y="80"/>
                    </a:lnTo>
                    <a:lnTo>
                      <a:pt x="447" y="80"/>
                    </a:lnTo>
                    <a:lnTo>
                      <a:pt x="447" y="80"/>
                    </a:lnTo>
                    <a:lnTo>
                      <a:pt x="439" y="87"/>
                    </a:lnTo>
                    <a:lnTo>
                      <a:pt x="432" y="94"/>
                    </a:lnTo>
                    <a:lnTo>
                      <a:pt x="425" y="101"/>
                    </a:lnTo>
                    <a:lnTo>
                      <a:pt x="418" y="108"/>
                    </a:lnTo>
                    <a:lnTo>
                      <a:pt x="410" y="115"/>
                    </a:lnTo>
                    <a:lnTo>
                      <a:pt x="403" y="115"/>
                    </a:lnTo>
                    <a:lnTo>
                      <a:pt x="392" y="122"/>
                    </a:lnTo>
                    <a:lnTo>
                      <a:pt x="385" y="129"/>
                    </a:lnTo>
                    <a:lnTo>
                      <a:pt x="378" y="132"/>
                    </a:lnTo>
                    <a:lnTo>
                      <a:pt x="371" y="139"/>
                    </a:lnTo>
                    <a:lnTo>
                      <a:pt x="356" y="139"/>
                    </a:lnTo>
                    <a:lnTo>
                      <a:pt x="349" y="1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auto">
              <a:xfrm>
                <a:off x="3510" y="3666"/>
                <a:ext cx="155" cy="67"/>
              </a:xfrm>
              <a:custGeom>
                <a:avLst/>
                <a:gdLst/>
                <a:ahLst/>
                <a:cxnLst>
                  <a:cxn ang="0">
                    <a:pos x="11" y="67"/>
                  </a:cxn>
                  <a:cxn ang="0">
                    <a:pos x="155" y="25"/>
                  </a:cxn>
                  <a:cxn ang="0">
                    <a:pos x="68" y="0"/>
                  </a:cxn>
                  <a:cxn ang="0">
                    <a:pos x="0" y="4"/>
                  </a:cxn>
                  <a:cxn ang="0">
                    <a:pos x="0" y="67"/>
                  </a:cxn>
                  <a:cxn ang="0">
                    <a:pos x="11" y="67"/>
                  </a:cxn>
                </a:cxnLst>
                <a:rect l="0" t="0" r="r" b="b"/>
                <a:pathLst>
                  <a:path w="155" h="67">
                    <a:moveTo>
                      <a:pt x="11" y="67"/>
                    </a:moveTo>
                    <a:lnTo>
                      <a:pt x="155" y="25"/>
                    </a:lnTo>
                    <a:lnTo>
                      <a:pt x="68" y="0"/>
                    </a:lnTo>
                    <a:lnTo>
                      <a:pt x="0" y="4"/>
                    </a:lnTo>
                    <a:lnTo>
                      <a:pt x="0" y="67"/>
                    </a:lnTo>
                    <a:lnTo>
                      <a:pt x="11" y="67"/>
                    </a:lnTo>
                    <a:close/>
                  </a:path>
                </a:pathLst>
              </a:custGeom>
              <a:solidFill>
                <a:srgbClr val="001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auto">
              <a:xfrm>
                <a:off x="3092" y="3367"/>
                <a:ext cx="83" cy="331"/>
              </a:xfrm>
              <a:custGeom>
                <a:avLst/>
                <a:gdLst/>
                <a:ahLst/>
                <a:cxnLst>
                  <a:cxn ang="0">
                    <a:pos x="83" y="7"/>
                  </a:cxn>
                  <a:cxn ang="0">
                    <a:pos x="83" y="7"/>
                  </a:cxn>
                  <a:cxn ang="0">
                    <a:pos x="83" y="7"/>
                  </a:cxn>
                  <a:cxn ang="0">
                    <a:pos x="83" y="7"/>
                  </a:cxn>
                  <a:cxn ang="0">
                    <a:pos x="75" y="7"/>
                  </a:cxn>
                  <a:cxn ang="0">
                    <a:pos x="75" y="0"/>
                  </a:cxn>
                  <a:cxn ang="0">
                    <a:pos x="68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4" y="7"/>
                  </a:cxn>
                  <a:cxn ang="0">
                    <a:pos x="7" y="7"/>
                  </a:cxn>
                  <a:cxn ang="0">
                    <a:pos x="0" y="14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7" y="331"/>
                  </a:cxn>
                  <a:cxn ang="0">
                    <a:pos x="7" y="331"/>
                  </a:cxn>
                  <a:cxn ang="0">
                    <a:pos x="14" y="324"/>
                  </a:cxn>
                  <a:cxn ang="0">
                    <a:pos x="21" y="324"/>
                  </a:cxn>
                  <a:cxn ang="0">
                    <a:pos x="25" y="324"/>
                  </a:cxn>
                  <a:cxn ang="0">
                    <a:pos x="32" y="324"/>
                  </a:cxn>
                  <a:cxn ang="0">
                    <a:pos x="39" y="317"/>
                  </a:cxn>
                  <a:cxn ang="0">
                    <a:pos x="47" y="317"/>
                  </a:cxn>
                  <a:cxn ang="0">
                    <a:pos x="54" y="317"/>
                  </a:cxn>
                  <a:cxn ang="0">
                    <a:pos x="61" y="310"/>
                  </a:cxn>
                  <a:cxn ang="0">
                    <a:pos x="68" y="303"/>
                  </a:cxn>
                  <a:cxn ang="0">
                    <a:pos x="75" y="303"/>
                  </a:cxn>
                  <a:cxn ang="0">
                    <a:pos x="83" y="299"/>
                  </a:cxn>
                  <a:cxn ang="0">
                    <a:pos x="83" y="7"/>
                  </a:cxn>
                </a:cxnLst>
                <a:rect l="0" t="0" r="r" b="b"/>
                <a:pathLst>
                  <a:path w="83" h="331">
                    <a:moveTo>
                      <a:pt x="83" y="7"/>
                    </a:moveTo>
                    <a:lnTo>
                      <a:pt x="83" y="7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75" y="7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0" y="14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7" y="331"/>
                    </a:lnTo>
                    <a:lnTo>
                      <a:pt x="7" y="331"/>
                    </a:lnTo>
                    <a:lnTo>
                      <a:pt x="14" y="324"/>
                    </a:lnTo>
                    <a:lnTo>
                      <a:pt x="21" y="324"/>
                    </a:lnTo>
                    <a:lnTo>
                      <a:pt x="25" y="324"/>
                    </a:lnTo>
                    <a:lnTo>
                      <a:pt x="32" y="324"/>
                    </a:lnTo>
                    <a:lnTo>
                      <a:pt x="39" y="317"/>
                    </a:lnTo>
                    <a:lnTo>
                      <a:pt x="47" y="317"/>
                    </a:lnTo>
                    <a:lnTo>
                      <a:pt x="54" y="317"/>
                    </a:lnTo>
                    <a:lnTo>
                      <a:pt x="61" y="310"/>
                    </a:lnTo>
                    <a:lnTo>
                      <a:pt x="68" y="303"/>
                    </a:lnTo>
                    <a:lnTo>
                      <a:pt x="75" y="303"/>
                    </a:lnTo>
                    <a:lnTo>
                      <a:pt x="83" y="299"/>
                    </a:lnTo>
                    <a:lnTo>
                      <a:pt x="83" y="7"/>
                    </a:lnTo>
                    <a:close/>
                  </a:path>
                </a:pathLst>
              </a:custGeom>
              <a:solidFill>
                <a:srgbClr val="7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28" name="Freeform 34"/>
              <p:cNvSpPr>
                <a:spLocks/>
              </p:cNvSpPr>
              <p:nvPr/>
            </p:nvSpPr>
            <p:spPr bwMode="auto">
              <a:xfrm>
                <a:off x="3092" y="3367"/>
                <a:ext cx="75" cy="279"/>
              </a:xfrm>
              <a:custGeom>
                <a:avLst/>
                <a:gdLst/>
                <a:ahLst/>
                <a:cxnLst>
                  <a:cxn ang="0">
                    <a:pos x="75" y="7"/>
                  </a:cxn>
                  <a:cxn ang="0">
                    <a:pos x="75" y="7"/>
                  </a:cxn>
                  <a:cxn ang="0">
                    <a:pos x="75" y="7"/>
                  </a:cxn>
                  <a:cxn ang="0">
                    <a:pos x="68" y="7"/>
                  </a:cxn>
                  <a:cxn ang="0">
                    <a:pos x="68" y="7"/>
                  </a:cxn>
                  <a:cxn ang="0">
                    <a:pos x="61" y="7"/>
                  </a:cxn>
                  <a:cxn ang="0">
                    <a:pos x="61" y="7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1" y="7"/>
                  </a:cxn>
                  <a:cxn ang="0">
                    <a:pos x="14" y="7"/>
                  </a:cxn>
                  <a:cxn ang="0">
                    <a:pos x="7" y="14"/>
                  </a:cxn>
                  <a:cxn ang="0">
                    <a:pos x="0" y="14"/>
                  </a:cxn>
                  <a:cxn ang="0">
                    <a:pos x="0" y="279"/>
                  </a:cxn>
                  <a:cxn ang="0">
                    <a:pos x="0" y="279"/>
                  </a:cxn>
                  <a:cxn ang="0">
                    <a:pos x="0" y="279"/>
                  </a:cxn>
                  <a:cxn ang="0">
                    <a:pos x="7" y="279"/>
                  </a:cxn>
                  <a:cxn ang="0">
                    <a:pos x="7" y="279"/>
                  </a:cxn>
                  <a:cxn ang="0">
                    <a:pos x="14" y="279"/>
                  </a:cxn>
                  <a:cxn ang="0">
                    <a:pos x="14" y="279"/>
                  </a:cxn>
                  <a:cxn ang="0">
                    <a:pos x="21" y="279"/>
                  </a:cxn>
                  <a:cxn ang="0">
                    <a:pos x="25" y="279"/>
                  </a:cxn>
                  <a:cxn ang="0">
                    <a:pos x="25" y="272"/>
                  </a:cxn>
                  <a:cxn ang="0">
                    <a:pos x="32" y="272"/>
                  </a:cxn>
                  <a:cxn ang="0">
                    <a:pos x="39" y="272"/>
                  </a:cxn>
                  <a:cxn ang="0">
                    <a:pos x="47" y="265"/>
                  </a:cxn>
                  <a:cxn ang="0">
                    <a:pos x="54" y="265"/>
                  </a:cxn>
                  <a:cxn ang="0">
                    <a:pos x="61" y="258"/>
                  </a:cxn>
                  <a:cxn ang="0">
                    <a:pos x="68" y="258"/>
                  </a:cxn>
                  <a:cxn ang="0">
                    <a:pos x="75" y="251"/>
                  </a:cxn>
                  <a:cxn ang="0">
                    <a:pos x="75" y="7"/>
                  </a:cxn>
                </a:cxnLst>
                <a:rect l="0" t="0" r="r" b="b"/>
                <a:pathLst>
                  <a:path w="75" h="279">
                    <a:moveTo>
                      <a:pt x="75" y="7"/>
                    </a:moveTo>
                    <a:lnTo>
                      <a:pt x="75" y="7"/>
                    </a:lnTo>
                    <a:lnTo>
                      <a:pt x="75" y="7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61" y="7"/>
                    </a:lnTo>
                    <a:lnTo>
                      <a:pt x="61" y="7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1" y="7"/>
                    </a:lnTo>
                    <a:lnTo>
                      <a:pt x="14" y="7"/>
                    </a:lnTo>
                    <a:lnTo>
                      <a:pt x="7" y="14"/>
                    </a:lnTo>
                    <a:lnTo>
                      <a:pt x="0" y="14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7" y="279"/>
                    </a:lnTo>
                    <a:lnTo>
                      <a:pt x="7" y="279"/>
                    </a:lnTo>
                    <a:lnTo>
                      <a:pt x="14" y="279"/>
                    </a:lnTo>
                    <a:lnTo>
                      <a:pt x="14" y="279"/>
                    </a:lnTo>
                    <a:lnTo>
                      <a:pt x="21" y="279"/>
                    </a:lnTo>
                    <a:lnTo>
                      <a:pt x="25" y="279"/>
                    </a:lnTo>
                    <a:lnTo>
                      <a:pt x="25" y="272"/>
                    </a:lnTo>
                    <a:lnTo>
                      <a:pt x="32" y="272"/>
                    </a:lnTo>
                    <a:lnTo>
                      <a:pt x="39" y="272"/>
                    </a:lnTo>
                    <a:lnTo>
                      <a:pt x="47" y="265"/>
                    </a:lnTo>
                    <a:lnTo>
                      <a:pt x="54" y="265"/>
                    </a:lnTo>
                    <a:lnTo>
                      <a:pt x="61" y="258"/>
                    </a:lnTo>
                    <a:lnTo>
                      <a:pt x="68" y="258"/>
                    </a:lnTo>
                    <a:lnTo>
                      <a:pt x="75" y="251"/>
                    </a:lnTo>
                    <a:lnTo>
                      <a:pt x="75" y="7"/>
                    </a:lnTo>
                    <a:close/>
                  </a:path>
                </a:pathLst>
              </a:custGeom>
              <a:solidFill>
                <a:srgbClr val="93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29" name="Freeform 35"/>
              <p:cNvSpPr>
                <a:spLocks/>
              </p:cNvSpPr>
              <p:nvPr/>
            </p:nvSpPr>
            <p:spPr bwMode="auto">
              <a:xfrm>
                <a:off x="3092" y="3374"/>
                <a:ext cx="61" cy="226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4" y="0"/>
                  </a:cxn>
                  <a:cxn ang="0">
                    <a:pos x="7" y="7"/>
                  </a:cxn>
                  <a:cxn ang="0">
                    <a:pos x="0" y="7"/>
                  </a:cxn>
                  <a:cxn ang="0">
                    <a:pos x="0" y="226"/>
                  </a:cxn>
                  <a:cxn ang="0">
                    <a:pos x="0" y="226"/>
                  </a:cxn>
                  <a:cxn ang="0">
                    <a:pos x="7" y="226"/>
                  </a:cxn>
                  <a:cxn ang="0">
                    <a:pos x="7" y="226"/>
                  </a:cxn>
                  <a:cxn ang="0">
                    <a:pos x="7" y="226"/>
                  </a:cxn>
                  <a:cxn ang="0">
                    <a:pos x="14" y="226"/>
                  </a:cxn>
                  <a:cxn ang="0">
                    <a:pos x="14" y="226"/>
                  </a:cxn>
                  <a:cxn ang="0">
                    <a:pos x="21" y="226"/>
                  </a:cxn>
                  <a:cxn ang="0">
                    <a:pos x="21" y="219"/>
                  </a:cxn>
                  <a:cxn ang="0">
                    <a:pos x="25" y="219"/>
                  </a:cxn>
                  <a:cxn ang="0">
                    <a:pos x="32" y="219"/>
                  </a:cxn>
                  <a:cxn ang="0">
                    <a:pos x="32" y="219"/>
                  </a:cxn>
                  <a:cxn ang="0">
                    <a:pos x="39" y="212"/>
                  </a:cxn>
                  <a:cxn ang="0">
                    <a:pos x="47" y="212"/>
                  </a:cxn>
                  <a:cxn ang="0">
                    <a:pos x="54" y="212"/>
                  </a:cxn>
                  <a:cxn ang="0">
                    <a:pos x="61" y="205"/>
                  </a:cxn>
                  <a:cxn ang="0">
                    <a:pos x="61" y="205"/>
                  </a:cxn>
                  <a:cxn ang="0">
                    <a:pos x="61" y="0"/>
                  </a:cxn>
                </a:cxnLst>
                <a:rect l="0" t="0" r="r" b="b"/>
                <a:pathLst>
                  <a:path w="61" h="226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226"/>
                    </a:lnTo>
                    <a:lnTo>
                      <a:pt x="0" y="226"/>
                    </a:lnTo>
                    <a:lnTo>
                      <a:pt x="7" y="226"/>
                    </a:lnTo>
                    <a:lnTo>
                      <a:pt x="7" y="226"/>
                    </a:lnTo>
                    <a:lnTo>
                      <a:pt x="7" y="226"/>
                    </a:lnTo>
                    <a:lnTo>
                      <a:pt x="14" y="226"/>
                    </a:lnTo>
                    <a:lnTo>
                      <a:pt x="14" y="226"/>
                    </a:lnTo>
                    <a:lnTo>
                      <a:pt x="21" y="226"/>
                    </a:lnTo>
                    <a:lnTo>
                      <a:pt x="21" y="219"/>
                    </a:lnTo>
                    <a:lnTo>
                      <a:pt x="25" y="219"/>
                    </a:lnTo>
                    <a:lnTo>
                      <a:pt x="32" y="219"/>
                    </a:lnTo>
                    <a:lnTo>
                      <a:pt x="32" y="219"/>
                    </a:lnTo>
                    <a:lnTo>
                      <a:pt x="39" y="212"/>
                    </a:lnTo>
                    <a:lnTo>
                      <a:pt x="47" y="212"/>
                    </a:lnTo>
                    <a:lnTo>
                      <a:pt x="54" y="212"/>
                    </a:lnTo>
                    <a:lnTo>
                      <a:pt x="61" y="205"/>
                    </a:lnTo>
                    <a:lnTo>
                      <a:pt x="61" y="205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A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30" name="Freeform 36"/>
              <p:cNvSpPr>
                <a:spLocks/>
              </p:cNvSpPr>
              <p:nvPr/>
            </p:nvSpPr>
            <p:spPr bwMode="auto">
              <a:xfrm>
                <a:off x="3099" y="3374"/>
                <a:ext cx="47" cy="178"/>
              </a:xfrm>
              <a:custGeom>
                <a:avLst/>
                <a:gdLst/>
                <a:ahLst/>
                <a:cxnLst>
                  <a:cxn ang="0">
                    <a:pos x="47" y="7"/>
                  </a:cxn>
                  <a:cxn ang="0">
                    <a:pos x="47" y="7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7" y="7"/>
                  </a:cxn>
                  <a:cxn ang="0">
                    <a:pos x="0" y="7"/>
                  </a:cxn>
                  <a:cxn ang="0">
                    <a:pos x="0" y="178"/>
                  </a:cxn>
                  <a:cxn ang="0">
                    <a:pos x="0" y="178"/>
                  </a:cxn>
                  <a:cxn ang="0">
                    <a:pos x="0" y="171"/>
                  </a:cxn>
                  <a:cxn ang="0">
                    <a:pos x="7" y="171"/>
                  </a:cxn>
                  <a:cxn ang="0">
                    <a:pos x="14" y="171"/>
                  </a:cxn>
                  <a:cxn ang="0">
                    <a:pos x="18" y="171"/>
                  </a:cxn>
                  <a:cxn ang="0">
                    <a:pos x="25" y="164"/>
                  </a:cxn>
                  <a:cxn ang="0">
                    <a:pos x="40" y="164"/>
                  </a:cxn>
                  <a:cxn ang="0">
                    <a:pos x="47" y="160"/>
                  </a:cxn>
                  <a:cxn ang="0">
                    <a:pos x="47" y="7"/>
                  </a:cxn>
                </a:cxnLst>
                <a:rect l="0" t="0" r="r" b="b"/>
                <a:pathLst>
                  <a:path w="47" h="178">
                    <a:moveTo>
                      <a:pt x="47" y="7"/>
                    </a:moveTo>
                    <a:lnTo>
                      <a:pt x="47" y="7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0" y="171"/>
                    </a:lnTo>
                    <a:lnTo>
                      <a:pt x="7" y="171"/>
                    </a:lnTo>
                    <a:lnTo>
                      <a:pt x="14" y="171"/>
                    </a:lnTo>
                    <a:lnTo>
                      <a:pt x="18" y="171"/>
                    </a:lnTo>
                    <a:lnTo>
                      <a:pt x="25" y="164"/>
                    </a:lnTo>
                    <a:lnTo>
                      <a:pt x="40" y="164"/>
                    </a:lnTo>
                    <a:lnTo>
                      <a:pt x="47" y="160"/>
                    </a:lnTo>
                    <a:lnTo>
                      <a:pt x="47" y="7"/>
                    </a:lnTo>
                    <a:close/>
                  </a:path>
                </a:pathLst>
              </a:custGeom>
              <a:solidFill>
                <a:srgbClr val="BC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31" name="Freeform 37"/>
              <p:cNvSpPr>
                <a:spLocks/>
              </p:cNvSpPr>
              <p:nvPr/>
            </p:nvSpPr>
            <p:spPr bwMode="auto">
              <a:xfrm>
                <a:off x="3099" y="3374"/>
                <a:ext cx="40" cy="125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2" y="7"/>
                  </a:cxn>
                  <a:cxn ang="0">
                    <a:pos x="32" y="7"/>
                  </a:cxn>
                  <a:cxn ang="0">
                    <a:pos x="32" y="7"/>
                  </a:cxn>
                  <a:cxn ang="0">
                    <a:pos x="25" y="0"/>
                  </a:cxn>
                  <a:cxn ang="0">
                    <a:pos x="18" y="0"/>
                  </a:cxn>
                  <a:cxn ang="0">
                    <a:pos x="14" y="7"/>
                  </a:cxn>
                  <a:cxn ang="0">
                    <a:pos x="7" y="7"/>
                  </a:cxn>
                  <a:cxn ang="0">
                    <a:pos x="0" y="14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7" y="125"/>
                  </a:cxn>
                  <a:cxn ang="0">
                    <a:pos x="7" y="125"/>
                  </a:cxn>
                  <a:cxn ang="0">
                    <a:pos x="14" y="125"/>
                  </a:cxn>
                  <a:cxn ang="0">
                    <a:pos x="18" y="125"/>
                  </a:cxn>
                  <a:cxn ang="0">
                    <a:pos x="25" y="118"/>
                  </a:cxn>
                  <a:cxn ang="0">
                    <a:pos x="32" y="118"/>
                  </a:cxn>
                  <a:cxn ang="0">
                    <a:pos x="40" y="111"/>
                  </a:cxn>
                  <a:cxn ang="0">
                    <a:pos x="40" y="7"/>
                  </a:cxn>
                </a:cxnLst>
                <a:rect l="0" t="0" r="r" b="b"/>
                <a:pathLst>
                  <a:path w="40" h="125">
                    <a:moveTo>
                      <a:pt x="40" y="7"/>
                    </a:move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0" y="14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7" y="125"/>
                    </a:lnTo>
                    <a:lnTo>
                      <a:pt x="7" y="125"/>
                    </a:lnTo>
                    <a:lnTo>
                      <a:pt x="14" y="125"/>
                    </a:lnTo>
                    <a:lnTo>
                      <a:pt x="18" y="125"/>
                    </a:lnTo>
                    <a:lnTo>
                      <a:pt x="25" y="118"/>
                    </a:lnTo>
                    <a:lnTo>
                      <a:pt x="32" y="118"/>
                    </a:lnTo>
                    <a:lnTo>
                      <a:pt x="40" y="111"/>
                    </a:lnTo>
                    <a:lnTo>
                      <a:pt x="40" y="7"/>
                    </a:lnTo>
                    <a:close/>
                  </a:path>
                </a:pathLst>
              </a:custGeom>
              <a:solidFill>
                <a:srgbClr val="D1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32" name="Freeform 38"/>
              <p:cNvSpPr>
                <a:spLocks/>
              </p:cNvSpPr>
              <p:nvPr/>
            </p:nvSpPr>
            <p:spPr bwMode="auto">
              <a:xfrm>
                <a:off x="3099" y="3381"/>
                <a:ext cx="25" cy="73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0" y="7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7" y="73"/>
                  </a:cxn>
                  <a:cxn ang="0">
                    <a:pos x="7" y="73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18" y="66"/>
                  </a:cxn>
                  <a:cxn ang="0">
                    <a:pos x="25" y="66"/>
                  </a:cxn>
                  <a:cxn ang="0">
                    <a:pos x="25" y="59"/>
                  </a:cxn>
                  <a:cxn ang="0">
                    <a:pos x="25" y="0"/>
                  </a:cxn>
                </a:cxnLst>
                <a:rect l="0" t="0" r="r" b="b"/>
                <a:pathLst>
                  <a:path w="25" h="73">
                    <a:moveTo>
                      <a:pt x="25" y="0"/>
                    </a:moveTo>
                    <a:lnTo>
                      <a:pt x="25" y="0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8" y="66"/>
                    </a:lnTo>
                    <a:lnTo>
                      <a:pt x="25" y="66"/>
                    </a:lnTo>
                    <a:lnTo>
                      <a:pt x="25" y="5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E5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33" name="Freeform 39"/>
              <p:cNvSpPr>
                <a:spLocks/>
              </p:cNvSpPr>
              <p:nvPr/>
            </p:nvSpPr>
            <p:spPr bwMode="auto">
              <a:xfrm>
                <a:off x="3412" y="3586"/>
                <a:ext cx="36" cy="32"/>
              </a:xfrm>
              <a:custGeom>
                <a:avLst/>
                <a:gdLst/>
                <a:ahLst/>
                <a:cxnLst>
                  <a:cxn ang="0">
                    <a:pos x="22" y="32"/>
                  </a:cxn>
                  <a:cxn ang="0">
                    <a:pos x="22" y="32"/>
                  </a:cxn>
                  <a:cxn ang="0">
                    <a:pos x="29" y="32"/>
                  </a:cxn>
                  <a:cxn ang="0">
                    <a:pos x="29" y="32"/>
                  </a:cxn>
                  <a:cxn ang="0">
                    <a:pos x="29" y="32"/>
                  </a:cxn>
                  <a:cxn ang="0">
                    <a:pos x="36" y="25"/>
                  </a:cxn>
                  <a:cxn ang="0">
                    <a:pos x="36" y="25"/>
                  </a:cxn>
                  <a:cxn ang="0">
                    <a:pos x="36" y="18"/>
                  </a:cxn>
                  <a:cxn ang="0">
                    <a:pos x="36" y="18"/>
                  </a:cxn>
                  <a:cxn ang="0">
                    <a:pos x="36" y="14"/>
                  </a:cxn>
                  <a:cxn ang="0">
                    <a:pos x="36" y="14"/>
                  </a:cxn>
                  <a:cxn ang="0">
                    <a:pos x="36" y="7"/>
                  </a:cxn>
                  <a:cxn ang="0">
                    <a:pos x="29" y="7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15" y="32"/>
                  </a:cxn>
                  <a:cxn ang="0">
                    <a:pos x="22" y="32"/>
                  </a:cxn>
                </a:cxnLst>
                <a:rect l="0" t="0" r="r" b="b"/>
                <a:pathLst>
                  <a:path w="36" h="32">
                    <a:moveTo>
                      <a:pt x="22" y="32"/>
                    </a:moveTo>
                    <a:lnTo>
                      <a:pt x="22" y="32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7"/>
                    </a:lnTo>
                    <a:lnTo>
                      <a:pt x="29" y="7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5" y="32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34" name="Freeform 40"/>
              <p:cNvSpPr>
                <a:spLocks/>
              </p:cNvSpPr>
              <p:nvPr/>
            </p:nvSpPr>
            <p:spPr bwMode="auto">
              <a:xfrm>
                <a:off x="3297" y="3586"/>
                <a:ext cx="18" cy="18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15" y="18"/>
                  </a:cxn>
                  <a:cxn ang="0">
                    <a:pos x="15" y="14"/>
                  </a:cxn>
                  <a:cxn ang="0">
                    <a:pos x="18" y="14"/>
                  </a:cxn>
                  <a:cxn ang="0">
                    <a:pos x="18" y="7"/>
                  </a:cxn>
                  <a:cxn ang="0">
                    <a:pos x="18" y="7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7" y="18"/>
                  </a:cxn>
                  <a:cxn ang="0">
                    <a:pos x="7" y="18"/>
                  </a:cxn>
                </a:cxnLst>
                <a:rect l="0" t="0" r="r" b="b"/>
                <a:pathLst>
                  <a:path w="18" h="18">
                    <a:moveTo>
                      <a:pt x="7" y="18"/>
                    </a:moveTo>
                    <a:lnTo>
                      <a:pt x="15" y="18"/>
                    </a:lnTo>
                    <a:lnTo>
                      <a:pt x="15" y="14"/>
                    </a:lnTo>
                    <a:lnTo>
                      <a:pt x="18" y="14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7" y="18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35" name="Freeform 41"/>
              <p:cNvSpPr>
                <a:spLocks/>
              </p:cNvSpPr>
              <p:nvPr/>
            </p:nvSpPr>
            <p:spPr bwMode="auto">
              <a:xfrm>
                <a:off x="3330" y="3586"/>
                <a:ext cx="14" cy="18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14" y="18"/>
                  </a:cxn>
                  <a:cxn ang="0">
                    <a:pos x="14" y="14"/>
                  </a:cxn>
                  <a:cxn ang="0">
                    <a:pos x="14" y="14"/>
                  </a:cxn>
                  <a:cxn ang="0">
                    <a:pos x="14" y="7"/>
                  </a:cxn>
                  <a:cxn ang="0">
                    <a:pos x="14" y="7"/>
                  </a:cxn>
                  <a:cxn ang="0">
                    <a:pos x="14" y="7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7" y="18"/>
                  </a:cxn>
                </a:cxnLst>
                <a:rect l="0" t="0" r="r" b="b"/>
                <a:pathLst>
                  <a:path w="14" h="18">
                    <a:moveTo>
                      <a:pt x="7" y="18"/>
                    </a:moveTo>
                    <a:lnTo>
                      <a:pt x="14" y="18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36" name="Freeform 42"/>
              <p:cNvSpPr>
                <a:spLocks/>
              </p:cNvSpPr>
              <p:nvPr/>
            </p:nvSpPr>
            <p:spPr bwMode="auto">
              <a:xfrm>
                <a:off x="3200" y="3332"/>
                <a:ext cx="54" cy="254"/>
              </a:xfrm>
              <a:custGeom>
                <a:avLst/>
                <a:gdLst/>
                <a:ahLst/>
                <a:cxnLst>
                  <a:cxn ang="0">
                    <a:pos x="21" y="7"/>
                  </a:cxn>
                  <a:cxn ang="0">
                    <a:pos x="14" y="14"/>
                  </a:cxn>
                  <a:cxn ang="0">
                    <a:pos x="14" y="28"/>
                  </a:cxn>
                  <a:cxn ang="0">
                    <a:pos x="7" y="49"/>
                  </a:cxn>
                  <a:cxn ang="0">
                    <a:pos x="0" y="80"/>
                  </a:cxn>
                  <a:cxn ang="0">
                    <a:pos x="0" y="115"/>
                  </a:cxn>
                  <a:cxn ang="0">
                    <a:pos x="0" y="160"/>
                  </a:cxn>
                  <a:cxn ang="0">
                    <a:pos x="7" y="202"/>
                  </a:cxn>
                  <a:cxn ang="0">
                    <a:pos x="14" y="254"/>
                  </a:cxn>
                  <a:cxn ang="0">
                    <a:pos x="54" y="254"/>
                  </a:cxn>
                  <a:cxn ang="0">
                    <a:pos x="47" y="247"/>
                  </a:cxn>
                  <a:cxn ang="0">
                    <a:pos x="47" y="227"/>
                  </a:cxn>
                  <a:cxn ang="0">
                    <a:pos x="43" y="195"/>
                  </a:cxn>
                  <a:cxn ang="0">
                    <a:pos x="43" y="160"/>
                  </a:cxn>
                  <a:cxn ang="0">
                    <a:pos x="36" y="122"/>
                  </a:cxn>
                  <a:cxn ang="0">
                    <a:pos x="36" y="73"/>
                  </a:cxn>
                  <a:cxn ang="0">
                    <a:pos x="43" y="42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3" y="7"/>
                  </a:cxn>
                  <a:cxn ang="0">
                    <a:pos x="29" y="7"/>
                  </a:cxn>
                  <a:cxn ang="0">
                    <a:pos x="21" y="7"/>
                  </a:cxn>
                </a:cxnLst>
                <a:rect l="0" t="0" r="r" b="b"/>
                <a:pathLst>
                  <a:path w="54" h="254">
                    <a:moveTo>
                      <a:pt x="21" y="7"/>
                    </a:moveTo>
                    <a:lnTo>
                      <a:pt x="14" y="14"/>
                    </a:lnTo>
                    <a:lnTo>
                      <a:pt x="14" y="28"/>
                    </a:lnTo>
                    <a:lnTo>
                      <a:pt x="7" y="49"/>
                    </a:lnTo>
                    <a:lnTo>
                      <a:pt x="0" y="80"/>
                    </a:lnTo>
                    <a:lnTo>
                      <a:pt x="0" y="115"/>
                    </a:lnTo>
                    <a:lnTo>
                      <a:pt x="0" y="160"/>
                    </a:lnTo>
                    <a:lnTo>
                      <a:pt x="7" y="202"/>
                    </a:lnTo>
                    <a:lnTo>
                      <a:pt x="14" y="254"/>
                    </a:lnTo>
                    <a:lnTo>
                      <a:pt x="54" y="254"/>
                    </a:lnTo>
                    <a:lnTo>
                      <a:pt x="47" y="247"/>
                    </a:lnTo>
                    <a:lnTo>
                      <a:pt x="47" y="227"/>
                    </a:lnTo>
                    <a:lnTo>
                      <a:pt x="43" y="195"/>
                    </a:lnTo>
                    <a:lnTo>
                      <a:pt x="43" y="160"/>
                    </a:lnTo>
                    <a:lnTo>
                      <a:pt x="36" y="122"/>
                    </a:lnTo>
                    <a:lnTo>
                      <a:pt x="36" y="73"/>
                    </a:lnTo>
                    <a:lnTo>
                      <a:pt x="43" y="42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3" y="7"/>
                    </a:lnTo>
                    <a:lnTo>
                      <a:pt x="29" y="7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37" name="Freeform 43"/>
              <p:cNvSpPr>
                <a:spLocks/>
              </p:cNvSpPr>
              <p:nvPr/>
            </p:nvSpPr>
            <p:spPr bwMode="auto">
              <a:xfrm>
                <a:off x="3474" y="3308"/>
                <a:ext cx="75" cy="278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75" y="0"/>
                  </a:cxn>
                  <a:cxn ang="0">
                    <a:pos x="68" y="7"/>
                  </a:cxn>
                  <a:cxn ang="0">
                    <a:pos x="61" y="24"/>
                  </a:cxn>
                  <a:cxn ang="0">
                    <a:pos x="54" y="45"/>
                  </a:cxn>
                  <a:cxn ang="0">
                    <a:pos x="47" y="80"/>
                  </a:cxn>
                  <a:cxn ang="0">
                    <a:pos x="47" y="132"/>
                  </a:cxn>
                  <a:cxn ang="0">
                    <a:pos x="47" y="191"/>
                  </a:cxn>
                  <a:cxn ang="0">
                    <a:pos x="54" y="278"/>
                  </a:cxn>
                  <a:cxn ang="0">
                    <a:pos x="14" y="278"/>
                  </a:cxn>
                  <a:cxn ang="0">
                    <a:pos x="14" y="264"/>
                  </a:cxn>
                  <a:cxn ang="0">
                    <a:pos x="14" y="244"/>
                  </a:cxn>
                  <a:cxn ang="0">
                    <a:pos x="7" y="212"/>
                  </a:cxn>
                  <a:cxn ang="0">
                    <a:pos x="7" y="170"/>
                  </a:cxn>
                  <a:cxn ang="0">
                    <a:pos x="0" y="125"/>
                  </a:cxn>
                  <a:cxn ang="0">
                    <a:pos x="7" y="80"/>
                  </a:cxn>
                  <a:cxn ang="0">
                    <a:pos x="14" y="31"/>
                  </a:cxn>
                  <a:cxn ang="0">
                    <a:pos x="29" y="0"/>
                  </a:cxn>
                  <a:cxn ang="0">
                    <a:pos x="75" y="0"/>
                  </a:cxn>
                </a:cxnLst>
                <a:rect l="0" t="0" r="r" b="b"/>
                <a:pathLst>
                  <a:path w="75" h="278">
                    <a:moveTo>
                      <a:pt x="75" y="0"/>
                    </a:moveTo>
                    <a:lnTo>
                      <a:pt x="75" y="0"/>
                    </a:lnTo>
                    <a:lnTo>
                      <a:pt x="68" y="7"/>
                    </a:lnTo>
                    <a:lnTo>
                      <a:pt x="61" y="24"/>
                    </a:lnTo>
                    <a:lnTo>
                      <a:pt x="54" y="45"/>
                    </a:lnTo>
                    <a:lnTo>
                      <a:pt x="47" y="80"/>
                    </a:lnTo>
                    <a:lnTo>
                      <a:pt x="47" y="132"/>
                    </a:lnTo>
                    <a:lnTo>
                      <a:pt x="47" y="191"/>
                    </a:lnTo>
                    <a:lnTo>
                      <a:pt x="54" y="278"/>
                    </a:lnTo>
                    <a:lnTo>
                      <a:pt x="14" y="278"/>
                    </a:lnTo>
                    <a:lnTo>
                      <a:pt x="14" y="264"/>
                    </a:lnTo>
                    <a:lnTo>
                      <a:pt x="14" y="244"/>
                    </a:lnTo>
                    <a:lnTo>
                      <a:pt x="7" y="212"/>
                    </a:lnTo>
                    <a:lnTo>
                      <a:pt x="7" y="170"/>
                    </a:lnTo>
                    <a:lnTo>
                      <a:pt x="0" y="125"/>
                    </a:lnTo>
                    <a:lnTo>
                      <a:pt x="7" y="80"/>
                    </a:lnTo>
                    <a:lnTo>
                      <a:pt x="14" y="31"/>
                    </a:lnTo>
                    <a:lnTo>
                      <a:pt x="29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38" name="Freeform 44"/>
              <p:cNvSpPr>
                <a:spLocks/>
              </p:cNvSpPr>
              <p:nvPr/>
            </p:nvSpPr>
            <p:spPr bwMode="auto">
              <a:xfrm>
                <a:off x="3200" y="3353"/>
                <a:ext cx="47" cy="212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4" y="7"/>
                  </a:cxn>
                  <a:cxn ang="0">
                    <a:pos x="14" y="21"/>
                  </a:cxn>
                  <a:cxn ang="0">
                    <a:pos x="7" y="42"/>
                  </a:cxn>
                  <a:cxn ang="0">
                    <a:pos x="7" y="66"/>
                  </a:cxn>
                  <a:cxn ang="0">
                    <a:pos x="0" y="94"/>
                  </a:cxn>
                  <a:cxn ang="0">
                    <a:pos x="0" y="132"/>
                  </a:cxn>
                  <a:cxn ang="0">
                    <a:pos x="7" y="174"/>
                  </a:cxn>
                  <a:cxn ang="0">
                    <a:pos x="14" y="212"/>
                  </a:cxn>
                  <a:cxn ang="0">
                    <a:pos x="47" y="212"/>
                  </a:cxn>
                  <a:cxn ang="0">
                    <a:pos x="47" y="206"/>
                  </a:cxn>
                  <a:cxn ang="0">
                    <a:pos x="43" y="192"/>
                  </a:cxn>
                  <a:cxn ang="0">
                    <a:pos x="43" y="167"/>
                  </a:cxn>
                  <a:cxn ang="0">
                    <a:pos x="36" y="132"/>
                  </a:cxn>
                  <a:cxn ang="0">
                    <a:pos x="36" y="101"/>
                  </a:cxn>
                  <a:cxn ang="0">
                    <a:pos x="36" y="59"/>
                  </a:cxn>
                  <a:cxn ang="0">
                    <a:pos x="43" y="28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3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1" y="0"/>
                  </a:cxn>
                </a:cxnLst>
                <a:rect l="0" t="0" r="r" b="b"/>
                <a:pathLst>
                  <a:path w="47" h="212">
                    <a:moveTo>
                      <a:pt x="21" y="0"/>
                    </a:moveTo>
                    <a:lnTo>
                      <a:pt x="14" y="7"/>
                    </a:lnTo>
                    <a:lnTo>
                      <a:pt x="14" y="21"/>
                    </a:lnTo>
                    <a:lnTo>
                      <a:pt x="7" y="42"/>
                    </a:lnTo>
                    <a:lnTo>
                      <a:pt x="7" y="66"/>
                    </a:lnTo>
                    <a:lnTo>
                      <a:pt x="0" y="94"/>
                    </a:lnTo>
                    <a:lnTo>
                      <a:pt x="0" y="132"/>
                    </a:lnTo>
                    <a:lnTo>
                      <a:pt x="7" y="174"/>
                    </a:lnTo>
                    <a:lnTo>
                      <a:pt x="14" y="212"/>
                    </a:lnTo>
                    <a:lnTo>
                      <a:pt x="47" y="212"/>
                    </a:lnTo>
                    <a:lnTo>
                      <a:pt x="47" y="206"/>
                    </a:lnTo>
                    <a:lnTo>
                      <a:pt x="43" y="192"/>
                    </a:lnTo>
                    <a:lnTo>
                      <a:pt x="43" y="167"/>
                    </a:lnTo>
                    <a:lnTo>
                      <a:pt x="36" y="132"/>
                    </a:lnTo>
                    <a:lnTo>
                      <a:pt x="36" y="101"/>
                    </a:lnTo>
                    <a:lnTo>
                      <a:pt x="36" y="59"/>
                    </a:lnTo>
                    <a:lnTo>
                      <a:pt x="43" y="28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59B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39" name="Freeform 45"/>
              <p:cNvSpPr>
                <a:spLocks/>
              </p:cNvSpPr>
              <p:nvPr/>
            </p:nvSpPr>
            <p:spPr bwMode="auto">
              <a:xfrm>
                <a:off x="3207" y="3367"/>
                <a:ext cx="36" cy="18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7"/>
                  </a:cxn>
                  <a:cxn ang="0">
                    <a:pos x="7" y="21"/>
                  </a:cxn>
                  <a:cxn ang="0">
                    <a:pos x="0" y="31"/>
                  </a:cxn>
                  <a:cxn ang="0">
                    <a:pos x="0" y="52"/>
                  </a:cxn>
                  <a:cxn ang="0">
                    <a:pos x="0" y="80"/>
                  </a:cxn>
                  <a:cxn ang="0">
                    <a:pos x="0" y="111"/>
                  </a:cxn>
                  <a:cxn ang="0">
                    <a:pos x="0" y="146"/>
                  </a:cxn>
                  <a:cxn ang="0">
                    <a:pos x="7" y="185"/>
                  </a:cxn>
                  <a:cxn ang="0">
                    <a:pos x="36" y="185"/>
                  </a:cxn>
                  <a:cxn ang="0">
                    <a:pos x="36" y="178"/>
                  </a:cxn>
                  <a:cxn ang="0">
                    <a:pos x="36" y="167"/>
                  </a:cxn>
                  <a:cxn ang="0">
                    <a:pos x="29" y="139"/>
                  </a:cxn>
                  <a:cxn ang="0">
                    <a:pos x="29" y="111"/>
                  </a:cxn>
                  <a:cxn ang="0">
                    <a:pos x="29" y="87"/>
                  </a:cxn>
                  <a:cxn ang="0">
                    <a:pos x="29" y="52"/>
                  </a:cxn>
                  <a:cxn ang="0">
                    <a:pos x="29" y="28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7" y="0"/>
                  </a:cxn>
                </a:cxnLst>
                <a:rect l="0" t="0" r="r" b="b"/>
                <a:pathLst>
                  <a:path w="36" h="185">
                    <a:moveTo>
                      <a:pt x="7" y="0"/>
                    </a:moveTo>
                    <a:lnTo>
                      <a:pt x="7" y="7"/>
                    </a:lnTo>
                    <a:lnTo>
                      <a:pt x="7" y="21"/>
                    </a:lnTo>
                    <a:lnTo>
                      <a:pt x="0" y="31"/>
                    </a:lnTo>
                    <a:lnTo>
                      <a:pt x="0" y="52"/>
                    </a:lnTo>
                    <a:lnTo>
                      <a:pt x="0" y="80"/>
                    </a:lnTo>
                    <a:lnTo>
                      <a:pt x="0" y="111"/>
                    </a:lnTo>
                    <a:lnTo>
                      <a:pt x="0" y="146"/>
                    </a:lnTo>
                    <a:lnTo>
                      <a:pt x="7" y="185"/>
                    </a:lnTo>
                    <a:lnTo>
                      <a:pt x="36" y="185"/>
                    </a:lnTo>
                    <a:lnTo>
                      <a:pt x="36" y="178"/>
                    </a:lnTo>
                    <a:lnTo>
                      <a:pt x="36" y="167"/>
                    </a:lnTo>
                    <a:lnTo>
                      <a:pt x="29" y="139"/>
                    </a:lnTo>
                    <a:lnTo>
                      <a:pt x="29" y="111"/>
                    </a:lnTo>
                    <a:lnTo>
                      <a:pt x="29" y="87"/>
                    </a:lnTo>
                    <a:lnTo>
                      <a:pt x="29" y="52"/>
                    </a:lnTo>
                    <a:lnTo>
                      <a:pt x="29" y="2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2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0" name="Freeform 46"/>
              <p:cNvSpPr>
                <a:spLocks/>
              </p:cNvSpPr>
              <p:nvPr/>
            </p:nvSpPr>
            <p:spPr bwMode="auto">
              <a:xfrm>
                <a:off x="3207" y="3381"/>
                <a:ext cx="36" cy="153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0" y="24"/>
                  </a:cxn>
                  <a:cxn ang="0">
                    <a:pos x="0" y="45"/>
                  </a:cxn>
                  <a:cxn ang="0">
                    <a:pos x="0" y="66"/>
                  </a:cxn>
                  <a:cxn ang="0">
                    <a:pos x="0" y="91"/>
                  </a:cxn>
                  <a:cxn ang="0">
                    <a:pos x="0" y="125"/>
                  </a:cxn>
                  <a:cxn ang="0">
                    <a:pos x="7" y="153"/>
                  </a:cxn>
                  <a:cxn ang="0">
                    <a:pos x="36" y="153"/>
                  </a:cxn>
                  <a:cxn ang="0">
                    <a:pos x="29" y="146"/>
                  </a:cxn>
                  <a:cxn ang="0">
                    <a:pos x="29" y="132"/>
                  </a:cxn>
                  <a:cxn ang="0">
                    <a:pos x="29" y="118"/>
                  </a:cxn>
                  <a:cxn ang="0">
                    <a:pos x="22" y="91"/>
                  </a:cxn>
                  <a:cxn ang="0">
                    <a:pos x="22" y="73"/>
                  </a:cxn>
                  <a:cxn ang="0">
                    <a:pos x="22" y="45"/>
                  </a:cxn>
                  <a:cxn ang="0">
                    <a:pos x="29" y="17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7" y="7"/>
                  </a:cxn>
                </a:cxnLst>
                <a:rect l="0" t="0" r="r" b="b"/>
                <a:pathLst>
                  <a:path w="36" h="153">
                    <a:moveTo>
                      <a:pt x="7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0" y="24"/>
                    </a:lnTo>
                    <a:lnTo>
                      <a:pt x="0" y="45"/>
                    </a:lnTo>
                    <a:lnTo>
                      <a:pt x="0" y="66"/>
                    </a:lnTo>
                    <a:lnTo>
                      <a:pt x="0" y="91"/>
                    </a:lnTo>
                    <a:lnTo>
                      <a:pt x="0" y="125"/>
                    </a:lnTo>
                    <a:lnTo>
                      <a:pt x="7" y="153"/>
                    </a:lnTo>
                    <a:lnTo>
                      <a:pt x="36" y="153"/>
                    </a:lnTo>
                    <a:lnTo>
                      <a:pt x="29" y="146"/>
                    </a:lnTo>
                    <a:lnTo>
                      <a:pt x="29" y="132"/>
                    </a:lnTo>
                    <a:lnTo>
                      <a:pt x="29" y="118"/>
                    </a:lnTo>
                    <a:lnTo>
                      <a:pt x="22" y="91"/>
                    </a:lnTo>
                    <a:lnTo>
                      <a:pt x="22" y="73"/>
                    </a:lnTo>
                    <a:lnTo>
                      <a:pt x="22" y="45"/>
                    </a:lnTo>
                    <a:lnTo>
                      <a:pt x="29" y="17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8CD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1" name="Freeform 47"/>
              <p:cNvSpPr>
                <a:spLocks/>
              </p:cNvSpPr>
              <p:nvPr/>
            </p:nvSpPr>
            <p:spPr bwMode="auto">
              <a:xfrm>
                <a:off x="3207" y="3395"/>
                <a:ext cx="29" cy="125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3"/>
                  </a:cxn>
                  <a:cxn ang="0">
                    <a:pos x="7" y="10"/>
                  </a:cxn>
                  <a:cxn ang="0">
                    <a:pos x="7" y="24"/>
                  </a:cxn>
                  <a:cxn ang="0">
                    <a:pos x="0" y="38"/>
                  </a:cxn>
                  <a:cxn ang="0">
                    <a:pos x="0" y="52"/>
                  </a:cxn>
                  <a:cxn ang="0">
                    <a:pos x="0" y="77"/>
                  </a:cxn>
                  <a:cxn ang="0">
                    <a:pos x="0" y="97"/>
                  </a:cxn>
                  <a:cxn ang="0">
                    <a:pos x="7" y="125"/>
                  </a:cxn>
                  <a:cxn ang="0">
                    <a:pos x="29" y="118"/>
                  </a:cxn>
                  <a:cxn ang="0">
                    <a:pos x="29" y="118"/>
                  </a:cxn>
                  <a:cxn ang="0">
                    <a:pos x="22" y="104"/>
                  </a:cxn>
                  <a:cxn ang="0">
                    <a:pos x="22" y="90"/>
                  </a:cxn>
                  <a:cxn ang="0">
                    <a:pos x="22" y="77"/>
                  </a:cxn>
                  <a:cxn ang="0">
                    <a:pos x="22" y="59"/>
                  </a:cxn>
                  <a:cxn ang="0">
                    <a:pos x="22" y="38"/>
                  </a:cxn>
                  <a:cxn ang="0">
                    <a:pos x="22" y="17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7" y="3"/>
                  </a:cxn>
                </a:cxnLst>
                <a:rect l="0" t="0" r="r" b="b"/>
                <a:pathLst>
                  <a:path w="29" h="125">
                    <a:moveTo>
                      <a:pt x="7" y="3"/>
                    </a:moveTo>
                    <a:lnTo>
                      <a:pt x="7" y="3"/>
                    </a:lnTo>
                    <a:lnTo>
                      <a:pt x="7" y="10"/>
                    </a:lnTo>
                    <a:lnTo>
                      <a:pt x="7" y="24"/>
                    </a:lnTo>
                    <a:lnTo>
                      <a:pt x="0" y="38"/>
                    </a:lnTo>
                    <a:lnTo>
                      <a:pt x="0" y="52"/>
                    </a:lnTo>
                    <a:lnTo>
                      <a:pt x="0" y="77"/>
                    </a:lnTo>
                    <a:lnTo>
                      <a:pt x="0" y="97"/>
                    </a:lnTo>
                    <a:lnTo>
                      <a:pt x="7" y="125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22" y="104"/>
                    </a:lnTo>
                    <a:lnTo>
                      <a:pt x="22" y="90"/>
                    </a:lnTo>
                    <a:lnTo>
                      <a:pt x="22" y="77"/>
                    </a:lnTo>
                    <a:lnTo>
                      <a:pt x="22" y="59"/>
                    </a:lnTo>
                    <a:lnTo>
                      <a:pt x="22" y="38"/>
                    </a:lnTo>
                    <a:lnTo>
                      <a:pt x="22" y="17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A5E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2" name="Freeform 48"/>
              <p:cNvSpPr>
                <a:spLocks/>
              </p:cNvSpPr>
              <p:nvPr/>
            </p:nvSpPr>
            <p:spPr bwMode="auto">
              <a:xfrm>
                <a:off x="3207" y="3412"/>
                <a:ext cx="22" cy="8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7" y="28"/>
                  </a:cxn>
                  <a:cxn ang="0">
                    <a:pos x="0" y="42"/>
                  </a:cxn>
                  <a:cxn ang="0">
                    <a:pos x="0" y="53"/>
                  </a:cxn>
                  <a:cxn ang="0">
                    <a:pos x="7" y="66"/>
                  </a:cxn>
                  <a:cxn ang="0">
                    <a:pos x="7" y="87"/>
                  </a:cxn>
                  <a:cxn ang="0">
                    <a:pos x="22" y="87"/>
                  </a:cxn>
                  <a:cxn ang="0">
                    <a:pos x="22" y="87"/>
                  </a:cxn>
                  <a:cxn ang="0">
                    <a:pos x="22" y="73"/>
                  </a:cxn>
                  <a:cxn ang="0">
                    <a:pos x="22" y="66"/>
                  </a:cxn>
                  <a:cxn ang="0">
                    <a:pos x="14" y="53"/>
                  </a:cxn>
                  <a:cxn ang="0">
                    <a:pos x="14" y="42"/>
                  </a:cxn>
                  <a:cxn ang="0">
                    <a:pos x="14" y="21"/>
                  </a:cxn>
                  <a:cxn ang="0">
                    <a:pos x="22" y="7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7" y="0"/>
                  </a:cxn>
                </a:cxnLst>
                <a:rect l="0" t="0" r="r" b="b"/>
                <a:pathLst>
                  <a:path w="22" h="87">
                    <a:moveTo>
                      <a:pt x="7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28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7" y="66"/>
                    </a:lnTo>
                    <a:lnTo>
                      <a:pt x="7" y="87"/>
                    </a:lnTo>
                    <a:lnTo>
                      <a:pt x="22" y="87"/>
                    </a:lnTo>
                    <a:lnTo>
                      <a:pt x="22" y="87"/>
                    </a:lnTo>
                    <a:lnTo>
                      <a:pt x="22" y="73"/>
                    </a:lnTo>
                    <a:lnTo>
                      <a:pt x="22" y="66"/>
                    </a:lnTo>
                    <a:lnTo>
                      <a:pt x="14" y="53"/>
                    </a:lnTo>
                    <a:lnTo>
                      <a:pt x="14" y="42"/>
                    </a:lnTo>
                    <a:lnTo>
                      <a:pt x="14" y="21"/>
                    </a:lnTo>
                    <a:lnTo>
                      <a:pt x="22" y="7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3" name="Freeform 49"/>
              <p:cNvSpPr>
                <a:spLocks/>
              </p:cNvSpPr>
              <p:nvPr/>
            </p:nvSpPr>
            <p:spPr bwMode="auto">
              <a:xfrm>
                <a:off x="3481" y="3322"/>
                <a:ext cx="61" cy="243"/>
              </a:xfrm>
              <a:custGeom>
                <a:avLst/>
                <a:gdLst/>
                <a:ahLst/>
                <a:cxnLst>
                  <a:cxn ang="0">
                    <a:pos x="61" y="7"/>
                  </a:cxn>
                  <a:cxn ang="0">
                    <a:pos x="61" y="7"/>
                  </a:cxn>
                  <a:cxn ang="0">
                    <a:pos x="54" y="10"/>
                  </a:cxn>
                  <a:cxn ang="0">
                    <a:pos x="47" y="24"/>
                  </a:cxn>
                  <a:cxn ang="0">
                    <a:pos x="47" y="45"/>
                  </a:cxn>
                  <a:cxn ang="0">
                    <a:pos x="40" y="73"/>
                  </a:cxn>
                  <a:cxn ang="0">
                    <a:pos x="40" y="118"/>
                  </a:cxn>
                  <a:cxn ang="0">
                    <a:pos x="40" y="170"/>
                  </a:cxn>
                  <a:cxn ang="0">
                    <a:pos x="47" y="243"/>
                  </a:cxn>
                  <a:cxn ang="0">
                    <a:pos x="7" y="243"/>
                  </a:cxn>
                  <a:cxn ang="0">
                    <a:pos x="7" y="237"/>
                  </a:cxn>
                  <a:cxn ang="0">
                    <a:pos x="7" y="216"/>
                  </a:cxn>
                  <a:cxn ang="0">
                    <a:pos x="0" y="184"/>
                  </a:cxn>
                  <a:cxn ang="0">
                    <a:pos x="0" y="150"/>
                  </a:cxn>
                  <a:cxn ang="0">
                    <a:pos x="0" y="111"/>
                  </a:cxn>
                  <a:cxn ang="0">
                    <a:pos x="0" y="73"/>
                  </a:cxn>
                  <a:cxn ang="0">
                    <a:pos x="7" y="31"/>
                  </a:cxn>
                  <a:cxn ang="0">
                    <a:pos x="22" y="0"/>
                  </a:cxn>
                  <a:cxn ang="0">
                    <a:pos x="61" y="7"/>
                  </a:cxn>
                </a:cxnLst>
                <a:rect l="0" t="0" r="r" b="b"/>
                <a:pathLst>
                  <a:path w="61" h="243">
                    <a:moveTo>
                      <a:pt x="61" y="7"/>
                    </a:moveTo>
                    <a:lnTo>
                      <a:pt x="61" y="7"/>
                    </a:lnTo>
                    <a:lnTo>
                      <a:pt x="54" y="10"/>
                    </a:lnTo>
                    <a:lnTo>
                      <a:pt x="47" y="24"/>
                    </a:lnTo>
                    <a:lnTo>
                      <a:pt x="47" y="45"/>
                    </a:lnTo>
                    <a:lnTo>
                      <a:pt x="40" y="73"/>
                    </a:lnTo>
                    <a:lnTo>
                      <a:pt x="40" y="118"/>
                    </a:lnTo>
                    <a:lnTo>
                      <a:pt x="40" y="170"/>
                    </a:lnTo>
                    <a:lnTo>
                      <a:pt x="47" y="243"/>
                    </a:lnTo>
                    <a:lnTo>
                      <a:pt x="7" y="243"/>
                    </a:lnTo>
                    <a:lnTo>
                      <a:pt x="7" y="237"/>
                    </a:lnTo>
                    <a:lnTo>
                      <a:pt x="7" y="216"/>
                    </a:lnTo>
                    <a:lnTo>
                      <a:pt x="0" y="184"/>
                    </a:lnTo>
                    <a:lnTo>
                      <a:pt x="0" y="150"/>
                    </a:lnTo>
                    <a:lnTo>
                      <a:pt x="0" y="111"/>
                    </a:lnTo>
                    <a:lnTo>
                      <a:pt x="0" y="73"/>
                    </a:lnTo>
                    <a:lnTo>
                      <a:pt x="7" y="31"/>
                    </a:lnTo>
                    <a:lnTo>
                      <a:pt x="22" y="0"/>
                    </a:lnTo>
                    <a:lnTo>
                      <a:pt x="61" y="7"/>
                    </a:lnTo>
                    <a:close/>
                  </a:path>
                </a:pathLst>
              </a:custGeom>
              <a:solidFill>
                <a:srgbClr val="59B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4" name="Freeform 50"/>
              <p:cNvSpPr>
                <a:spLocks/>
              </p:cNvSpPr>
              <p:nvPr/>
            </p:nvSpPr>
            <p:spPr bwMode="auto">
              <a:xfrm>
                <a:off x="3481" y="3339"/>
                <a:ext cx="54" cy="206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0"/>
                  </a:cxn>
                  <a:cxn ang="0">
                    <a:pos x="47" y="7"/>
                  </a:cxn>
                  <a:cxn ang="0">
                    <a:pos x="47" y="21"/>
                  </a:cxn>
                  <a:cxn ang="0">
                    <a:pos x="40" y="35"/>
                  </a:cxn>
                  <a:cxn ang="0">
                    <a:pos x="32" y="59"/>
                  </a:cxn>
                  <a:cxn ang="0">
                    <a:pos x="32" y="101"/>
                  </a:cxn>
                  <a:cxn ang="0">
                    <a:pos x="32" y="146"/>
                  </a:cxn>
                  <a:cxn ang="0">
                    <a:pos x="40" y="206"/>
                  </a:cxn>
                  <a:cxn ang="0">
                    <a:pos x="14" y="206"/>
                  </a:cxn>
                  <a:cxn ang="0">
                    <a:pos x="7" y="199"/>
                  </a:cxn>
                  <a:cxn ang="0">
                    <a:pos x="7" y="188"/>
                  </a:cxn>
                  <a:cxn ang="0">
                    <a:pos x="7" y="160"/>
                  </a:cxn>
                  <a:cxn ang="0">
                    <a:pos x="0" y="126"/>
                  </a:cxn>
                  <a:cxn ang="0">
                    <a:pos x="0" y="94"/>
                  </a:cxn>
                  <a:cxn ang="0">
                    <a:pos x="0" y="59"/>
                  </a:cxn>
                  <a:cxn ang="0">
                    <a:pos x="7" y="28"/>
                  </a:cxn>
                  <a:cxn ang="0">
                    <a:pos x="22" y="0"/>
                  </a:cxn>
                  <a:cxn ang="0">
                    <a:pos x="54" y="0"/>
                  </a:cxn>
                </a:cxnLst>
                <a:rect l="0" t="0" r="r" b="b"/>
                <a:pathLst>
                  <a:path w="54" h="206">
                    <a:moveTo>
                      <a:pt x="54" y="0"/>
                    </a:moveTo>
                    <a:lnTo>
                      <a:pt x="54" y="0"/>
                    </a:lnTo>
                    <a:lnTo>
                      <a:pt x="47" y="7"/>
                    </a:lnTo>
                    <a:lnTo>
                      <a:pt x="47" y="21"/>
                    </a:lnTo>
                    <a:lnTo>
                      <a:pt x="40" y="35"/>
                    </a:lnTo>
                    <a:lnTo>
                      <a:pt x="32" y="59"/>
                    </a:lnTo>
                    <a:lnTo>
                      <a:pt x="32" y="101"/>
                    </a:lnTo>
                    <a:lnTo>
                      <a:pt x="32" y="146"/>
                    </a:lnTo>
                    <a:lnTo>
                      <a:pt x="40" y="206"/>
                    </a:lnTo>
                    <a:lnTo>
                      <a:pt x="14" y="206"/>
                    </a:lnTo>
                    <a:lnTo>
                      <a:pt x="7" y="199"/>
                    </a:lnTo>
                    <a:lnTo>
                      <a:pt x="7" y="188"/>
                    </a:lnTo>
                    <a:lnTo>
                      <a:pt x="7" y="160"/>
                    </a:lnTo>
                    <a:lnTo>
                      <a:pt x="0" y="126"/>
                    </a:lnTo>
                    <a:lnTo>
                      <a:pt x="0" y="94"/>
                    </a:lnTo>
                    <a:lnTo>
                      <a:pt x="0" y="59"/>
                    </a:lnTo>
                    <a:lnTo>
                      <a:pt x="7" y="28"/>
                    </a:lnTo>
                    <a:lnTo>
                      <a:pt x="22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72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5" name="Freeform 51"/>
              <p:cNvSpPr>
                <a:spLocks/>
              </p:cNvSpPr>
              <p:nvPr/>
            </p:nvSpPr>
            <p:spPr bwMode="auto">
              <a:xfrm>
                <a:off x="3481" y="3353"/>
                <a:ext cx="47" cy="174"/>
              </a:xfrm>
              <a:custGeom>
                <a:avLst/>
                <a:gdLst/>
                <a:ahLst/>
                <a:cxnLst>
                  <a:cxn ang="0">
                    <a:pos x="47" y="7"/>
                  </a:cxn>
                  <a:cxn ang="0">
                    <a:pos x="47" y="7"/>
                  </a:cxn>
                  <a:cxn ang="0">
                    <a:pos x="40" y="7"/>
                  </a:cxn>
                  <a:cxn ang="0">
                    <a:pos x="40" y="21"/>
                  </a:cxn>
                  <a:cxn ang="0">
                    <a:pos x="32" y="35"/>
                  </a:cxn>
                  <a:cxn ang="0">
                    <a:pos x="32" y="52"/>
                  </a:cxn>
                  <a:cxn ang="0">
                    <a:pos x="32" y="87"/>
                  </a:cxn>
                  <a:cxn ang="0">
                    <a:pos x="32" y="125"/>
                  </a:cxn>
                  <a:cxn ang="0">
                    <a:pos x="32" y="174"/>
                  </a:cxn>
                  <a:cxn ang="0">
                    <a:pos x="14" y="174"/>
                  </a:cxn>
                  <a:cxn ang="0">
                    <a:pos x="14" y="167"/>
                  </a:cxn>
                  <a:cxn ang="0">
                    <a:pos x="7" y="153"/>
                  </a:cxn>
                  <a:cxn ang="0">
                    <a:pos x="7" y="132"/>
                  </a:cxn>
                  <a:cxn ang="0">
                    <a:pos x="0" y="108"/>
                  </a:cxn>
                  <a:cxn ang="0">
                    <a:pos x="0" y="80"/>
                  </a:cxn>
                  <a:cxn ang="0">
                    <a:pos x="7" y="52"/>
                  </a:cxn>
                  <a:cxn ang="0">
                    <a:pos x="7" y="28"/>
                  </a:cxn>
                  <a:cxn ang="0">
                    <a:pos x="22" y="0"/>
                  </a:cxn>
                  <a:cxn ang="0">
                    <a:pos x="47" y="7"/>
                  </a:cxn>
                </a:cxnLst>
                <a:rect l="0" t="0" r="r" b="b"/>
                <a:pathLst>
                  <a:path w="47" h="174">
                    <a:moveTo>
                      <a:pt x="47" y="7"/>
                    </a:moveTo>
                    <a:lnTo>
                      <a:pt x="47" y="7"/>
                    </a:lnTo>
                    <a:lnTo>
                      <a:pt x="40" y="7"/>
                    </a:lnTo>
                    <a:lnTo>
                      <a:pt x="40" y="21"/>
                    </a:lnTo>
                    <a:lnTo>
                      <a:pt x="32" y="35"/>
                    </a:lnTo>
                    <a:lnTo>
                      <a:pt x="32" y="52"/>
                    </a:lnTo>
                    <a:lnTo>
                      <a:pt x="32" y="87"/>
                    </a:lnTo>
                    <a:lnTo>
                      <a:pt x="32" y="125"/>
                    </a:lnTo>
                    <a:lnTo>
                      <a:pt x="32" y="174"/>
                    </a:lnTo>
                    <a:lnTo>
                      <a:pt x="14" y="174"/>
                    </a:lnTo>
                    <a:lnTo>
                      <a:pt x="14" y="167"/>
                    </a:lnTo>
                    <a:lnTo>
                      <a:pt x="7" y="153"/>
                    </a:lnTo>
                    <a:lnTo>
                      <a:pt x="7" y="132"/>
                    </a:lnTo>
                    <a:lnTo>
                      <a:pt x="0" y="108"/>
                    </a:lnTo>
                    <a:lnTo>
                      <a:pt x="0" y="80"/>
                    </a:lnTo>
                    <a:lnTo>
                      <a:pt x="7" y="52"/>
                    </a:lnTo>
                    <a:lnTo>
                      <a:pt x="7" y="28"/>
                    </a:lnTo>
                    <a:lnTo>
                      <a:pt x="22" y="0"/>
                    </a:lnTo>
                    <a:lnTo>
                      <a:pt x="47" y="7"/>
                    </a:lnTo>
                    <a:close/>
                  </a:path>
                </a:pathLst>
              </a:custGeom>
              <a:solidFill>
                <a:srgbClr val="8CD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6" name="Freeform 52"/>
              <p:cNvSpPr>
                <a:spLocks/>
              </p:cNvSpPr>
              <p:nvPr/>
            </p:nvSpPr>
            <p:spPr bwMode="auto">
              <a:xfrm>
                <a:off x="3488" y="3374"/>
                <a:ext cx="33" cy="132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0"/>
                  </a:cxn>
                  <a:cxn ang="0">
                    <a:pos x="25" y="7"/>
                  </a:cxn>
                  <a:cxn ang="0">
                    <a:pos x="25" y="14"/>
                  </a:cxn>
                  <a:cxn ang="0">
                    <a:pos x="25" y="24"/>
                  </a:cxn>
                  <a:cxn ang="0">
                    <a:pos x="22" y="38"/>
                  </a:cxn>
                  <a:cxn ang="0">
                    <a:pos x="22" y="66"/>
                  </a:cxn>
                  <a:cxn ang="0">
                    <a:pos x="22" y="91"/>
                  </a:cxn>
                  <a:cxn ang="0">
                    <a:pos x="25" y="132"/>
                  </a:cxn>
                  <a:cxn ang="0">
                    <a:pos x="7" y="132"/>
                  </a:cxn>
                  <a:cxn ang="0">
                    <a:pos x="7" y="132"/>
                  </a:cxn>
                  <a:cxn ang="0">
                    <a:pos x="0" y="118"/>
                  </a:cxn>
                  <a:cxn ang="0">
                    <a:pos x="0" y="104"/>
                  </a:cxn>
                  <a:cxn ang="0">
                    <a:pos x="0" y="87"/>
                  </a:cxn>
                  <a:cxn ang="0">
                    <a:pos x="0" y="59"/>
                  </a:cxn>
                  <a:cxn ang="0">
                    <a:pos x="0" y="38"/>
                  </a:cxn>
                  <a:cxn ang="0">
                    <a:pos x="7" y="21"/>
                  </a:cxn>
                  <a:cxn ang="0">
                    <a:pos x="7" y="0"/>
                  </a:cxn>
                  <a:cxn ang="0">
                    <a:pos x="33" y="0"/>
                  </a:cxn>
                </a:cxnLst>
                <a:rect l="0" t="0" r="r" b="b"/>
                <a:pathLst>
                  <a:path w="33" h="132">
                    <a:moveTo>
                      <a:pt x="33" y="0"/>
                    </a:moveTo>
                    <a:lnTo>
                      <a:pt x="33" y="0"/>
                    </a:lnTo>
                    <a:lnTo>
                      <a:pt x="25" y="7"/>
                    </a:lnTo>
                    <a:lnTo>
                      <a:pt x="25" y="14"/>
                    </a:lnTo>
                    <a:lnTo>
                      <a:pt x="25" y="24"/>
                    </a:lnTo>
                    <a:lnTo>
                      <a:pt x="22" y="38"/>
                    </a:lnTo>
                    <a:lnTo>
                      <a:pt x="22" y="66"/>
                    </a:lnTo>
                    <a:lnTo>
                      <a:pt x="22" y="91"/>
                    </a:lnTo>
                    <a:lnTo>
                      <a:pt x="25" y="132"/>
                    </a:lnTo>
                    <a:lnTo>
                      <a:pt x="7" y="132"/>
                    </a:lnTo>
                    <a:lnTo>
                      <a:pt x="7" y="132"/>
                    </a:lnTo>
                    <a:lnTo>
                      <a:pt x="0" y="118"/>
                    </a:lnTo>
                    <a:lnTo>
                      <a:pt x="0" y="104"/>
                    </a:lnTo>
                    <a:lnTo>
                      <a:pt x="0" y="87"/>
                    </a:lnTo>
                    <a:lnTo>
                      <a:pt x="0" y="59"/>
                    </a:lnTo>
                    <a:lnTo>
                      <a:pt x="0" y="38"/>
                    </a:lnTo>
                    <a:lnTo>
                      <a:pt x="7" y="21"/>
                    </a:lnTo>
                    <a:lnTo>
                      <a:pt x="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A5E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7" name="Freeform 53"/>
              <p:cNvSpPr>
                <a:spLocks/>
              </p:cNvSpPr>
              <p:nvPr/>
            </p:nvSpPr>
            <p:spPr bwMode="auto">
              <a:xfrm>
                <a:off x="3488" y="3388"/>
                <a:ext cx="25" cy="104"/>
              </a:xfrm>
              <a:custGeom>
                <a:avLst/>
                <a:gdLst/>
                <a:ahLst/>
                <a:cxnLst>
                  <a:cxn ang="0">
                    <a:pos x="25" y="7"/>
                  </a:cxn>
                  <a:cxn ang="0">
                    <a:pos x="25" y="7"/>
                  </a:cxn>
                  <a:cxn ang="0">
                    <a:pos x="25" y="7"/>
                  </a:cxn>
                  <a:cxn ang="0">
                    <a:pos x="22" y="10"/>
                  </a:cxn>
                  <a:cxn ang="0">
                    <a:pos x="22" y="17"/>
                  </a:cxn>
                  <a:cxn ang="0">
                    <a:pos x="22" y="31"/>
                  </a:cxn>
                  <a:cxn ang="0">
                    <a:pos x="22" y="52"/>
                  </a:cxn>
                  <a:cxn ang="0">
                    <a:pos x="22" y="73"/>
                  </a:cxn>
                  <a:cxn ang="0">
                    <a:pos x="22" y="104"/>
                  </a:cxn>
                  <a:cxn ang="0">
                    <a:pos x="7" y="104"/>
                  </a:cxn>
                  <a:cxn ang="0">
                    <a:pos x="7" y="97"/>
                  </a:cxn>
                  <a:cxn ang="0">
                    <a:pos x="7" y="90"/>
                  </a:cxn>
                  <a:cxn ang="0">
                    <a:pos x="0" y="77"/>
                  </a:cxn>
                  <a:cxn ang="0">
                    <a:pos x="0" y="66"/>
                  </a:cxn>
                  <a:cxn ang="0">
                    <a:pos x="0" y="45"/>
                  </a:cxn>
                  <a:cxn ang="0">
                    <a:pos x="0" y="31"/>
                  </a:cxn>
                  <a:cxn ang="0">
                    <a:pos x="7" y="17"/>
                  </a:cxn>
                  <a:cxn ang="0">
                    <a:pos x="7" y="0"/>
                  </a:cxn>
                  <a:cxn ang="0">
                    <a:pos x="25" y="7"/>
                  </a:cxn>
                </a:cxnLst>
                <a:rect l="0" t="0" r="r" b="b"/>
                <a:pathLst>
                  <a:path w="25" h="104">
                    <a:moveTo>
                      <a:pt x="25" y="7"/>
                    </a:moveTo>
                    <a:lnTo>
                      <a:pt x="25" y="7"/>
                    </a:lnTo>
                    <a:lnTo>
                      <a:pt x="25" y="7"/>
                    </a:lnTo>
                    <a:lnTo>
                      <a:pt x="22" y="10"/>
                    </a:lnTo>
                    <a:lnTo>
                      <a:pt x="22" y="17"/>
                    </a:lnTo>
                    <a:lnTo>
                      <a:pt x="22" y="31"/>
                    </a:lnTo>
                    <a:lnTo>
                      <a:pt x="22" y="52"/>
                    </a:lnTo>
                    <a:lnTo>
                      <a:pt x="22" y="73"/>
                    </a:lnTo>
                    <a:lnTo>
                      <a:pt x="22" y="104"/>
                    </a:lnTo>
                    <a:lnTo>
                      <a:pt x="7" y="104"/>
                    </a:lnTo>
                    <a:lnTo>
                      <a:pt x="7" y="97"/>
                    </a:lnTo>
                    <a:lnTo>
                      <a:pt x="7" y="90"/>
                    </a:lnTo>
                    <a:lnTo>
                      <a:pt x="0" y="77"/>
                    </a:lnTo>
                    <a:lnTo>
                      <a:pt x="0" y="66"/>
                    </a:lnTo>
                    <a:lnTo>
                      <a:pt x="0" y="45"/>
                    </a:lnTo>
                    <a:lnTo>
                      <a:pt x="0" y="31"/>
                    </a:lnTo>
                    <a:lnTo>
                      <a:pt x="7" y="17"/>
                    </a:lnTo>
                    <a:lnTo>
                      <a:pt x="7" y="0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B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" name="Rectangle 54"/>
              <p:cNvSpPr>
                <a:spLocks noChangeArrowheads="1"/>
              </p:cNvSpPr>
              <p:nvPr/>
            </p:nvSpPr>
            <p:spPr bwMode="auto">
              <a:xfrm>
                <a:off x="3146" y="3367"/>
                <a:ext cx="7" cy="3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9" name="Freeform 55"/>
              <p:cNvSpPr>
                <a:spLocks/>
              </p:cNvSpPr>
              <p:nvPr/>
            </p:nvSpPr>
            <p:spPr bwMode="auto">
              <a:xfrm>
                <a:off x="3261" y="3360"/>
                <a:ext cx="130" cy="146"/>
              </a:xfrm>
              <a:custGeom>
                <a:avLst/>
                <a:gdLst/>
                <a:ahLst/>
                <a:cxnLst>
                  <a:cxn ang="0">
                    <a:pos x="14" y="14"/>
                  </a:cxn>
                  <a:cxn ang="0">
                    <a:pos x="14" y="21"/>
                  </a:cxn>
                  <a:cxn ang="0">
                    <a:pos x="7" y="28"/>
                  </a:cxn>
                  <a:cxn ang="0">
                    <a:pos x="7" y="38"/>
                  </a:cxn>
                  <a:cxn ang="0">
                    <a:pos x="0" y="52"/>
                  </a:cxn>
                  <a:cxn ang="0">
                    <a:pos x="0" y="73"/>
                  </a:cxn>
                  <a:cxn ang="0">
                    <a:pos x="0" y="101"/>
                  </a:cxn>
                  <a:cxn ang="0">
                    <a:pos x="0" y="118"/>
                  </a:cxn>
                  <a:cxn ang="0">
                    <a:pos x="7" y="146"/>
                  </a:cxn>
                  <a:cxn ang="0">
                    <a:pos x="7" y="146"/>
                  </a:cxn>
                  <a:cxn ang="0">
                    <a:pos x="7" y="139"/>
                  </a:cxn>
                  <a:cxn ang="0">
                    <a:pos x="7" y="139"/>
                  </a:cxn>
                  <a:cxn ang="0">
                    <a:pos x="7" y="132"/>
                  </a:cxn>
                  <a:cxn ang="0">
                    <a:pos x="7" y="118"/>
                  </a:cxn>
                  <a:cxn ang="0">
                    <a:pos x="7" y="112"/>
                  </a:cxn>
                  <a:cxn ang="0">
                    <a:pos x="14" y="105"/>
                  </a:cxn>
                  <a:cxn ang="0">
                    <a:pos x="14" y="94"/>
                  </a:cxn>
                  <a:cxn ang="0">
                    <a:pos x="14" y="87"/>
                  </a:cxn>
                  <a:cxn ang="0">
                    <a:pos x="22" y="73"/>
                  </a:cxn>
                  <a:cxn ang="0">
                    <a:pos x="29" y="66"/>
                  </a:cxn>
                  <a:cxn ang="0">
                    <a:pos x="36" y="52"/>
                  </a:cxn>
                  <a:cxn ang="0">
                    <a:pos x="43" y="45"/>
                  </a:cxn>
                  <a:cxn ang="0">
                    <a:pos x="51" y="38"/>
                  </a:cxn>
                  <a:cxn ang="0">
                    <a:pos x="61" y="38"/>
                  </a:cxn>
                  <a:cxn ang="0">
                    <a:pos x="69" y="35"/>
                  </a:cxn>
                  <a:cxn ang="0">
                    <a:pos x="76" y="35"/>
                  </a:cxn>
                  <a:cxn ang="0">
                    <a:pos x="76" y="35"/>
                  </a:cxn>
                  <a:cxn ang="0">
                    <a:pos x="76" y="35"/>
                  </a:cxn>
                  <a:cxn ang="0">
                    <a:pos x="83" y="28"/>
                  </a:cxn>
                  <a:cxn ang="0">
                    <a:pos x="90" y="28"/>
                  </a:cxn>
                  <a:cxn ang="0">
                    <a:pos x="105" y="21"/>
                  </a:cxn>
                  <a:cxn ang="0">
                    <a:pos x="119" y="14"/>
                  </a:cxn>
                  <a:cxn ang="0">
                    <a:pos x="130" y="7"/>
                  </a:cxn>
                  <a:cxn ang="0">
                    <a:pos x="130" y="7"/>
                  </a:cxn>
                  <a:cxn ang="0">
                    <a:pos x="123" y="7"/>
                  </a:cxn>
                  <a:cxn ang="0">
                    <a:pos x="123" y="7"/>
                  </a:cxn>
                  <a:cxn ang="0">
                    <a:pos x="119" y="7"/>
                  </a:cxn>
                  <a:cxn ang="0">
                    <a:pos x="112" y="0"/>
                  </a:cxn>
                  <a:cxn ang="0">
                    <a:pos x="105" y="0"/>
                  </a:cxn>
                  <a:cxn ang="0">
                    <a:pos x="97" y="0"/>
                  </a:cxn>
                  <a:cxn ang="0">
                    <a:pos x="90" y="0"/>
                  </a:cxn>
                  <a:cxn ang="0">
                    <a:pos x="83" y="0"/>
                  </a:cxn>
                  <a:cxn ang="0">
                    <a:pos x="69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43" y="7"/>
                  </a:cxn>
                  <a:cxn ang="0">
                    <a:pos x="36" y="7"/>
                  </a:cxn>
                  <a:cxn ang="0">
                    <a:pos x="22" y="7"/>
                  </a:cxn>
                  <a:cxn ang="0">
                    <a:pos x="14" y="14"/>
                  </a:cxn>
                </a:cxnLst>
                <a:rect l="0" t="0" r="r" b="b"/>
                <a:pathLst>
                  <a:path w="130" h="146">
                    <a:moveTo>
                      <a:pt x="14" y="14"/>
                    </a:moveTo>
                    <a:lnTo>
                      <a:pt x="14" y="21"/>
                    </a:lnTo>
                    <a:lnTo>
                      <a:pt x="7" y="28"/>
                    </a:lnTo>
                    <a:lnTo>
                      <a:pt x="7" y="38"/>
                    </a:lnTo>
                    <a:lnTo>
                      <a:pt x="0" y="52"/>
                    </a:lnTo>
                    <a:lnTo>
                      <a:pt x="0" y="73"/>
                    </a:lnTo>
                    <a:lnTo>
                      <a:pt x="0" y="101"/>
                    </a:lnTo>
                    <a:lnTo>
                      <a:pt x="0" y="118"/>
                    </a:lnTo>
                    <a:lnTo>
                      <a:pt x="7" y="146"/>
                    </a:lnTo>
                    <a:lnTo>
                      <a:pt x="7" y="146"/>
                    </a:lnTo>
                    <a:lnTo>
                      <a:pt x="7" y="139"/>
                    </a:lnTo>
                    <a:lnTo>
                      <a:pt x="7" y="139"/>
                    </a:lnTo>
                    <a:lnTo>
                      <a:pt x="7" y="132"/>
                    </a:lnTo>
                    <a:lnTo>
                      <a:pt x="7" y="118"/>
                    </a:lnTo>
                    <a:lnTo>
                      <a:pt x="7" y="112"/>
                    </a:lnTo>
                    <a:lnTo>
                      <a:pt x="14" y="105"/>
                    </a:lnTo>
                    <a:lnTo>
                      <a:pt x="14" y="94"/>
                    </a:lnTo>
                    <a:lnTo>
                      <a:pt x="14" y="87"/>
                    </a:lnTo>
                    <a:lnTo>
                      <a:pt x="22" y="73"/>
                    </a:lnTo>
                    <a:lnTo>
                      <a:pt x="29" y="66"/>
                    </a:lnTo>
                    <a:lnTo>
                      <a:pt x="36" y="52"/>
                    </a:lnTo>
                    <a:lnTo>
                      <a:pt x="43" y="45"/>
                    </a:lnTo>
                    <a:lnTo>
                      <a:pt x="51" y="38"/>
                    </a:lnTo>
                    <a:lnTo>
                      <a:pt x="61" y="38"/>
                    </a:lnTo>
                    <a:lnTo>
                      <a:pt x="69" y="35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83" y="28"/>
                    </a:lnTo>
                    <a:lnTo>
                      <a:pt x="90" y="28"/>
                    </a:lnTo>
                    <a:lnTo>
                      <a:pt x="105" y="21"/>
                    </a:lnTo>
                    <a:lnTo>
                      <a:pt x="119" y="14"/>
                    </a:lnTo>
                    <a:lnTo>
                      <a:pt x="130" y="7"/>
                    </a:lnTo>
                    <a:lnTo>
                      <a:pt x="130" y="7"/>
                    </a:lnTo>
                    <a:lnTo>
                      <a:pt x="123" y="7"/>
                    </a:lnTo>
                    <a:lnTo>
                      <a:pt x="123" y="7"/>
                    </a:lnTo>
                    <a:lnTo>
                      <a:pt x="119" y="7"/>
                    </a:lnTo>
                    <a:lnTo>
                      <a:pt x="112" y="0"/>
                    </a:lnTo>
                    <a:lnTo>
                      <a:pt x="105" y="0"/>
                    </a:lnTo>
                    <a:lnTo>
                      <a:pt x="97" y="0"/>
                    </a:lnTo>
                    <a:lnTo>
                      <a:pt x="90" y="0"/>
                    </a:lnTo>
                    <a:lnTo>
                      <a:pt x="83" y="0"/>
                    </a:lnTo>
                    <a:lnTo>
                      <a:pt x="69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3" y="7"/>
                    </a:lnTo>
                    <a:lnTo>
                      <a:pt x="36" y="7"/>
                    </a:lnTo>
                    <a:lnTo>
                      <a:pt x="22" y="7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" name="Freeform 56"/>
              <p:cNvSpPr>
                <a:spLocks/>
              </p:cNvSpPr>
              <p:nvPr/>
            </p:nvSpPr>
            <p:spPr bwMode="auto">
              <a:xfrm>
                <a:off x="3084" y="3465"/>
                <a:ext cx="101" cy="34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15" y="7"/>
                  </a:cxn>
                  <a:cxn ang="0">
                    <a:pos x="22" y="7"/>
                  </a:cxn>
                  <a:cxn ang="0">
                    <a:pos x="29" y="7"/>
                  </a:cxn>
                  <a:cxn ang="0">
                    <a:pos x="33" y="7"/>
                  </a:cxn>
                  <a:cxn ang="0">
                    <a:pos x="40" y="0"/>
                  </a:cxn>
                  <a:cxn ang="0">
                    <a:pos x="47" y="0"/>
                  </a:cxn>
                  <a:cxn ang="0">
                    <a:pos x="62" y="7"/>
                  </a:cxn>
                  <a:cxn ang="0">
                    <a:pos x="76" y="7"/>
                  </a:cxn>
                  <a:cxn ang="0">
                    <a:pos x="91" y="7"/>
                  </a:cxn>
                  <a:cxn ang="0">
                    <a:pos x="101" y="13"/>
                  </a:cxn>
                  <a:cxn ang="0">
                    <a:pos x="101" y="20"/>
                  </a:cxn>
                  <a:cxn ang="0">
                    <a:pos x="101" y="20"/>
                  </a:cxn>
                  <a:cxn ang="0">
                    <a:pos x="101" y="20"/>
                  </a:cxn>
                  <a:cxn ang="0">
                    <a:pos x="98" y="13"/>
                  </a:cxn>
                  <a:cxn ang="0">
                    <a:pos x="91" y="13"/>
                  </a:cxn>
                  <a:cxn ang="0">
                    <a:pos x="83" y="13"/>
                  </a:cxn>
                  <a:cxn ang="0">
                    <a:pos x="76" y="13"/>
                  </a:cxn>
                  <a:cxn ang="0">
                    <a:pos x="69" y="13"/>
                  </a:cxn>
                  <a:cxn ang="0">
                    <a:pos x="62" y="13"/>
                  </a:cxn>
                  <a:cxn ang="0">
                    <a:pos x="55" y="7"/>
                  </a:cxn>
                  <a:cxn ang="0">
                    <a:pos x="40" y="7"/>
                  </a:cxn>
                  <a:cxn ang="0">
                    <a:pos x="33" y="13"/>
                  </a:cxn>
                  <a:cxn ang="0">
                    <a:pos x="29" y="13"/>
                  </a:cxn>
                  <a:cxn ang="0">
                    <a:pos x="22" y="13"/>
                  </a:cxn>
                  <a:cxn ang="0">
                    <a:pos x="15" y="20"/>
                  </a:cxn>
                  <a:cxn ang="0">
                    <a:pos x="8" y="27"/>
                  </a:cxn>
                  <a:cxn ang="0">
                    <a:pos x="0" y="34"/>
                  </a:cxn>
                  <a:cxn ang="0">
                    <a:pos x="0" y="20"/>
                  </a:cxn>
                </a:cxnLst>
                <a:rect l="0" t="0" r="r" b="b"/>
                <a:pathLst>
                  <a:path w="101" h="34">
                    <a:moveTo>
                      <a:pt x="0" y="20"/>
                    </a:move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9" y="7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62" y="7"/>
                    </a:lnTo>
                    <a:lnTo>
                      <a:pt x="76" y="7"/>
                    </a:lnTo>
                    <a:lnTo>
                      <a:pt x="91" y="7"/>
                    </a:lnTo>
                    <a:lnTo>
                      <a:pt x="101" y="13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98" y="13"/>
                    </a:lnTo>
                    <a:lnTo>
                      <a:pt x="91" y="13"/>
                    </a:lnTo>
                    <a:lnTo>
                      <a:pt x="83" y="13"/>
                    </a:lnTo>
                    <a:lnTo>
                      <a:pt x="76" y="13"/>
                    </a:lnTo>
                    <a:lnTo>
                      <a:pt x="69" y="13"/>
                    </a:lnTo>
                    <a:lnTo>
                      <a:pt x="62" y="13"/>
                    </a:lnTo>
                    <a:lnTo>
                      <a:pt x="55" y="7"/>
                    </a:lnTo>
                    <a:lnTo>
                      <a:pt x="40" y="7"/>
                    </a:lnTo>
                    <a:lnTo>
                      <a:pt x="33" y="13"/>
                    </a:lnTo>
                    <a:lnTo>
                      <a:pt x="29" y="13"/>
                    </a:lnTo>
                    <a:lnTo>
                      <a:pt x="22" y="13"/>
                    </a:lnTo>
                    <a:lnTo>
                      <a:pt x="15" y="20"/>
                    </a:lnTo>
                    <a:lnTo>
                      <a:pt x="8" y="27"/>
                    </a:lnTo>
                    <a:lnTo>
                      <a:pt x="0" y="3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1" name="Freeform 57"/>
              <p:cNvSpPr>
                <a:spLocks/>
              </p:cNvSpPr>
              <p:nvPr/>
            </p:nvSpPr>
            <p:spPr bwMode="auto">
              <a:xfrm>
                <a:off x="3084" y="3405"/>
                <a:ext cx="101" cy="28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3" y="0"/>
                  </a:cxn>
                  <a:cxn ang="0">
                    <a:pos x="40" y="0"/>
                  </a:cxn>
                  <a:cxn ang="0">
                    <a:pos x="47" y="0"/>
                  </a:cxn>
                  <a:cxn ang="0">
                    <a:pos x="62" y="0"/>
                  </a:cxn>
                  <a:cxn ang="0">
                    <a:pos x="76" y="0"/>
                  </a:cxn>
                  <a:cxn ang="0">
                    <a:pos x="91" y="0"/>
                  </a:cxn>
                  <a:cxn ang="0">
                    <a:pos x="101" y="7"/>
                  </a:cxn>
                  <a:cxn ang="0">
                    <a:pos x="101" y="14"/>
                  </a:cxn>
                  <a:cxn ang="0">
                    <a:pos x="101" y="14"/>
                  </a:cxn>
                  <a:cxn ang="0">
                    <a:pos x="101" y="14"/>
                  </a:cxn>
                  <a:cxn ang="0">
                    <a:pos x="98" y="14"/>
                  </a:cxn>
                  <a:cxn ang="0">
                    <a:pos x="91" y="7"/>
                  </a:cxn>
                  <a:cxn ang="0">
                    <a:pos x="83" y="7"/>
                  </a:cxn>
                  <a:cxn ang="0">
                    <a:pos x="76" y="7"/>
                  </a:cxn>
                  <a:cxn ang="0">
                    <a:pos x="69" y="7"/>
                  </a:cxn>
                  <a:cxn ang="0">
                    <a:pos x="62" y="7"/>
                  </a:cxn>
                  <a:cxn ang="0">
                    <a:pos x="55" y="7"/>
                  </a:cxn>
                  <a:cxn ang="0">
                    <a:pos x="40" y="7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2" y="7"/>
                  </a:cxn>
                  <a:cxn ang="0">
                    <a:pos x="15" y="14"/>
                  </a:cxn>
                  <a:cxn ang="0">
                    <a:pos x="8" y="21"/>
                  </a:cxn>
                  <a:cxn ang="0">
                    <a:pos x="0" y="28"/>
                  </a:cxn>
                  <a:cxn ang="0">
                    <a:pos x="0" y="14"/>
                  </a:cxn>
                </a:cxnLst>
                <a:rect l="0" t="0" r="r" b="b"/>
                <a:pathLst>
                  <a:path w="101" h="28">
                    <a:moveTo>
                      <a:pt x="0" y="14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62" y="0"/>
                    </a:lnTo>
                    <a:lnTo>
                      <a:pt x="76" y="0"/>
                    </a:lnTo>
                    <a:lnTo>
                      <a:pt x="91" y="0"/>
                    </a:lnTo>
                    <a:lnTo>
                      <a:pt x="101" y="7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98" y="14"/>
                    </a:lnTo>
                    <a:lnTo>
                      <a:pt x="91" y="7"/>
                    </a:lnTo>
                    <a:lnTo>
                      <a:pt x="83" y="7"/>
                    </a:lnTo>
                    <a:lnTo>
                      <a:pt x="76" y="7"/>
                    </a:lnTo>
                    <a:lnTo>
                      <a:pt x="69" y="7"/>
                    </a:lnTo>
                    <a:lnTo>
                      <a:pt x="62" y="7"/>
                    </a:lnTo>
                    <a:lnTo>
                      <a:pt x="55" y="7"/>
                    </a:lnTo>
                    <a:lnTo>
                      <a:pt x="40" y="7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2" y="7"/>
                    </a:lnTo>
                    <a:lnTo>
                      <a:pt x="15" y="14"/>
                    </a:lnTo>
                    <a:lnTo>
                      <a:pt x="8" y="21"/>
                    </a:lnTo>
                    <a:lnTo>
                      <a:pt x="0" y="2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" name="Freeform 58"/>
              <p:cNvSpPr>
                <a:spLocks/>
              </p:cNvSpPr>
              <p:nvPr/>
            </p:nvSpPr>
            <p:spPr bwMode="auto">
              <a:xfrm>
                <a:off x="3182" y="3374"/>
                <a:ext cx="169" cy="2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2"/>
                  </a:cxn>
                  <a:cxn ang="0">
                    <a:pos x="54" y="296"/>
                  </a:cxn>
                  <a:cxn ang="0">
                    <a:pos x="54" y="258"/>
                  </a:cxn>
                  <a:cxn ang="0">
                    <a:pos x="169" y="278"/>
                  </a:cxn>
                  <a:cxn ang="0">
                    <a:pos x="169" y="265"/>
                  </a:cxn>
                  <a:cxn ang="0">
                    <a:pos x="86" y="251"/>
                  </a:cxn>
                  <a:cxn ang="0">
                    <a:pos x="79" y="219"/>
                  </a:cxn>
                  <a:cxn ang="0">
                    <a:pos x="25" y="219"/>
                  </a:cxn>
                  <a:cxn ang="0">
                    <a:pos x="25" y="219"/>
                  </a:cxn>
                  <a:cxn ang="0">
                    <a:pos x="18" y="205"/>
                  </a:cxn>
                  <a:cxn ang="0">
                    <a:pos x="18" y="185"/>
                  </a:cxn>
                  <a:cxn ang="0">
                    <a:pos x="11" y="160"/>
                  </a:cxn>
                  <a:cxn ang="0">
                    <a:pos x="3" y="125"/>
                  </a:cxn>
                  <a:cxn ang="0">
                    <a:pos x="3" y="87"/>
                  </a:cxn>
                  <a:cxn ang="0">
                    <a:pos x="3" y="52"/>
                  </a:cxn>
                  <a:cxn ang="0">
                    <a:pos x="18" y="7"/>
                  </a:cxn>
                  <a:cxn ang="0">
                    <a:pos x="0" y="0"/>
                  </a:cxn>
                </a:cxnLst>
                <a:rect l="0" t="0" r="r" b="b"/>
                <a:pathLst>
                  <a:path w="169" h="296">
                    <a:moveTo>
                      <a:pt x="0" y="0"/>
                    </a:moveTo>
                    <a:lnTo>
                      <a:pt x="0" y="292"/>
                    </a:lnTo>
                    <a:lnTo>
                      <a:pt x="54" y="296"/>
                    </a:lnTo>
                    <a:lnTo>
                      <a:pt x="54" y="258"/>
                    </a:lnTo>
                    <a:lnTo>
                      <a:pt x="169" y="278"/>
                    </a:lnTo>
                    <a:lnTo>
                      <a:pt x="169" y="265"/>
                    </a:lnTo>
                    <a:lnTo>
                      <a:pt x="86" y="251"/>
                    </a:lnTo>
                    <a:lnTo>
                      <a:pt x="79" y="219"/>
                    </a:lnTo>
                    <a:lnTo>
                      <a:pt x="25" y="219"/>
                    </a:lnTo>
                    <a:lnTo>
                      <a:pt x="25" y="219"/>
                    </a:lnTo>
                    <a:lnTo>
                      <a:pt x="18" y="205"/>
                    </a:lnTo>
                    <a:lnTo>
                      <a:pt x="18" y="185"/>
                    </a:lnTo>
                    <a:lnTo>
                      <a:pt x="11" y="160"/>
                    </a:lnTo>
                    <a:lnTo>
                      <a:pt x="3" y="125"/>
                    </a:lnTo>
                    <a:lnTo>
                      <a:pt x="3" y="87"/>
                    </a:lnTo>
                    <a:lnTo>
                      <a:pt x="3" y="52"/>
                    </a:lnTo>
                    <a:lnTo>
                      <a:pt x="1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3" name="Freeform 59"/>
              <p:cNvSpPr>
                <a:spLocks/>
              </p:cNvSpPr>
              <p:nvPr/>
            </p:nvSpPr>
            <p:spPr bwMode="auto">
              <a:xfrm>
                <a:off x="3268" y="3301"/>
                <a:ext cx="220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7" y="38"/>
                  </a:cxn>
                  <a:cxn ang="0">
                    <a:pos x="15" y="38"/>
                  </a:cxn>
                  <a:cxn ang="0">
                    <a:pos x="29" y="31"/>
                  </a:cxn>
                  <a:cxn ang="0">
                    <a:pos x="36" y="31"/>
                  </a:cxn>
                  <a:cxn ang="0">
                    <a:pos x="47" y="28"/>
                  </a:cxn>
                  <a:cxn ang="0">
                    <a:pos x="62" y="28"/>
                  </a:cxn>
                  <a:cxn ang="0">
                    <a:pos x="83" y="28"/>
                  </a:cxn>
                  <a:cxn ang="0">
                    <a:pos x="98" y="21"/>
                  </a:cxn>
                  <a:cxn ang="0">
                    <a:pos x="116" y="21"/>
                  </a:cxn>
                  <a:cxn ang="0">
                    <a:pos x="130" y="21"/>
                  </a:cxn>
                  <a:cxn ang="0">
                    <a:pos x="152" y="21"/>
                  </a:cxn>
                  <a:cxn ang="0">
                    <a:pos x="173" y="21"/>
                  </a:cxn>
                  <a:cxn ang="0">
                    <a:pos x="191" y="28"/>
                  </a:cxn>
                  <a:cxn ang="0">
                    <a:pos x="213" y="28"/>
                  </a:cxn>
                  <a:cxn ang="0">
                    <a:pos x="220" y="0"/>
                  </a:cxn>
                  <a:cxn ang="0">
                    <a:pos x="213" y="0"/>
                  </a:cxn>
                  <a:cxn ang="0">
                    <a:pos x="213" y="0"/>
                  </a:cxn>
                  <a:cxn ang="0">
                    <a:pos x="206" y="0"/>
                  </a:cxn>
                  <a:cxn ang="0">
                    <a:pos x="191" y="0"/>
                  </a:cxn>
                  <a:cxn ang="0">
                    <a:pos x="184" y="0"/>
                  </a:cxn>
                  <a:cxn ang="0">
                    <a:pos x="173" y="0"/>
                  </a:cxn>
                  <a:cxn ang="0">
                    <a:pos x="152" y="7"/>
                  </a:cxn>
                  <a:cxn ang="0">
                    <a:pos x="137" y="7"/>
                  </a:cxn>
                  <a:cxn ang="0">
                    <a:pos x="116" y="7"/>
                  </a:cxn>
                  <a:cxn ang="0">
                    <a:pos x="105" y="7"/>
                  </a:cxn>
                  <a:cxn ang="0">
                    <a:pos x="83" y="7"/>
                  </a:cxn>
                  <a:cxn ang="0">
                    <a:pos x="69" y="14"/>
                  </a:cxn>
                  <a:cxn ang="0">
                    <a:pos x="47" y="14"/>
                  </a:cxn>
                  <a:cxn ang="0">
                    <a:pos x="29" y="21"/>
                  </a:cxn>
                  <a:cxn ang="0">
                    <a:pos x="15" y="21"/>
                  </a:cxn>
                  <a:cxn ang="0">
                    <a:pos x="0" y="28"/>
                  </a:cxn>
                  <a:cxn ang="0">
                    <a:pos x="0" y="38"/>
                  </a:cxn>
                </a:cxnLst>
                <a:rect l="0" t="0" r="r" b="b"/>
                <a:pathLst>
                  <a:path w="220" h="38">
                    <a:moveTo>
                      <a:pt x="0" y="38"/>
                    </a:moveTo>
                    <a:lnTo>
                      <a:pt x="0" y="38"/>
                    </a:lnTo>
                    <a:lnTo>
                      <a:pt x="0" y="38"/>
                    </a:lnTo>
                    <a:lnTo>
                      <a:pt x="7" y="38"/>
                    </a:lnTo>
                    <a:lnTo>
                      <a:pt x="15" y="38"/>
                    </a:lnTo>
                    <a:lnTo>
                      <a:pt x="29" y="31"/>
                    </a:lnTo>
                    <a:lnTo>
                      <a:pt x="36" y="31"/>
                    </a:lnTo>
                    <a:lnTo>
                      <a:pt x="47" y="28"/>
                    </a:lnTo>
                    <a:lnTo>
                      <a:pt x="62" y="28"/>
                    </a:lnTo>
                    <a:lnTo>
                      <a:pt x="83" y="28"/>
                    </a:lnTo>
                    <a:lnTo>
                      <a:pt x="98" y="21"/>
                    </a:lnTo>
                    <a:lnTo>
                      <a:pt x="116" y="21"/>
                    </a:lnTo>
                    <a:lnTo>
                      <a:pt x="130" y="21"/>
                    </a:lnTo>
                    <a:lnTo>
                      <a:pt x="152" y="21"/>
                    </a:lnTo>
                    <a:lnTo>
                      <a:pt x="173" y="21"/>
                    </a:lnTo>
                    <a:lnTo>
                      <a:pt x="191" y="28"/>
                    </a:lnTo>
                    <a:lnTo>
                      <a:pt x="213" y="28"/>
                    </a:lnTo>
                    <a:lnTo>
                      <a:pt x="220" y="0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06" y="0"/>
                    </a:lnTo>
                    <a:lnTo>
                      <a:pt x="191" y="0"/>
                    </a:lnTo>
                    <a:lnTo>
                      <a:pt x="184" y="0"/>
                    </a:lnTo>
                    <a:lnTo>
                      <a:pt x="173" y="0"/>
                    </a:lnTo>
                    <a:lnTo>
                      <a:pt x="152" y="7"/>
                    </a:lnTo>
                    <a:lnTo>
                      <a:pt x="137" y="7"/>
                    </a:lnTo>
                    <a:lnTo>
                      <a:pt x="116" y="7"/>
                    </a:lnTo>
                    <a:lnTo>
                      <a:pt x="105" y="7"/>
                    </a:lnTo>
                    <a:lnTo>
                      <a:pt x="83" y="7"/>
                    </a:lnTo>
                    <a:lnTo>
                      <a:pt x="69" y="14"/>
                    </a:lnTo>
                    <a:lnTo>
                      <a:pt x="47" y="14"/>
                    </a:lnTo>
                    <a:lnTo>
                      <a:pt x="29" y="21"/>
                    </a:lnTo>
                    <a:lnTo>
                      <a:pt x="15" y="21"/>
                    </a:lnTo>
                    <a:lnTo>
                      <a:pt x="0" y="2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4" name="Freeform 60"/>
              <p:cNvSpPr>
                <a:spLocks/>
              </p:cNvSpPr>
              <p:nvPr/>
            </p:nvSpPr>
            <p:spPr bwMode="auto">
              <a:xfrm>
                <a:off x="3139" y="3684"/>
                <a:ext cx="371" cy="115"/>
              </a:xfrm>
              <a:custGeom>
                <a:avLst/>
                <a:gdLst/>
                <a:ahLst/>
                <a:cxnLst>
                  <a:cxn ang="0">
                    <a:pos x="158" y="115"/>
                  </a:cxn>
                  <a:cxn ang="0">
                    <a:pos x="158" y="115"/>
                  </a:cxn>
                  <a:cxn ang="0">
                    <a:pos x="158" y="115"/>
                  </a:cxn>
                  <a:cxn ang="0">
                    <a:pos x="165" y="108"/>
                  </a:cxn>
                  <a:cxn ang="0">
                    <a:pos x="165" y="108"/>
                  </a:cxn>
                  <a:cxn ang="0">
                    <a:pos x="173" y="108"/>
                  </a:cxn>
                  <a:cxn ang="0">
                    <a:pos x="176" y="101"/>
                  </a:cxn>
                  <a:cxn ang="0">
                    <a:pos x="183" y="101"/>
                  </a:cxn>
                  <a:cxn ang="0">
                    <a:pos x="191" y="94"/>
                  </a:cxn>
                  <a:cxn ang="0">
                    <a:pos x="198" y="94"/>
                  </a:cxn>
                  <a:cxn ang="0">
                    <a:pos x="205" y="87"/>
                  </a:cxn>
                  <a:cxn ang="0">
                    <a:pos x="212" y="87"/>
                  </a:cxn>
                  <a:cxn ang="0">
                    <a:pos x="219" y="80"/>
                  </a:cxn>
                  <a:cxn ang="0">
                    <a:pos x="227" y="73"/>
                  </a:cxn>
                  <a:cxn ang="0">
                    <a:pos x="234" y="66"/>
                  </a:cxn>
                  <a:cxn ang="0">
                    <a:pos x="234" y="66"/>
                  </a:cxn>
                  <a:cxn ang="0">
                    <a:pos x="241" y="59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371" y="80"/>
                  </a:cxn>
                  <a:cxn ang="0">
                    <a:pos x="356" y="87"/>
                  </a:cxn>
                  <a:cxn ang="0">
                    <a:pos x="252" y="59"/>
                  </a:cxn>
                  <a:cxn ang="0">
                    <a:pos x="252" y="59"/>
                  </a:cxn>
                  <a:cxn ang="0">
                    <a:pos x="252" y="66"/>
                  </a:cxn>
                  <a:cxn ang="0">
                    <a:pos x="245" y="66"/>
                  </a:cxn>
                  <a:cxn ang="0">
                    <a:pos x="245" y="66"/>
                  </a:cxn>
                  <a:cxn ang="0">
                    <a:pos x="245" y="73"/>
                  </a:cxn>
                  <a:cxn ang="0">
                    <a:pos x="241" y="73"/>
                  </a:cxn>
                  <a:cxn ang="0">
                    <a:pos x="241" y="80"/>
                  </a:cxn>
                  <a:cxn ang="0">
                    <a:pos x="234" y="80"/>
                  </a:cxn>
                  <a:cxn ang="0">
                    <a:pos x="227" y="87"/>
                  </a:cxn>
                  <a:cxn ang="0">
                    <a:pos x="219" y="87"/>
                  </a:cxn>
                  <a:cxn ang="0">
                    <a:pos x="212" y="94"/>
                  </a:cxn>
                  <a:cxn ang="0">
                    <a:pos x="205" y="101"/>
                  </a:cxn>
                  <a:cxn ang="0">
                    <a:pos x="191" y="101"/>
                  </a:cxn>
                  <a:cxn ang="0">
                    <a:pos x="183" y="108"/>
                  </a:cxn>
                  <a:cxn ang="0">
                    <a:pos x="173" y="115"/>
                  </a:cxn>
                  <a:cxn ang="0">
                    <a:pos x="165" y="115"/>
                  </a:cxn>
                  <a:cxn ang="0">
                    <a:pos x="158" y="115"/>
                  </a:cxn>
                </a:cxnLst>
                <a:rect l="0" t="0" r="r" b="b"/>
                <a:pathLst>
                  <a:path w="371" h="115">
                    <a:moveTo>
                      <a:pt x="158" y="115"/>
                    </a:moveTo>
                    <a:lnTo>
                      <a:pt x="158" y="115"/>
                    </a:lnTo>
                    <a:lnTo>
                      <a:pt x="158" y="115"/>
                    </a:lnTo>
                    <a:lnTo>
                      <a:pt x="165" y="108"/>
                    </a:lnTo>
                    <a:lnTo>
                      <a:pt x="165" y="108"/>
                    </a:lnTo>
                    <a:lnTo>
                      <a:pt x="173" y="108"/>
                    </a:lnTo>
                    <a:lnTo>
                      <a:pt x="176" y="101"/>
                    </a:lnTo>
                    <a:lnTo>
                      <a:pt x="183" y="101"/>
                    </a:lnTo>
                    <a:lnTo>
                      <a:pt x="191" y="94"/>
                    </a:lnTo>
                    <a:lnTo>
                      <a:pt x="198" y="94"/>
                    </a:lnTo>
                    <a:lnTo>
                      <a:pt x="205" y="87"/>
                    </a:lnTo>
                    <a:lnTo>
                      <a:pt x="212" y="87"/>
                    </a:lnTo>
                    <a:lnTo>
                      <a:pt x="219" y="80"/>
                    </a:lnTo>
                    <a:lnTo>
                      <a:pt x="227" y="73"/>
                    </a:lnTo>
                    <a:lnTo>
                      <a:pt x="234" y="66"/>
                    </a:lnTo>
                    <a:lnTo>
                      <a:pt x="234" y="66"/>
                    </a:lnTo>
                    <a:lnTo>
                      <a:pt x="241" y="59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371" y="80"/>
                    </a:lnTo>
                    <a:lnTo>
                      <a:pt x="356" y="87"/>
                    </a:lnTo>
                    <a:lnTo>
                      <a:pt x="252" y="59"/>
                    </a:lnTo>
                    <a:lnTo>
                      <a:pt x="252" y="59"/>
                    </a:lnTo>
                    <a:lnTo>
                      <a:pt x="252" y="66"/>
                    </a:lnTo>
                    <a:lnTo>
                      <a:pt x="245" y="66"/>
                    </a:lnTo>
                    <a:lnTo>
                      <a:pt x="245" y="66"/>
                    </a:lnTo>
                    <a:lnTo>
                      <a:pt x="245" y="73"/>
                    </a:lnTo>
                    <a:lnTo>
                      <a:pt x="241" y="73"/>
                    </a:lnTo>
                    <a:lnTo>
                      <a:pt x="241" y="80"/>
                    </a:lnTo>
                    <a:lnTo>
                      <a:pt x="234" y="80"/>
                    </a:lnTo>
                    <a:lnTo>
                      <a:pt x="227" y="87"/>
                    </a:lnTo>
                    <a:lnTo>
                      <a:pt x="219" y="87"/>
                    </a:lnTo>
                    <a:lnTo>
                      <a:pt x="212" y="94"/>
                    </a:lnTo>
                    <a:lnTo>
                      <a:pt x="205" y="101"/>
                    </a:lnTo>
                    <a:lnTo>
                      <a:pt x="191" y="101"/>
                    </a:lnTo>
                    <a:lnTo>
                      <a:pt x="183" y="108"/>
                    </a:lnTo>
                    <a:lnTo>
                      <a:pt x="173" y="115"/>
                    </a:lnTo>
                    <a:lnTo>
                      <a:pt x="165" y="115"/>
                    </a:lnTo>
                    <a:lnTo>
                      <a:pt x="158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5" name="Freeform 61"/>
              <p:cNvSpPr>
                <a:spLocks/>
              </p:cNvSpPr>
              <p:nvPr/>
            </p:nvSpPr>
            <p:spPr bwMode="auto">
              <a:xfrm>
                <a:off x="3063" y="3712"/>
                <a:ext cx="378" cy="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1" y="104"/>
                  </a:cxn>
                  <a:cxn ang="0">
                    <a:pos x="378" y="104"/>
                  </a:cxn>
                  <a:cxn ang="0">
                    <a:pos x="14" y="0"/>
                  </a:cxn>
                  <a:cxn ang="0">
                    <a:pos x="0" y="0"/>
                  </a:cxn>
                </a:cxnLst>
                <a:rect l="0" t="0" r="r" b="b"/>
                <a:pathLst>
                  <a:path w="378" h="104">
                    <a:moveTo>
                      <a:pt x="0" y="0"/>
                    </a:moveTo>
                    <a:lnTo>
                      <a:pt x="371" y="104"/>
                    </a:lnTo>
                    <a:lnTo>
                      <a:pt x="378" y="104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6" name="Freeform 62"/>
              <p:cNvSpPr>
                <a:spLocks/>
              </p:cNvSpPr>
              <p:nvPr/>
            </p:nvSpPr>
            <p:spPr bwMode="auto">
              <a:xfrm>
                <a:off x="3124" y="3698"/>
                <a:ext cx="371" cy="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4" y="94"/>
                  </a:cxn>
                  <a:cxn ang="0">
                    <a:pos x="371" y="94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371" h="94">
                    <a:moveTo>
                      <a:pt x="0" y="0"/>
                    </a:moveTo>
                    <a:lnTo>
                      <a:pt x="364" y="94"/>
                    </a:lnTo>
                    <a:lnTo>
                      <a:pt x="371" y="94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7" name="Freeform 63"/>
              <p:cNvSpPr>
                <a:spLocks/>
              </p:cNvSpPr>
              <p:nvPr/>
            </p:nvSpPr>
            <p:spPr bwMode="auto">
              <a:xfrm>
                <a:off x="3099" y="3705"/>
                <a:ext cx="367" cy="1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0" y="101"/>
                  </a:cxn>
                  <a:cxn ang="0">
                    <a:pos x="367" y="101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367" h="101">
                    <a:moveTo>
                      <a:pt x="0" y="0"/>
                    </a:moveTo>
                    <a:lnTo>
                      <a:pt x="360" y="101"/>
                    </a:lnTo>
                    <a:lnTo>
                      <a:pt x="367" y="101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</p:grpSp>
      </p:grpSp>
      <p:sp>
        <p:nvSpPr>
          <p:cNvPr id="66" name="6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41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400" y="1066816"/>
            <a:ext cx="3810000" cy="5219704"/>
          </a:xfrm>
          <a:prstGeom prst="rect">
            <a:avLst/>
          </a:prstGeom>
          <a:ln/>
        </p:spPr>
        <p:txBody>
          <a:bodyPr/>
          <a:lstStyle/>
          <a:p>
            <a:pPr marL="274320" marR="0" lvl="0" indent="-274320" algn="just" defTabSz="914400" rtl="0" eaLnBrk="1" fontAlgn="auto" latinLnBrk="0" hangingPunct="1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Algunos comandos:</a:t>
            </a:r>
          </a:p>
          <a:p>
            <a:pPr marL="274320" marR="0" lvl="0" indent="-274320" algn="just" defTabSz="914400" rtl="0" eaLnBrk="1" fontAlgn="auto" latinLnBrk="0" hangingPunct="1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Son enviados como texto ASCII vía el canal de control</a:t>
            </a:r>
          </a:p>
          <a:p>
            <a:pPr marL="274320" marR="0" lvl="0" indent="-274320" algn="just" defTabSz="914400" rtl="0" eaLnBrk="1" fontAlgn="auto" latinLnBrk="0" hangingPunct="1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USER </a:t>
            </a:r>
            <a:r>
              <a:rPr kumimoji="0" lang="es-E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username</a:t>
            </a:r>
            <a:endParaRPr kumimoji="0" lang="es-ES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PASS </a:t>
            </a:r>
            <a:r>
              <a:rPr kumimoji="0" lang="es-E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password</a:t>
            </a:r>
            <a:endParaRPr kumimoji="0" lang="es-ES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LIST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retorna la lista de archivos del directorio actual.</a:t>
            </a:r>
          </a:p>
          <a:p>
            <a:pPr marL="274320" marR="0" lvl="0" indent="-274320" algn="just" defTabSz="914400" rtl="0" eaLnBrk="1" fontAlgn="auto" latinLnBrk="0" hangingPunct="1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RETR </a:t>
            </a: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filename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baja un archivo (</a:t>
            </a:r>
            <a:r>
              <a:rPr kumimoji="0" lang="es-E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get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).</a:t>
            </a: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  <a:p>
            <a:pPr marL="274320" marR="0" lvl="0" indent="-274320" algn="just" defTabSz="914400" rtl="0" eaLnBrk="1" fontAlgn="auto" latinLnBrk="0" hangingPunct="1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STOR </a:t>
            </a: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filename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almacena (</a:t>
            </a:r>
            <a:r>
              <a:rPr kumimoji="0" lang="es-E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put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) archivo en host remoto.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495800" y="1566882"/>
            <a:ext cx="4148166" cy="5005390"/>
          </a:xfrm>
          <a:prstGeom prst="rect">
            <a:avLst/>
          </a:prstGeom>
          <a:ln/>
        </p:spPr>
        <p:txBody>
          <a:bodyPr/>
          <a:lstStyle/>
          <a:p>
            <a:pPr marL="274320" marR="0" lvl="0" indent="-274320" algn="just" defTabSz="914400" rtl="0" eaLnBrk="1" fontAlgn="auto" latinLnBrk="0" hangingPunct="1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Algunos códigos de</a:t>
            </a:r>
            <a:r>
              <a:rPr kumimoji="0" lang="es-ES" sz="2000" b="1" i="0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 respuesta</a:t>
            </a:r>
            <a:endParaRPr kumimoji="0" lang="es-ES" sz="2000" b="1" i="0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aiandra GD" pitchFamily="34" charset="0"/>
            </a:endParaRPr>
          </a:p>
          <a:p>
            <a:pPr marL="274320" marR="0" lvl="0" indent="-274320" algn="just" defTabSz="914400" rtl="0" eaLnBrk="1" fontAlgn="auto" latinLnBrk="0" hangingPunct="1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Código estatus y frases (como en HTTP)</a:t>
            </a:r>
          </a:p>
          <a:p>
            <a:pPr marL="274320" marR="0" lvl="0" indent="-274320" algn="just" defTabSz="914400" rtl="0" eaLnBrk="1" fontAlgn="auto" latinLnBrk="0" hangingPunct="1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331 </a:t>
            </a: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Username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OK, </a:t>
            </a: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password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required</a:t>
            </a:r>
            <a:endParaRPr kumimoji="0" lang="es-E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125 data </a:t>
            </a: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connection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already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open; transfer </a:t>
            </a: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starting</a:t>
            </a:r>
            <a:endParaRPr kumimoji="0" lang="es-E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425 </a:t>
            </a: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Can’t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open data </a:t>
            </a: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connection</a:t>
            </a:r>
            <a:endParaRPr kumimoji="0" lang="es-E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452 Error </a:t>
            </a: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writing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file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42900" y="199988"/>
            <a:ext cx="7962900" cy="657244"/>
          </a:xfrm>
          <a:prstGeom prst="rect">
            <a:avLst/>
          </a:prstGeom>
          <a:ln/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Comandos FTP</a:t>
            </a:r>
            <a:endParaRPr kumimoji="0" lang="es-ES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42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00063" y="785794"/>
            <a:ext cx="4143375" cy="5183187"/>
          </a:xfrm>
          <a:prstGeom prst="rect">
            <a:avLst/>
          </a:prstGeom>
          <a:ln/>
        </p:spPr>
        <p:txBody>
          <a:bodyPr/>
          <a:lstStyle/>
          <a:p>
            <a:pPr marL="274320" marR="0" lvl="0" indent="-274320" algn="just" defTabSz="914400" rtl="0" eaLnBrk="1" fontAlgn="auto" latinLnBrk="0" hangingPunct="1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Tres mayores componentes: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</a:t>
            </a:r>
          </a:p>
          <a:p>
            <a:pPr marL="274320" marR="0" lvl="0" indent="-274320" algn="just" defTabSz="914400" rtl="0" eaLnBrk="1" fontAlgn="auto" latinLnBrk="0" hangingPunct="1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Agente usuario</a:t>
            </a:r>
          </a:p>
          <a:p>
            <a:pPr marL="274320" marR="0" lvl="0" indent="-274320" algn="just" defTabSz="914400" rtl="0" eaLnBrk="1" fontAlgn="auto" latinLnBrk="0" hangingPunct="1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Servidor de correo</a:t>
            </a:r>
          </a:p>
          <a:p>
            <a:pPr marL="274320" lvl="0" indent="-274320" algn="just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dirty="0" smtClean="0">
                <a:latin typeface="Maiandra GD" pitchFamily="34" charset="0"/>
              </a:rPr>
              <a:t>Protocolo SMTP(</a:t>
            </a:r>
            <a:r>
              <a:rPr lang="es-ES" sz="1600" i="1" dirty="0" smtClean="0">
                <a:latin typeface="Maiandra GD" pitchFamily="34" charset="0"/>
              </a:rPr>
              <a:t>Simple Mail Transfer </a:t>
            </a:r>
            <a:r>
              <a:rPr lang="es-ES" sz="1600" i="1" dirty="0" err="1" smtClean="0">
                <a:latin typeface="Maiandra GD" pitchFamily="34" charset="0"/>
              </a:rPr>
              <a:t>Protocol</a:t>
            </a:r>
            <a:r>
              <a:rPr lang="es-ES" dirty="0" smtClean="0">
                <a:latin typeface="Maiandra GD" pitchFamily="34" charset="0"/>
              </a:rPr>
              <a:t>)</a:t>
            </a:r>
            <a:endParaRPr kumimoji="0" lang="es-E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  <a:p>
            <a:pPr marL="274320" marR="0" lvl="0" indent="-274320" algn="just" defTabSz="914400" rtl="0" eaLnBrk="1" fontAlgn="auto" latinLnBrk="0" hangingPunct="1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4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Agente Usuario</a:t>
            </a:r>
          </a:p>
          <a:p>
            <a:pPr marL="274320" marR="0" lvl="0" indent="-274320" algn="just" defTabSz="914400" rtl="0" eaLnBrk="1" fontAlgn="auto" latinLnBrk="0" hangingPunct="1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También conocido como “lector de correo”.</a:t>
            </a:r>
          </a:p>
          <a:p>
            <a:pPr marL="274320" marR="0" lvl="0" indent="-274320" algn="just" defTabSz="914400" rtl="0" eaLnBrk="1" fontAlgn="auto" latinLnBrk="0" hangingPunct="1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Escritura, edición, lectura de mensajes de correos.</a:t>
            </a:r>
          </a:p>
          <a:p>
            <a:pPr marL="274320" marR="0" lvl="0" indent="-274320" algn="just" defTabSz="914400" rtl="0" eaLnBrk="1" fontAlgn="auto" latinLnBrk="0" hangingPunct="1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Eudora</a:t>
            </a: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, Outlook,</a:t>
            </a:r>
            <a:r>
              <a:rPr kumimoji="0" lang="es-E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</a:t>
            </a: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Netscape Messenger</a:t>
            </a:r>
          </a:p>
          <a:p>
            <a:pPr marL="274320" marR="0" lvl="0" indent="-274320" algn="just" defTabSz="914400" rtl="0" eaLnBrk="1" fontAlgn="auto" latinLnBrk="0" hangingPunct="1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Mensajes de salida</a:t>
            </a:r>
            <a:r>
              <a:rPr kumimoji="0" lang="es-E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y</a:t>
            </a: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entrada son almacenados en servidor.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42900" y="199988"/>
            <a:ext cx="7962900" cy="657244"/>
          </a:xfrm>
          <a:prstGeom prst="rect">
            <a:avLst/>
          </a:prstGeom>
          <a:ln/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Correo</a:t>
            </a:r>
            <a:r>
              <a:rPr kumimoji="0" lang="es-E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 Electrónico</a:t>
            </a:r>
            <a:endParaRPr kumimoji="0" lang="es-ES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7388" y="762116"/>
            <a:ext cx="4272330" cy="338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500963"/>
            <a:ext cx="1519236" cy="50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5643578"/>
            <a:ext cx="10763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43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2844" y="214290"/>
            <a:ext cx="4110067" cy="5819796"/>
          </a:xfrm>
          <a:prstGeom prst="rect">
            <a:avLst/>
          </a:prstGeom>
          <a:ln/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Servidor de Correo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Casilla</a:t>
            </a: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contiene mensajes de entrada para el usuario.</a:t>
            </a:r>
          </a:p>
          <a:p>
            <a:pPr marL="274320" marR="0" lvl="0" indent="-274320" algn="l" defTabSz="914400" rtl="0" eaLnBrk="1" fontAlgn="auto" latinLnBrk="0" hangingPunct="1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Cola de mensajes</a:t>
            </a: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de los correos de salida.</a:t>
            </a:r>
          </a:p>
          <a:p>
            <a:pPr marL="274320" marR="0" lvl="0" indent="-274320" algn="l" defTabSz="914400" rtl="0" eaLnBrk="1" fontAlgn="auto" latinLnBrk="0" hangingPunct="1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SMTP: </a:t>
            </a: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aiandra GD" pitchFamily="34" charset="0"/>
              </a:rPr>
              <a:t>Protocolo</a:t>
            </a: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 </a:t>
            </a: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entre  servidores de correo para enviar mensajes e-mail</a:t>
            </a:r>
          </a:p>
          <a:p>
            <a:pPr marL="548640" marR="0" lvl="1" indent="-228600" algn="l" defTabSz="914400" rtl="0" eaLnBrk="1" fontAlgn="auto" latinLnBrk="0" hangingPunct="1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cliente: servidor que envía el correo.</a:t>
            </a:r>
          </a:p>
          <a:p>
            <a:pPr marL="548640" marR="0" lvl="1" indent="-228600" algn="l" defTabSz="914400" rtl="0" eaLnBrk="1" fontAlgn="auto" latinLnBrk="0" hangingPunct="1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“servidor”: servidor que recibe el correo.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357686" y="142852"/>
            <a:ext cx="4500594" cy="6429420"/>
          </a:xfrm>
          <a:prstGeom prst="rect">
            <a:avLst/>
          </a:prstGeom>
          <a:ln/>
        </p:spPr>
        <p:txBody>
          <a:bodyPr/>
          <a:lstStyle/>
          <a:p>
            <a:pPr marL="274320" marR="0" lvl="0" indent="-274320" algn="just" defTabSz="914400" rtl="0" eaLnBrk="1" fontAlgn="auto" latinLnBrk="0" hangingPunct="1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SMTP [RFC 2821]</a:t>
            </a: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aiandra GD" pitchFamily="34" charset="0"/>
            </a:endParaRPr>
          </a:p>
          <a:p>
            <a:pPr marL="274320" marR="0" lvl="0" indent="-274320" algn="just" defTabSz="914400" rtl="0" eaLnBrk="1" fontAlgn="auto" latinLnBrk="0" hangingPunct="1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Usa TCP para transferir confiablemente mensajes e-mail desde el cliente al servidor, puerto </a:t>
            </a: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Maiandra GD" pitchFamily="34" charset="0"/>
              </a:rPr>
              <a:t>25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.</a:t>
            </a:r>
          </a:p>
          <a:p>
            <a:pPr marL="274320" marR="0" lvl="0" indent="-274320" algn="just" defTabSz="914400" rtl="0" eaLnBrk="1" fontAlgn="auto" latinLnBrk="0" hangingPunct="1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Transferencia directa: servidor envía correos al servidor receptor.</a:t>
            </a:r>
          </a:p>
          <a:p>
            <a:pPr marL="274320" marR="0" lvl="0" indent="-274320" algn="just" defTabSz="914400" rtl="0" eaLnBrk="1" fontAlgn="auto" latinLnBrk="0" hangingPunct="1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Tres fases </a:t>
            </a:r>
            <a:r>
              <a:rPr lang="es-ES" sz="1600" dirty="0" smtClean="0">
                <a:latin typeface="Maiandra GD" pitchFamily="34" charset="0"/>
              </a:rPr>
              <a:t>en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la transferencia</a:t>
            </a:r>
          </a:p>
          <a:p>
            <a:pPr marL="548640" marR="0" lvl="1" indent="-228600" algn="just" defTabSz="914400" rtl="0" eaLnBrk="1" fontAlgn="auto" latinLnBrk="0" hangingPunct="1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Handshaking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</a:t>
            </a:r>
          </a:p>
          <a:p>
            <a:pPr marL="548640" marR="0" lvl="1" indent="-228600" algn="just" defTabSz="914400" rtl="0" eaLnBrk="1" fontAlgn="auto" latinLnBrk="0" hangingPunct="1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Transferencia de mensajes</a:t>
            </a:r>
          </a:p>
          <a:p>
            <a:pPr marL="548640" marR="0" lvl="1" indent="-228600" algn="just" defTabSz="914400" rtl="0" eaLnBrk="1" fontAlgn="auto" latinLnBrk="0" hangingPunct="1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" sz="1600" dirty="0" smtClean="0">
                <a:latin typeface="Maiandra GD" pitchFamily="34" charset="0"/>
              </a:rPr>
              <a:t>C</a:t>
            </a:r>
            <a:r>
              <a:rPr kumimoji="0" lang="es-E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ierre</a:t>
            </a: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  <a:p>
            <a:pPr marL="274320" marR="0" lvl="0" indent="-274320" algn="just" defTabSz="914400" rtl="0" eaLnBrk="1" fontAlgn="auto" latinLnBrk="0" hangingPunct="1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Interacción comandos/respuestas</a:t>
            </a:r>
          </a:p>
          <a:p>
            <a:pPr marL="548640" marR="0" lvl="1" indent="-228600" algn="just" defTabSz="914400" rtl="0" eaLnBrk="1" fontAlgn="auto" latinLnBrk="0" hangingPunct="1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Maiandra GD" pitchFamily="34" charset="0"/>
              </a:rPr>
              <a:t>comandos:</a:t>
            </a: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Texto ASCII</a:t>
            </a:r>
          </a:p>
          <a:p>
            <a:pPr marL="548640" marR="0" lvl="1" indent="-228600" algn="just" defTabSz="914400" rtl="0" eaLnBrk="1" fontAlgn="auto" latinLnBrk="0" hangingPunct="1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Maiandra GD" pitchFamily="34" charset="0"/>
              </a:rPr>
              <a:t>respuesta: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código de estatus y frase.</a:t>
            </a:r>
          </a:p>
          <a:p>
            <a:pPr marL="274320" marR="0" lvl="0" indent="-274320" algn="just" defTabSz="914400" rtl="0" eaLnBrk="1" fontAlgn="auto" latinLnBrk="0" hangingPunct="1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Mensajes deben ser enviados en ASCII de 7-bits</a:t>
            </a:r>
          </a:p>
          <a:p>
            <a:pPr marL="548640" marR="0" lvl="1" indent="-228600" algn="just" defTabSz="914400" rtl="0" eaLnBrk="1" fontAlgn="auto" latinLnBrk="0" hangingPunct="1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85000"/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44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1"/>
          <p:cNvSpPr txBox="1">
            <a:spLocks noChangeArrowheads="1"/>
          </p:cNvSpPr>
          <p:nvPr/>
        </p:nvSpPr>
        <p:spPr>
          <a:xfrm>
            <a:off x="522288" y="142876"/>
            <a:ext cx="8235950" cy="785794"/>
          </a:xfrm>
          <a:prstGeom prst="rect">
            <a:avLst/>
          </a:prstGeom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Escenario: Alicia envía mensaje a Bob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83" name="Rectangle 2"/>
          <p:cNvSpPr txBox="1">
            <a:spLocks noChangeArrowheads="1"/>
          </p:cNvSpPr>
          <p:nvPr/>
        </p:nvSpPr>
        <p:spPr>
          <a:xfrm>
            <a:off x="214282" y="1000108"/>
            <a:ext cx="4357718" cy="3379805"/>
          </a:xfrm>
          <a:prstGeom prst="rect">
            <a:avLst/>
          </a:prstGeom>
          <a:ln/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spcBef>
                <a:spcPts val="5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+mj-lt"/>
              <a:buAutoNum type="arabicParenR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Alicia utiliza</a:t>
            </a:r>
            <a:r>
              <a:rPr kumimoji="0" lang="es-E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un</a:t>
            </a: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agente usuario para crear el mensaje para </a:t>
            </a: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hlinkClick r:id="rId3"/>
              </a:rPr>
              <a:t>bob@someschool.edu</a:t>
            </a: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spcBef>
                <a:spcPts val="5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+mj-lt"/>
              <a:buAutoNum type="arabicParenR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El agente de Alicia envía el mensaje a su servidor de correo; el mensaje se pone en cola de salida.</a:t>
            </a:r>
          </a:p>
          <a:p>
            <a:pPr marL="342900" marR="0" lvl="0" indent="-342900" algn="just" defTabSz="914400" rtl="0" eaLnBrk="1" fontAlgn="auto" latinLnBrk="0" hangingPunct="1">
              <a:spcBef>
                <a:spcPts val="5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+mj-lt"/>
              <a:buAutoNum type="arabicParenR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Lado cliente de SMTP abre una conexión TCP con el servidor de correo de Bob.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</p:txBody>
      </p:sp>
      <p:sp>
        <p:nvSpPr>
          <p:cNvPr id="84" name="Rectangle 3"/>
          <p:cNvSpPr txBox="1">
            <a:spLocks noChangeArrowheads="1"/>
          </p:cNvSpPr>
          <p:nvPr/>
        </p:nvSpPr>
        <p:spPr>
          <a:xfrm>
            <a:off x="4786314" y="1558932"/>
            <a:ext cx="4214842" cy="2798762"/>
          </a:xfrm>
          <a:prstGeom prst="rect">
            <a:avLst/>
          </a:prstGeom>
          <a:ln/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spcBef>
                <a:spcPts val="5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+mj-lt"/>
              <a:buAutoNum type="arabicParenR" startAt="4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El cliente SMTP envía el mensaje de Alicia por la conexión TCP.</a:t>
            </a:r>
          </a:p>
          <a:p>
            <a:pPr marL="342900" marR="0" lvl="0" indent="-342900" algn="just" defTabSz="914400" rtl="0" eaLnBrk="1" fontAlgn="auto" latinLnBrk="0" hangingPunct="1">
              <a:spcBef>
                <a:spcPts val="5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+mj-lt"/>
              <a:buAutoNum type="arabicParenR" startAt="4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EL servidor de correo de Bob pone el mensaje en su casilla.</a:t>
            </a:r>
          </a:p>
          <a:p>
            <a:pPr marL="342900" marR="0" lvl="0" indent="-342900" algn="just" defTabSz="914400" rtl="0" eaLnBrk="1" fontAlgn="auto" latinLnBrk="0" hangingPunct="1">
              <a:spcBef>
                <a:spcPts val="5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+mj-lt"/>
              <a:buAutoNum type="arabicParenR" startAt="4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Bob invoca su agente usuario para leer el mensaje.</a:t>
            </a:r>
          </a:p>
          <a:p>
            <a:pPr marL="274320" marR="0" lvl="0" indent="-274320" algn="just" defTabSz="914400" rtl="0" eaLnBrk="1" fontAlgn="auto" latinLnBrk="0" hangingPunct="1">
              <a:spcBef>
                <a:spcPts val="5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</p:txBody>
      </p:sp>
      <p:grpSp>
        <p:nvGrpSpPr>
          <p:cNvPr id="167" name="166 Grupo"/>
          <p:cNvGrpSpPr/>
          <p:nvPr/>
        </p:nvGrpSpPr>
        <p:grpSpPr>
          <a:xfrm>
            <a:off x="1187450" y="4182734"/>
            <a:ext cx="6284918" cy="1822781"/>
            <a:chOff x="1187450" y="4182734"/>
            <a:chExt cx="6284918" cy="1822781"/>
          </a:xfrm>
        </p:grpSpPr>
        <p:grpSp>
          <p:nvGrpSpPr>
            <p:cNvPr id="118" name="Group 47"/>
            <p:cNvGrpSpPr>
              <a:grpSpLocks/>
            </p:cNvGrpSpPr>
            <p:nvPr/>
          </p:nvGrpSpPr>
          <p:grpSpPr bwMode="auto">
            <a:xfrm>
              <a:off x="5013328" y="4992697"/>
              <a:ext cx="809624" cy="1009650"/>
              <a:chOff x="3149" y="3113"/>
              <a:chExt cx="510" cy="636"/>
            </a:xfrm>
          </p:grpSpPr>
          <p:sp>
            <p:nvSpPr>
              <p:cNvPr id="119" name="AutoShape 48"/>
              <p:cNvSpPr>
                <a:spLocks noChangeArrowheads="1"/>
              </p:cNvSpPr>
              <p:nvPr/>
            </p:nvSpPr>
            <p:spPr bwMode="auto">
              <a:xfrm>
                <a:off x="3149" y="3113"/>
                <a:ext cx="510" cy="636"/>
              </a:xfrm>
              <a:prstGeom prst="roundRect">
                <a:avLst>
                  <a:gd name="adj" fmla="val 194"/>
                </a:avLst>
              </a:prstGeom>
              <a:solidFill>
                <a:srgbClr val="CCCCFF"/>
              </a:solidFill>
              <a:ln w="19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20" name="AutoShape 49"/>
              <p:cNvSpPr>
                <a:spLocks noChangeArrowheads="1"/>
              </p:cNvSpPr>
              <p:nvPr/>
            </p:nvSpPr>
            <p:spPr bwMode="auto">
              <a:xfrm>
                <a:off x="3209" y="3161"/>
                <a:ext cx="407" cy="317"/>
              </a:xfrm>
              <a:prstGeom prst="roundRect">
                <a:avLst>
                  <a:gd name="adj" fmla="val 27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Comic Sans MS" pitchFamily="66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chemeClr val="tx1"/>
                    </a:solidFill>
                    <a:latin typeface="Maiandra GD" pitchFamily="34" charset="0"/>
                  </a:rPr>
                  <a:t>mail</a:t>
                </a:r>
              </a:p>
              <a:p>
                <a:pPr algn="ctr">
                  <a:buClr>
                    <a:srgbClr val="000000"/>
                  </a:buClr>
                  <a:buSzPct val="100000"/>
                  <a:buFont typeface="Comic Sans MS" pitchFamily="66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chemeClr val="tx1"/>
                    </a:solidFill>
                    <a:latin typeface="Maiandra GD" pitchFamily="34" charset="0"/>
                  </a:rPr>
                  <a:t>server</a:t>
                </a:r>
              </a:p>
            </p:txBody>
          </p:sp>
          <p:sp>
            <p:nvSpPr>
              <p:cNvPr id="121" name="AutoShape 50"/>
              <p:cNvSpPr>
                <a:spLocks noChangeArrowheads="1"/>
              </p:cNvSpPr>
              <p:nvPr/>
            </p:nvSpPr>
            <p:spPr bwMode="auto">
              <a:xfrm>
                <a:off x="3173" y="3467"/>
                <a:ext cx="450" cy="120"/>
              </a:xfrm>
              <a:prstGeom prst="roundRect">
                <a:avLst>
                  <a:gd name="adj" fmla="val 833"/>
                </a:avLst>
              </a:prstGeom>
              <a:solidFill>
                <a:srgbClr val="00FF00"/>
              </a:solidFill>
              <a:ln w="19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22" name="Line 51"/>
              <p:cNvSpPr>
                <a:spLocks noChangeShapeType="1"/>
              </p:cNvSpPr>
              <p:nvPr/>
            </p:nvSpPr>
            <p:spPr bwMode="auto">
              <a:xfrm>
                <a:off x="3222" y="3495"/>
                <a:ext cx="1" cy="72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23" name="Line 52"/>
              <p:cNvSpPr>
                <a:spLocks noChangeShapeType="1"/>
              </p:cNvSpPr>
              <p:nvPr/>
            </p:nvSpPr>
            <p:spPr bwMode="auto">
              <a:xfrm>
                <a:off x="3331" y="3494"/>
                <a:ext cx="1" cy="72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24" name="Line 53"/>
              <p:cNvSpPr>
                <a:spLocks noChangeShapeType="1"/>
              </p:cNvSpPr>
              <p:nvPr/>
            </p:nvSpPr>
            <p:spPr bwMode="auto">
              <a:xfrm>
                <a:off x="3386" y="3496"/>
                <a:ext cx="1" cy="72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25" name="Line 54"/>
              <p:cNvSpPr>
                <a:spLocks noChangeShapeType="1"/>
              </p:cNvSpPr>
              <p:nvPr/>
            </p:nvSpPr>
            <p:spPr bwMode="auto">
              <a:xfrm>
                <a:off x="3443" y="3494"/>
                <a:ext cx="1" cy="72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26" name="Line 55"/>
              <p:cNvSpPr>
                <a:spLocks noChangeShapeType="1"/>
              </p:cNvSpPr>
              <p:nvPr/>
            </p:nvSpPr>
            <p:spPr bwMode="auto">
              <a:xfrm>
                <a:off x="3504" y="3494"/>
                <a:ext cx="1" cy="72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27" name="Line 56"/>
              <p:cNvSpPr>
                <a:spLocks noChangeShapeType="1"/>
              </p:cNvSpPr>
              <p:nvPr/>
            </p:nvSpPr>
            <p:spPr bwMode="auto">
              <a:xfrm>
                <a:off x="3560" y="3494"/>
                <a:ext cx="1" cy="72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28" name="Line 57"/>
              <p:cNvSpPr>
                <a:spLocks noChangeShapeType="1"/>
              </p:cNvSpPr>
              <p:nvPr/>
            </p:nvSpPr>
            <p:spPr bwMode="auto">
              <a:xfrm>
                <a:off x="3275" y="3495"/>
                <a:ext cx="1" cy="72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29" name="AutoShape 58"/>
              <p:cNvSpPr>
                <a:spLocks noChangeArrowheads="1"/>
              </p:cNvSpPr>
              <p:nvPr/>
            </p:nvSpPr>
            <p:spPr bwMode="auto">
              <a:xfrm>
                <a:off x="3181" y="3634"/>
                <a:ext cx="64" cy="93"/>
              </a:xfrm>
              <a:prstGeom prst="roundRect">
                <a:avLst>
                  <a:gd name="adj" fmla="val 1560"/>
                </a:avLst>
              </a:prstGeom>
              <a:solidFill>
                <a:srgbClr val="FFFF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30" name="AutoShape 59"/>
              <p:cNvSpPr>
                <a:spLocks noChangeArrowheads="1"/>
              </p:cNvSpPr>
              <p:nvPr/>
            </p:nvSpPr>
            <p:spPr bwMode="auto">
              <a:xfrm>
                <a:off x="3267" y="3634"/>
                <a:ext cx="64" cy="93"/>
              </a:xfrm>
              <a:prstGeom prst="roundRect">
                <a:avLst>
                  <a:gd name="adj" fmla="val 1560"/>
                </a:avLst>
              </a:prstGeom>
              <a:solidFill>
                <a:srgbClr val="FFFF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31" name="AutoShape 60"/>
              <p:cNvSpPr>
                <a:spLocks noChangeArrowheads="1"/>
              </p:cNvSpPr>
              <p:nvPr/>
            </p:nvSpPr>
            <p:spPr bwMode="auto">
              <a:xfrm>
                <a:off x="3353" y="3633"/>
                <a:ext cx="64" cy="93"/>
              </a:xfrm>
              <a:prstGeom prst="roundRect">
                <a:avLst>
                  <a:gd name="adj" fmla="val 1560"/>
                </a:avLst>
              </a:prstGeom>
              <a:solidFill>
                <a:srgbClr val="FFFF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32" name="AutoShape 61"/>
              <p:cNvSpPr>
                <a:spLocks noChangeArrowheads="1"/>
              </p:cNvSpPr>
              <p:nvPr/>
            </p:nvSpPr>
            <p:spPr bwMode="auto">
              <a:xfrm>
                <a:off x="3450" y="3631"/>
                <a:ext cx="64" cy="93"/>
              </a:xfrm>
              <a:prstGeom prst="roundRect">
                <a:avLst>
                  <a:gd name="adj" fmla="val 1560"/>
                </a:avLst>
              </a:prstGeom>
              <a:solidFill>
                <a:srgbClr val="FFFF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33" name="AutoShape 62"/>
              <p:cNvSpPr>
                <a:spLocks noChangeArrowheads="1"/>
              </p:cNvSpPr>
              <p:nvPr/>
            </p:nvSpPr>
            <p:spPr bwMode="auto">
              <a:xfrm>
                <a:off x="3546" y="3631"/>
                <a:ext cx="64" cy="93"/>
              </a:xfrm>
              <a:prstGeom prst="roundRect">
                <a:avLst>
                  <a:gd name="adj" fmla="val 1560"/>
                </a:avLst>
              </a:prstGeom>
              <a:solidFill>
                <a:srgbClr val="FFFF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</p:grpSp>
        <p:grpSp>
          <p:nvGrpSpPr>
            <p:cNvPr id="2" name="Group 90"/>
            <p:cNvGrpSpPr>
              <a:grpSpLocks/>
            </p:cNvGrpSpPr>
            <p:nvPr/>
          </p:nvGrpSpPr>
          <p:grpSpPr bwMode="auto">
            <a:xfrm>
              <a:off x="1187450" y="4724400"/>
              <a:ext cx="863600" cy="576263"/>
              <a:chOff x="3016" y="3294"/>
              <a:chExt cx="692" cy="564"/>
            </a:xfrm>
          </p:grpSpPr>
          <p:sp>
            <p:nvSpPr>
              <p:cNvPr id="3" name="Freeform 91"/>
              <p:cNvSpPr>
                <a:spLocks/>
              </p:cNvSpPr>
              <p:nvPr/>
            </p:nvSpPr>
            <p:spPr bwMode="auto">
              <a:xfrm>
                <a:off x="3016" y="3294"/>
                <a:ext cx="692" cy="564"/>
              </a:xfrm>
              <a:custGeom>
                <a:avLst/>
                <a:gdLst/>
                <a:ahLst/>
                <a:cxnLst>
                  <a:cxn ang="0">
                    <a:pos x="191" y="38"/>
                  </a:cxn>
                  <a:cxn ang="0">
                    <a:pos x="191" y="38"/>
                  </a:cxn>
                  <a:cxn ang="0">
                    <a:pos x="198" y="38"/>
                  </a:cxn>
                  <a:cxn ang="0">
                    <a:pos x="205" y="38"/>
                  </a:cxn>
                  <a:cxn ang="0">
                    <a:pos x="213" y="35"/>
                  </a:cxn>
                  <a:cxn ang="0">
                    <a:pos x="227" y="35"/>
                  </a:cxn>
                  <a:cxn ang="0">
                    <a:pos x="238" y="28"/>
                  </a:cxn>
                  <a:cxn ang="0">
                    <a:pos x="259" y="28"/>
                  </a:cxn>
                  <a:cxn ang="0">
                    <a:pos x="281" y="21"/>
                  </a:cxn>
                  <a:cxn ang="0">
                    <a:pos x="306" y="14"/>
                  </a:cxn>
                  <a:cxn ang="0">
                    <a:pos x="335" y="14"/>
                  </a:cxn>
                  <a:cxn ang="0">
                    <a:pos x="364" y="7"/>
                  </a:cxn>
                  <a:cxn ang="0">
                    <a:pos x="396" y="7"/>
                  </a:cxn>
                  <a:cxn ang="0">
                    <a:pos x="432" y="7"/>
                  </a:cxn>
                  <a:cxn ang="0">
                    <a:pos x="472" y="0"/>
                  </a:cxn>
                  <a:cxn ang="0">
                    <a:pos x="512" y="0"/>
                  </a:cxn>
                  <a:cxn ang="0">
                    <a:pos x="555" y="0"/>
                  </a:cxn>
                  <a:cxn ang="0">
                    <a:pos x="573" y="80"/>
                  </a:cxn>
                  <a:cxn ang="0">
                    <a:pos x="580" y="80"/>
                  </a:cxn>
                  <a:cxn ang="0">
                    <a:pos x="602" y="94"/>
                  </a:cxn>
                  <a:cxn ang="0">
                    <a:pos x="616" y="111"/>
                  </a:cxn>
                  <a:cxn ang="0">
                    <a:pos x="623" y="139"/>
                  </a:cxn>
                  <a:cxn ang="0">
                    <a:pos x="663" y="317"/>
                  </a:cxn>
                  <a:cxn ang="0">
                    <a:pos x="685" y="390"/>
                  </a:cxn>
                  <a:cxn ang="0">
                    <a:pos x="685" y="397"/>
                  </a:cxn>
                  <a:cxn ang="0">
                    <a:pos x="692" y="411"/>
                  </a:cxn>
                  <a:cxn ang="0">
                    <a:pos x="692" y="432"/>
                  </a:cxn>
                  <a:cxn ang="0">
                    <a:pos x="678" y="456"/>
                  </a:cxn>
                  <a:cxn ang="0">
                    <a:pos x="0" y="442"/>
                  </a:cxn>
                  <a:cxn ang="0">
                    <a:pos x="61" y="404"/>
                  </a:cxn>
                  <a:cxn ang="0">
                    <a:pos x="68" y="80"/>
                  </a:cxn>
                  <a:cxn ang="0">
                    <a:pos x="68" y="80"/>
                  </a:cxn>
                  <a:cxn ang="0">
                    <a:pos x="76" y="73"/>
                  </a:cxn>
                  <a:cxn ang="0">
                    <a:pos x="83" y="66"/>
                  </a:cxn>
                  <a:cxn ang="0">
                    <a:pos x="97" y="66"/>
                  </a:cxn>
                  <a:cxn ang="0">
                    <a:pos x="115" y="59"/>
                  </a:cxn>
                  <a:cxn ang="0">
                    <a:pos x="130" y="59"/>
                  </a:cxn>
                  <a:cxn ang="0">
                    <a:pos x="159" y="66"/>
                  </a:cxn>
                  <a:cxn ang="0">
                    <a:pos x="184" y="73"/>
                  </a:cxn>
                </a:cxnLst>
                <a:rect l="0" t="0" r="r" b="b"/>
                <a:pathLst>
                  <a:path w="692" h="564">
                    <a:moveTo>
                      <a:pt x="184" y="73"/>
                    </a:moveTo>
                    <a:lnTo>
                      <a:pt x="191" y="38"/>
                    </a:lnTo>
                    <a:lnTo>
                      <a:pt x="191" y="38"/>
                    </a:lnTo>
                    <a:lnTo>
                      <a:pt x="191" y="38"/>
                    </a:lnTo>
                    <a:lnTo>
                      <a:pt x="198" y="38"/>
                    </a:lnTo>
                    <a:lnTo>
                      <a:pt x="198" y="38"/>
                    </a:lnTo>
                    <a:lnTo>
                      <a:pt x="198" y="38"/>
                    </a:lnTo>
                    <a:lnTo>
                      <a:pt x="205" y="38"/>
                    </a:lnTo>
                    <a:lnTo>
                      <a:pt x="213" y="35"/>
                    </a:lnTo>
                    <a:lnTo>
                      <a:pt x="213" y="35"/>
                    </a:lnTo>
                    <a:lnTo>
                      <a:pt x="220" y="35"/>
                    </a:lnTo>
                    <a:lnTo>
                      <a:pt x="227" y="35"/>
                    </a:lnTo>
                    <a:lnTo>
                      <a:pt x="231" y="28"/>
                    </a:lnTo>
                    <a:lnTo>
                      <a:pt x="238" y="28"/>
                    </a:lnTo>
                    <a:lnTo>
                      <a:pt x="252" y="28"/>
                    </a:lnTo>
                    <a:lnTo>
                      <a:pt x="259" y="28"/>
                    </a:lnTo>
                    <a:lnTo>
                      <a:pt x="274" y="21"/>
                    </a:lnTo>
                    <a:lnTo>
                      <a:pt x="281" y="21"/>
                    </a:lnTo>
                    <a:lnTo>
                      <a:pt x="296" y="21"/>
                    </a:lnTo>
                    <a:lnTo>
                      <a:pt x="306" y="14"/>
                    </a:lnTo>
                    <a:lnTo>
                      <a:pt x="321" y="14"/>
                    </a:lnTo>
                    <a:lnTo>
                      <a:pt x="335" y="14"/>
                    </a:lnTo>
                    <a:lnTo>
                      <a:pt x="350" y="14"/>
                    </a:lnTo>
                    <a:lnTo>
                      <a:pt x="364" y="7"/>
                    </a:lnTo>
                    <a:lnTo>
                      <a:pt x="375" y="7"/>
                    </a:lnTo>
                    <a:lnTo>
                      <a:pt x="396" y="7"/>
                    </a:lnTo>
                    <a:lnTo>
                      <a:pt x="418" y="7"/>
                    </a:lnTo>
                    <a:lnTo>
                      <a:pt x="432" y="7"/>
                    </a:lnTo>
                    <a:lnTo>
                      <a:pt x="450" y="0"/>
                    </a:lnTo>
                    <a:lnTo>
                      <a:pt x="472" y="0"/>
                    </a:lnTo>
                    <a:lnTo>
                      <a:pt x="494" y="0"/>
                    </a:lnTo>
                    <a:lnTo>
                      <a:pt x="512" y="0"/>
                    </a:lnTo>
                    <a:lnTo>
                      <a:pt x="533" y="0"/>
                    </a:lnTo>
                    <a:lnTo>
                      <a:pt x="555" y="0"/>
                    </a:lnTo>
                    <a:lnTo>
                      <a:pt x="580" y="14"/>
                    </a:lnTo>
                    <a:lnTo>
                      <a:pt x="573" y="80"/>
                    </a:lnTo>
                    <a:lnTo>
                      <a:pt x="580" y="80"/>
                    </a:lnTo>
                    <a:lnTo>
                      <a:pt x="580" y="80"/>
                    </a:lnTo>
                    <a:lnTo>
                      <a:pt x="587" y="87"/>
                    </a:lnTo>
                    <a:lnTo>
                      <a:pt x="602" y="94"/>
                    </a:lnTo>
                    <a:lnTo>
                      <a:pt x="609" y="101"/>
                    </a:lnTo>
                    <a:lnTo>
                      <a:pt x="616" y="111"/>
                    </a:lnTo>
                    <a:lnTo>
                      <a:pt x="623" y="125"/>
                    </a:lnTo>
                    <a:lnTo>
                      <a:pt x="623" y="139"/>
                    </a:lnTo>
                    <a:lnTo>
                      <a:pt x="685" y="184"/>
                    </a:lnTo>
                    <a:lnTo>
                      <a:pt x="663" y="317"/>
                    </a:lnTo>
                    <a:lnTo>
                      <a:pt x="573" y="358"/>
                    </a:lnTo>
                    <a:lnTo>
                      <a:pt x="685" y="390"/>
                    </a:lnTo>
                    <a:lnTo>
                      <a:pt x="685" y="390"/>
                    </a:lnTo>
                    <a:lnTo>
                      <a:pt x="685" y="397"/>
                    </a:lnTo>
                    <a:lnTo>
                      <a:pt x="685" y="397"/>
                    </a:lnTo>
                    <a:lnTo>
                      <a:pt x="692" y="411"/>
                    </a:lnTo>
                    <a:lnTo>
                      <a:pt x="692" y="418"/>
                    </a:lnTo>
                    <a:lnTo>
                      <a:pt x="692" y="432"/>
                    </a:lnTo>
                    <a:lnTo>
                      <a:pt x="685" y="442"/>
                    </a:lnTo>
                    <a:lnTo>
                      <a:pt x="678" y="456"/>
                    </a:lnTo>
                    <a:lnTo>
                      <a:pt x="396" y="564"/>
                    </a:lnTo>
                    <a:lnTo>
                      <a:pt x="0" y="442"/>
                    </a:lnTo>
                    <a:lnTo>
                      <a:pt x="7" y="425"/>
                    </a:lnTo>
                    <a:lnTo>
                      <a:pt x="61" y="404"/>
                    </a:lnTo>
                    <a:lnTo>
                      <a:pt x="61" y="80"/>
                    </a:lnTo>
                    <a:lnTo>
                      <a:pt x="68" y="80"/>
                    </a:lnTo>
                    <a:lnTo>
                      <a:pt x="68" y="80"/>
                    </a:lnTo>
                    <a:lnTo>
                      <a:pt x="68" y="80"/>
                    </a:lnTo>
                    <a:lnTo>
                      <a:pt x="68" y="73"/>
                    </a:lnTo>
                    <a:lnTo>
                      <a:pt x="76" y="73"/>
                    </a:lnTo>
                    <a:lnTo>
                      <a:pt x="83" y="73"/>
                    </a:lnTo>
                    <a:lnTo>
                      <a:pt x="83" y="66"/>
                    </a:lnTo>
                    <a:lnTo>
                      <a:pt x="90" y="66"/>
                    </a:lnTo>
                    <a:lnTo>
                      <a:pt x="97" y="66"/>
                    </a:lnTo>
                    <a:lnTo>
                      <a:pt x="108" y="59"/>
                    </a:lnTo>
                    <a:lnTo>
                      <a:pt x="115" y="59"/>
                    </a:lnTo>
                    <a:lnTo>
                      <a:pt x="123" y="59"/>
                    </a:lnTo>
                    <a:lnTo>
                      <a:pt x="130" y="59"/>
                    </a:lnTo>
                    <a:lnTo>
                      <a:pt x="144" y="59"/>
                    </a:lnTo>
                    <a:lnTo>
                      <a:pt x="159" y="66"/>
                    </a:lnTo>
                    <a:lnTo>
                      <a:pt x="166" y="66"/>
                    </a:lnTo>
                    <a:lnTo>
                      <a:pt x="184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4" name="Freeform 92"/>
              <p:cNvSpPr>
                <a:spLocks/>
              </p:cNvSpPr>
              <p:nvPr/>
            </p:nvSpPr>
            <p:spPr bwMode="auto">
              <a:xfrm>
                <a:off x="3254" y="3339"/>
                <a:ext cx="220" cy="240"/>
              </a:xfrm>
              <a:custGeom>
                <a:avLst/>
                <a:gdLst/>
                <a:ahLst/>
                <a:cxnLst>
                  <a:cxn ang="0">
                    <a:pos x="220" y="7"/>
                  </a:cxn>
                  <a:cxn ang="0">
                    <a:pos x="220" y="7"/>
                  </a:cxn>
                  <a:cxn ang="0">
                    <a:pos x="212" y="7"/>
                  </a:cxn>
                  <a:cxn ang="0">
                    <a:pos x="205" y="7"/>
                  </a:cxn>
                  <a:cxn ang="0">
                    <a:pos x="198" y="0"/>
                  </a:cxn>
                  <a:cxn ang="0">
                    <a:pos x="194" y="0"/>
                  </a:cxn>
                  <a:cxn ang="0">
                    <a:pos x="180" y="0"/>
                  </a:cxn>
                  <a:cxn ang="0">
                    <a:pos x="166" y="0"/>
                  </a:cxn>
                  <a:cxn ang="0">
                    <a:pos x="151" y="0"/>
                  </a:cxn>
                  <a:cxn ang="0">
                    <a:pos x="137" y="0"/>
                  </a:cxn>
                  <a:cxn ang="0">
                    <a:pos x="126" y="0"/>
                  </a:cxn>
                  <a:cxn ang="0">
                    <a:pos x="104" y="0"/>
                  </a:cxn>
                  <a:cxn ang="0">
                    <a:pos x="90" y="0"/>
                  </a:cxn>
                  <a:cxn ang="0">
                    <a:pos x="68" y="7"/>
                  </a:cxn>
                  <a:cxn ang="0">
                    <a:pos x="50" y="14"/>
                  </a:cxn>
                  <a:cxn ang="0">
                    <a:pos x="36" y="21"/>
                  </a:cxn>
                  <a:cxn ang="0">
                    <a:pos x="14" y="28"/>
                  </a:cxn>
                  <a:cxn ang="0">
                    <a:pos x="14" y="35"/>
                  </a:cxn>
                  <a:cxn ang="0">
                    <a:pos x="7" y="49"/>
                  </a:cxn>
                  <a:cxn ang="0">
                    <a:pos x="0" y="66"/>
                  </a:cxn>
                  <a:cxn ang="0">
                    <a:pos x="0" y="94"/>
                  </a:cxn>
                  <a:cxn ang="0">
                    <a:pos x="0" y="126"/>
                  </a:cxn>
                  <a:cxn ang="0">
                    <a:pos x="0" y="160"/>
                  </a:cxn>
                  <a:cxn ang="0">
                    <a:pos x="7" y="199"/>
                  </a:cxn>
                  <a:cxn ang="0">
                    <a:pos x="14" y="240"/>
                  </a:cxn>
                  <a:cxn ang="0">
                    <a:pos x="14" y="240"/>
                  </a:cxn>
                  <a:cxn ang="0">
                    <a:pos x="21" y="233"/>
                  </a:cxn>
                  <a:cxn ang="0">
                    <a:pos x="29" y="233"/>
                  </a:cxn>
                  <a:cxn ang="0">
                    <a:pos x="36" y="233"/>
                  </a:cxn>
                  <a:cxn ang="0">
                    <a:pos x="43" y="233"/>
                  </a:cxn>
                  <a:cxn ang="0">
                    <a:pos x="50" y="233"/>
                  </a:cxn>
                  <a:cxn ang="0">
                    <a:pos x="61" y="233"/>
                  </a:cxn>
                  <a:cxn ang="0">
                    <a:pos x="76" y="233"/>
                  </a:cxn>
                  <a:cxn ang="0">
                    <a:pos x="90" y="233"/>
                  </a:cxn>
                  <a:cxn ang="0">
                    <a:pos x="104" y="233"/>
                  </a:cxn>
                  <a:cxn ang="0">
                    <a:pos x="126" y="233"/>
                  </a:cxn>
                  <a:cxn ang="0">
                    <a:pos x="137" y="233"/>
                  </a:cxn>
                  <a:cxn ang="0">
                    <a:pos x="158" y="233"/>
                  </a:cxn>
                  <a:cxn ang="0">
                    <a:pos x="180" y="240"/>
                  </a:cxn>
                  <a:cxn ang="0">
                    <a:pos x="198" y="240"/>
                  </a:cxn>
                  <a:cxn ang="0">
                    <a:pos x="220" y="240"/>
                  </a:cxn>
                  <a:cxn ang="0">
                    <a:pos x="220" y="233"/>
                  </a:cxn>
                  <a:cxn ang="0">
                    <a:pos x="220" y="213"/>
                  </a:cxn>
                  <a:cxn ang="0">
                    <a:pos x="212" y="188"/>
                  </a:cxn>
                  <a:cxn ang="0">
                    <a:pos x="212" y="153"/>
                  </a:cxn>
                  <a:cxn ang="0">
                    <a:pos x="212" y="115"/>
                  </a:cxn>
                  <a:cxn ang="0">
                    <a:pos x="212" y="73"/>
                  </a:cxn>
                  <a:cxn ang="0">
                    <a:pos x="212" y="42"/>
                  </a:cxn>
                  <a:cxn ang="0">
                    <a:pos x="220" y="7"/>
                  </a:cxn>
                </a:cxnLst>
                <a:rect l="0" t="0" r="r" b="b"/>
                <a:pathLst>
                  <a:path w="220" h="240">
                    <a:moveTo>
                      <a:pt x="220" y="7"/>
                    </a:moveTo>
                    <a:lnTo>
                      <a:pt x="220" y="7"/>
                    </a:lnTo>
                    <a:lnTo>
                      <a:pt x="212" y="7"/>
                    </a:lnTo>
                    <a:lnTo>
                      <a:pt x="205" y="7"/>
                    </a:lnTo>
                    <a:lnTo>
                      <a:pt x="198" y="0"/>
                    </a:lnTo>
                    <a:lnTo>
                      <a:pt x="194" y="0"/>
                    </a:lnTo>
                    <a:lnTo>
                      <a:pt x="180" y="0"/>
                    </a:lnTo>
                    <a:lnTo>
                      <a:pt x="166" y="0"/>
                    </a:lnTo>
                    <a:lnTo>
                      <a:pt x="151" y="0"/>
                    </a:lnTo>
                    <a:lnTo>
                      <a:pt x="137" y="0"/>
                    </a:lnTo>
                    <a:lnTo>
                      <a:pt x="126" y="0"/>
                    </a:lnTo>
                    <a:lnTo>
                      <a:pt x="104" y="0"/>
                    </a:lnTo>
                    <a:lnTo>
                      <a:pt x="90" y="0"/>
                    </a:lnTo>
                    <a:lnTo>
                      <a:pt x="68" y="7"/>
                    </a:lnTo>
                    <a:lnTo>
                      <a:pt x="50" y="14"/>
                    </a:lnTo>
                    <a:lnTo>
                      <a:pt x="36" y="21"/>
                    </a:lnTo>
                    <a:lnTo>
                      <a:pt x="14" y="28"/>
                    </a:lnTo>
                    <a:lnTo>
                      <a:pt x="14" y="35"/>
                    </a:lnTo>
                    <a:lnTo>
                      <a:pt x="7" y="49"/>
                    </a:lnTo>
                    <a:lnTo>
                      <a:pt x="0" y="66"/>
                    </a:lnTo>
                    <a:lnTo>
                      <a:pt x="0" y="94"/>
                    </a:lnTo>
                    <a:lnTo>
                      <a:pt x="0" y="126"/>
                    </a:lnTo>
                    <a:lnTo>
                      <a:pt x="0" y="160"/>
                    </a:lnTo>
                    <a:lnTo>
                      <a:pt x="7" y="199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21" y="233"/>
                    </a:lnTo>
                    <a:lnTo>
                      <a:pt x="29" y="233"/>
                    </a:lnTo>
                    <a:lnTo>
                      <a:pt x="36" y="233"/>
                    </a:lnTo>
                    <a:lnTo>
                      <a:pt x="43" y="233"/>
                    </a:lnTo>
                    <a:lnTo>
                      <a:pt x="50" y="233"/>
                    </a:lnTo>
                    <a:lnTo>
                      <a:pt x="61" y="233"/>
                    </a:lnTo>
                    <a:lnTo>
                      <a:pt x="76" y="233"/>
                    </a:lnTo>
                    <a:lnTo>
                      <a:pt x="90" y="233"/>
                    </a:lnTo>
                    <a:lnTo>
                      <a:pt x="104" y="233"/>
                    </a:lnTo>
                    <a:lnTo>
                      <a:pt x="126" y="233"/>
                    </a:lnTo>
                    <a:lnTo>
                      <a:pt x="137" y="233"/>
                    </a:lnTo>
                    <a:lnTo>
                      <a:pt x="158" y="233"/>
                    </a:lnTo>
                    <a:lnTo>
                      <a:pt x="180" y="240"/>
                    </a:lnTo>
                    <a:lnTo>
                      <a:pt x="198" y="240"/>
                    </a:lnTo>
                    <a:lnTo>
                      <a:pt x="220" y="240"/>
                    </a:lnTo>
                    <a:lnTo>
                      <a:pt x="220" y="233"/>
                    </a:lnTo>
                    <a:lnTo>
                      <a:pt x="220" y="213"/>
                    </a:lnTo>
                    <a:lnTo>
                      <a:pt x="212" y="188"/>
                    </a:lnTo>
                    <a:lnTo>
                      <a:pt x="212" y="153"/>
                    </a:lnTo>
                    <a:lnTo>
                      <a:pt x="212" y="115"/>
                    </a:lnTo>
                    <a:lnTo>
                      <a:pt x="212" y="73"/>
                    </a:lnTo>
                    <a:lnTo>
                      <a:pt x="212" y="42"/>
                    </a:lnTo>
                    <a:lnTo>
                      <a:pt x="220" y="7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5" name="Freeform 93"/>
              <p:cNvSpPr>
                <a:spLocks/>
              </p:cNvSpPr>
              <p:nvPr/>
            </p:nvSpPr>
            <p:spPr bwMode="auto">
              <a:xfrm>
                <a:off x="3275" y="3405"/>
                <a:ext cx="372" cy="241"/>
              </a:xfrm>
              <a:custGeom>
                <a:avLst/>
                <a:gdLst/>
                <a:ahLst/>
                <a:cxnLst>
                  <a:cxn ang="0">
                    <a:pos x="8" y="181"/>
                  </a:cxn>
                  <a:cxn ang="0">
                    <a:pos x="0" y="213"/>
                  </a:cxn>
                  <a:cxn ang="0">
                    <a:pos x="238" y="241"/>
                  </a:cxn>
                  <a:cxn ang="0">
                    <a:pos x="238" y="241"/>
                  </a:cxn>
                  <a:cxn ang="0">
                    <a:pos x="246" y="241"/>
                  </a:cxn>
                  <a:cxn ang="0">
                    <a:pos x="253" y="234"/>
                  </a:cxn>
                  <a:cxn ang="0">
                    <a:pos x="267" y="227"/>
                  </a:cxn>
                  <a:cxn ang="0">
                    <a:pos x="274" y="220"/>
                  </a:cxn>
                  <a:cxn ang="0">
                    <a:pos x="289" y="213"/>
                  </a:cxn>
                  <a:cxn ang="0">
                    <a:pos x="303" y="199"/>
                  </a:cxn>
                  <a:cxn ang="0">
                    <a:pos x="314" y="195"/>
                  </a:cxn>
                  <a:cxn ang="0">
                    <a:pos x="328" y="174"/>
                  </a:cxn>
                  <a:cxn ang="0">
                    <a:pos x="343" y="160"/>
                  </a:cxn>
                  <a:cxn ang="0">
                    <a:pos x="350" y="147"/>
                  </a:cxn>
                  <a:cxn ang="0">
                    <a:pos x="357" y="129"/>
                  </a:cxn>
                  <a:cxn ang="0">
                    <a:pos x="364" y="108"/>
                  </a:cxn>
                  <a:cxn ang="0">
                    <a:pos x="372" y="80"/>
                  </a:cxn>
                  <a:cxn ang="0">
                    <a:pos x="372" y="60"/>
                  </a:cxn>
                  <a:cxn ang="0">
                    <a:pos x="364" y="35"/>
                  </a:cxn>
                  <a:cxn ang="0">
                    <a:pos x="364" y="35"/>
                  </a:cxn>
                  <a:cxn ang="0">
                    <a:pos x="364" y="28"/>
                  </a:cxn>
                  <a:cxn ang="0">
                    <a:pos x="357" y="28"/>
                  </a:cxn>
                  <a:cxn ang="0">
                    <a:pos x="350" y="21"/>
                  </a:cxn>
                  <a:cxn ang="0">
                    <a:pos x="343" y="14"/>
                  </a:cxn>
                  <a:cxn ang="0">
                    <a:pos x="336" y="7"/>
                  </a:cxn>
                  <a:cxn ang="0">
                    <a:pos x="328" y="0"/>
                  </a:cxn>
                  <a:cxn ang="0">
                    <a:pos x="314" y="0"/>
                  </a:cxn>
                  <a:cxn ang="0">
                    <a:pos x="314" y="0"/>
                  </a:cxn>
                  <a:cxn ang="0">
                    <a:pos x="321" y="14"/>
                  </a:cxn>
                  <a:cxn ang="0">
                    <a:pos x="328" y="28"/>
                  </a:cxn>
                  <a:cxn ang="0">
                    <a:pos x="328" y="56"/>
                  </a:cxn>
                  <a:cxn ang="0">
                    <a:pos x="328" y="80"/>
                  </a:cxn>
                  <a:cxn ang="0">
                    <a:pos x="328" y="108"/>
                  </a:cxn>
                  <a:cxn ang="0">
                    <a:pos x="321" y="140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296" y="174"/>
                  </a:cxn>
                  <a:cxn ang="0">
                    <a:pos x="296" y="181"/>
                  </a:cxn>
                  <a:cxn ang="0">
                    <a:pos x="289" y="181"/>
                  </a:cxn>
                  <a:cxn ang="0">
                    <a:pos x="282" y="188"/>
                  </a:cxn>
                  <a:cxn ang="0">
                    <a:pos x="274" y="188"/>
                  </a:cxn>
                  <a:cxn ang="0">
                    <a:pos x="267" y="188"/>
                  </a:cxn>
                  <a:cxn ang="0">
                    <a:pos x="260" y="195"/>
                  </a:cxn>
                  <a:cxn ang="0">
                    <a:pos x="253" y="195"/>
                  </a:cxn>
                  <a:cxn ang="0">
                    <a:pos x="238" y="195"/>
                  </a:cxn>
                  <a:cxn ang="0">
                    <a:pos x="235" y="195"/>
                  </a:cxn>
                  <a:cxn ang="0">
                    <a:pos x="220" y="195"/>
                  </a:cxn>
                  <a:cxn ang="0">
                    <a:pos x="206" y="195"/>
                  </a:cxn>
                  <a:cxn ang="0">
                    <a:pos x="191" y="195"/>
                  </a:cxn>
                  <a:cxn ang="0">
                    <a:pos x="191" y="227"/>
                  </a:cxn>
                  <a:cxn ang="0">
                    <a:pos x="8" y="206"/>
                  </a:cxn>
                  <a:cxn ang="0">
                    <a:pos x="8" y="181"/>
                  </a:cxn>
                </a:cxnLst>
                <a:rect l="0" t="0" r="r" b="b"/>
                <a:pathLst>
                  <a:path w="372" h="241">
                    <a:moveTo>
                      <a:pt x="8" y="181"/>
                    </a:moveTo>
                    <a:lnTo>
                      <a:pt x="0" y="213"/>
                    </a:lnTo>
                    <a:lnTo>
                      <a:pt x="238" y="241"/>
                    </a:lnTo>
                    <a:lnTo>
                      <a:pt x="238" y="241"/>
                    </a:lnTo>
                    <a:lnTo>
                      <a:pt x="246" y="241"/>
                    </a:lnTo>
                    <a:lnTo>
                      <a:pt x="253" y="234"/>
                    </a:lnTo>
                    <a:lnTo>
                      <a:pt x="267" y="227"/>
                    </a:lnTo>
                    <a:lnTo>
                      <a:pt x="274" y="220"/>
                    </a:lnTo>
                    <a:lnTo>
                      <a:pt x="289" y="213"/>
                    </a:lnTo>
                    <a:lnTo>
                      <a:pt x="303" y="199"/>
                    </a:lnTo>
                    <a:lnTo>
                      <a:pt x="314" y="195"/>
                    </a:lnTo>
                    <a:lnTo>
                      <a:pt x="328" y="174"/>
                    </a:lnTo>
                    <a:lnTo>
                      <a:pt x="343" y="160"/>
                    </a:lnTo>
                    <a:lnTo>
                      <a:pt x="350" y="147"/>
                    </a:lnTo>
                    <a:lnTo>
                      <a:pt x="357" y="129"/>
                    </a:lnTo>
                    <a:lnTo>
                      <a:pt x="364" y="108"/>
                    </a:lnTo>
                    <a:lnTo>
                      <a:pt x="372" y="80"/>
                    </a:lnTo>
                    <a:lnTo>
                      <a:pt x="372" y="60"/>
                    </a:lnTo>
                    <a:lnTo>
                      <a:pt x="364" y="35"/>
                    </a:lnTo>
                    <a:lnTo>
                      <a:pt x="364" y="35"/>
                    </a:lnTo>
                    <a:lnTo>
                      <a:pt x="364" y="28"/>
                    </a:lnTo>
                    <a:lnTo>
                      <a:pt x="357" y="28"/>
                    </a:lnTo>
                    <a:lnTo>
                      <a:pt x="350" y="21"/>
                    </a:lnTo>
                    <a:lnTo>
                      <a:pt x="343" y="14"/>
                    </a:lnTo>
                    <a:lnTo>
                      <a:pt x="336" y="7"/>
                    </a:lnTo>
                    <a:lnTo>
                      <a:pt x="328" y="0"/>
                    </a:lnTo>
                    <a:lnTo>
                      <a:pt x="314" y="0"/>
                    </a:lnTo>
                    <a:lnTo>
                      <a:pt x="314" y="0"/>
                    </a:lnTo>
                    <a:lnTo>
                      <a:pt x="321" y="14"/>
                    </a:lnTo>
                    <a:lnTo>
                      <a:pt x="328" y="28"/>
                    </a:lnTo>
                    <a:lnTo>
                      <a:pt x="328" y="56"/>
                    </a:lnTo>
                    <a:lnTo>
                      <a:pt x="328" y="80"/>
                    </a:lnTo>
                    <a:lnTo>
                      <a:pt x="328" y="108"/>
                    </a:lnTo>
                    <a:lnTo>
                      <a:pt x="321" y="140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296" y="174"/>
                    </a:lnTo>
                    <a:lnTo>
                      <a:pt x="296" y="181"/>
                    </a:lnTo>
                    <a:lnTo>
                      <a:pt x="289" y="181"/>
                    </a:lnTo>
                    <a:lnTo>
                      <a:pt x="282" y="188"/>
                    </a:lnTo>
                    <a:lnTo>
                      <a:pt x="274" y="188"/>
                    </a:lnTo>
                    <a:lnTo>
                      <a:pt x="267" y="188"/>
                    </a:lnTo>
                    <a:lnTo>
                      <a:pt x="260" y="195"/>
                    </a:lnTo>
                    <a:lnTo>
                      <a:pt x="253" y="195"/>
                    </a:lnTo>
                    <a:lnTo>
                      <a:pt x="238" y="195"/>
                    </a:lnTo>
                    <a:lnTo>
                      <a:pt x="235" y="195"/>
                    </a:lnTo>
                    <a:lnTo>
                      <a:pt x="220" y="195"/>
                    </a:lnTo>
                    <a:lnTo>
                      <a:pt x="206" y="195"/>
                    </a:lnTo>
                    <a:lnTo>
                      <a:pt x="191" y="195"/>
                    </a:lnTo>
                    <a:lnTo>
                      <a:pt x="191" y="227"/>
                    </a:lnTo>
                    <a:lnTo>
                      <a:pt x="8" y="206"/>
                    </a:lnTo>
                    <a:lnTo>
                      <a:pt x="8" y="181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6" name="Freeform 94"/>
              <p:cNvSpPr>
                <a:spLocks/>
              </p:cNvSpPr>
              <p:nvPr/>
            </p:nvSpPr>
            <p:spPr bwMode="auto">
              <a:xfrm>
                <a:off x="3229" y="3646"/>
                <a:ext cx="274" cy="80"/>
              </a:xfrm>
              <a:custGeom>
                <a:avLst/>
                <a:gdLst/>
                <a:ahLst/>
                <a:cxnLst>
                  <a:cxn ang="0">
                    <a:pos x="274" y="24"/>
                  </a:cxn>
                  <a:cxn ang="0">
                    <a:pos x="7" y="0"/>
                  </a:cxn>
                  <a:cxn ang="0">
                    <a:pos x="0" y="24"/>
                  </a:cxn>
                  <a:cxn ang="0">
                    <a:pos x="266" y="80"/>
                  </a:cxn>
                  <a:cxn ang="0">
                    <a:pos x="274" y="24"/>
                  </a:cxn>
                </a:cxnLst>
                <a:rect l="0" t="0" r="r" b="b"/>
                <a:pathLst>
                  <a:path w="274" h="80">
                    <a:moveTo>
                      <a:pt x="274" y="24"/>
                    </a:moveTo>
                    <a:lnTo>
                      <a:pt x="7" y="0"/>
                    </a:lnTo>
                    <a:lnTo>
                      <a:pt x="0" y="24"/>
                    </a:lnTo>
                    <a:lnTo>
                      <a:pt x="266" y="80"/>
                    </a:lnTo>
                    <a:lnTo>
                      <a:pt x="27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7" name="Freeform 95"/>
              <p:cNvSpPr>
                <a:spLocks/>
              </p:cNvSpPr>
              <p:nvPr/>
            </p:nvSpPr>
            <p:spPr bwMode="auto">
              <a:xfrm>
                <a:off x="3366" y="3670"/>
                <a:ext cx="115" cy="35"/>
              </a:xfrm>
              <a:custGeom>
                <a:avLst/>
                <a:gdLst/>
                <a:ahLst/>
                <a:cxnLst>
                  <a:cxn ang="0">
                    <a:pos x="115" y="14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108" y="35"/>
                  </a:cxn>
                  <a:cxn ang="0">
                    <a:pos x="115" y="14"/>
                  </a:cxn>
                </a:cxnLst>
                <a:rect l="0" t="0" r="r" b="b"/>
                <a:pathLst>
                  <a:path w="115" h="35">
                    <a:moveTo>
                      <a:pt x="115" y="14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108" y="35"/>
                    </a:lnTo>
                    <a:lnTo>
                      <a:pt x="115" y="14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8" name="Freeform 96"/>
              <p:cNvSpPr>
                <a:spLocks/>
              </p:cNvSpPr>
              <p:nvPr/>
            </p:nvSpPr>
            <p:spPr bwMode="auto">
              <a:xfrm>
                <a:off x="3247" y="3652"/>
                <a:ext cx="75" cy="25"/>
              </a:xfrm>
              <a:custGeom>
                <a:avLst/>
                <a:gdLst/>
                <a:ahLst/>
                <a:cxnLst>
                  <a:cxn ang="0">
                    <a:pos x="75" y="14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75" y="25"/>
                  </a:cxn>
                  <a:cxn ang="0">
                    <a:pos x="75" y="14"/>
                  </a:cxn>
                </a:cxnLst>
                <a:rect l="0" t="0" r="r" b="b"/>
                <a:pathLst>
                  <a:path w="75" h="25">
                    <a:moveTo>
                      <a:pt x="75" y="14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75" y="25"/>
                    </a:lnTo>
                    <a:lnTo>
                      <a:pt x="75" y="14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9" name="Freeform 97"/>
              <p:cNvSpPr>
                <a:spLocks/>
              </p:cNvSpPr>
              <p:nvPr/>
            </p:nvSpPr>
            <p:spPr bwMode="auto">
              <a:xfrm>
                <a:off x="3056" y="3677"/>
                <a:ext cx="454" cy="146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0" y="49"/>
                  </a:cxn>
                  <a:cxn ang="0">
                    <a:pos x="0" y="42"/>
                  </a:cxn>
                  <a:cxn ang="0">
                    <a:pos x="7" y="42"/>
                  </a:cxn>
                  <a:cxn ang="0">
                    <a:pos x="14" y="42"/>
                  </a:cxn>
                  <a:cxn ang="0">
                    <a:pos x="21" y="42"/>
                  </a:cxn>
                  <a:cxn ang="0">
                    <a:pos x="28" y="42"/>
                  </a:cxn>
                  <a:cxn ang="0">
                    <a:pos x="36" y="35"/>
                  </a:cxn>
                  <a:cxn ang="0">
                    <a:pos x="50" y="35"/>
                  </a:cxn>
                  <a:cxn ang="0">
                    <a:pos x="57" y="35"/>
                  </a:cxn>
                  <a:cxn ang="0">
                    <a:pos x="68" y="28"/>
                  </a:cxn>
                  <a:cxn ang="0">
                    <a:pos x="75" y="28"/>
                  </a:cxn>
                  <a:cxn ang="0">
                    <a:pos x="83" y="21"/>
                  </a:cxn>
                  <a:cxn ang="0">
                    <a:pos x="97" y="14"/>
                  </a:cxn>
                  <a:cxn ang="0">
                    <a:pos x="104" y="14"/>
                  </a:cxn>
                  <a:cxn ang="0">
                    <a:pos x="111" y="7"/>
                  </a:cxn>
                  <a:cxn ang="0">
                    <a:pos x="119" y="0"/>
                  </a:cxn>
                  <a:cxn ang="0">
                    <a:pos x="454" y="73"/>
                  </a:cxn>
                  <a:cxn ang="0">
                    <a:pos x="454" y="73"/>
                  </a:cxn>
                  <a:cxn ang="0">
                    <a:pos x="454" y="80"/>
                  </a:cxn>
                  <a:cxn ang="0">
                    <a:pos x="447" y="80"/>
                  </a:cxn>
                  <a:cxn ang="0">
                    <a:pos x="447" y="80"/>
                  </a:cxn>
                  <a:cxn ang="0">
                    <a:pos x="439" y="87"/>
                  </a:cxn>
                  <a:cxn ang="0">
                    <a:pos x="432" y="94"/>
                  </a:cxn>
                  <a:cxn ang="0">
                    <a:pos x="425" y="101"/>
                  </a:cxn>
                  <a:cxn ang="0">
                    <a:pos x="418" y="108"/>
                  </a:cxn>
                  <a:cxn ang="0">
                    <a:pos x="410" y="115"/>
                  </a:cxn>
                  <a:cxn ang="0">
                    <a:pos x="403" y="115"/>
                  </a:cxn>
                  <a:cxn ang="0">
                    <a:pos x="392" y="122"/>
                  </a:cxn>
                  <a:cxn ang="0">
                    <a:pos x="385" y="129"/>
                  </a:cxn>
                  <a:cxn ang="0">
                    <a:pos x="378" y="132"/>
                  </a:cxn>
                  <a:cxn ang="0">
                    <a:pos x="371" y="139"/>
                  </a:cxn>
                  <a:cxn ang="0">
                    <a:pos x="356" y="139"/>
                  </a:cxn>
                  <a:cxn ang="0">
                    <a:pos x="349" y="146"/>
                  </a:cxn>
                  <a:cxn ang="0">
                    <a:pos x="0" y="49"/>
                  </a:cxn>
                </a:cxnLst>
                <a:rect l="0" t="0" r="r" b="b"/>
                <a:pathLst>
                  <a:path w="454" h="146">
                    <a:moveTo>
                      <a:pt x="0" y="49"/>
                    </a:moveTo>
                    <a:lnTo>
                      <a:pt x="0" y="49"/>
                    </a:lnTo>
                    <a:lnTo>
                      <a:pt x="0" y="42"/>
                    </a:lnTo>
                    <a:lnTo>
                      <a:pt x="7" y="42"/>
                    </a:lnTo>
                    <a:lnTo>
                      <a:pt x="14" y="42"/>
                    </a:lnTo>
                    <a:lnTo>
                      <a:pt x="21" y="42"/>
                    </a:lnTo>
                    <a:lnTo>
                      <a:pt x="28" y="42"/>
                    </a:lnTo>
                    <a:lnTo>
                      <a:pt x="36" y="35"/>
                    </a:lnTo>
                    <a:lnTo>
                      <a:pt x="50" y="35"/>
                    </a:lnTo>
                    <a:lnTo>
                      <a:pt x="57" y="35"/>
                    </a:lnTo>
                    <a:lnTo>
                      <a:pt x="68" y="28"/>
                    </a:lnTo>
                    <a:lnTo>
                      <a:pt x="75" y="28"/>
                    </a:lnTo>
                    <a:lnTo>
                      <a:pt x="83" y="21"/>
                    </a:lnTo>
                    <a:lnTo>
                      <a:pt x="97" y="14"/>
                    </a:lnTo>
                    <a:lnTo>
                      <a:pt x="104" y="14"/>
                    </a:lnTo>
                    <a:lnTo>
                      <a:pt x="111" y="7"/>
                    </a:lnTo>
                    <a:lnTo>
                      <a:pt x="119" y="0"/>
                    </a:lnTo>
                    <a:lnTo>
                      <a:pt x="454" y="73"/>
                    </a:lnTo>
                    <a:lnTo>
                      <a:pt x="454" y="73"/>
                    </a:lnTo>
                    <a:lnTo>
                      <a:pt x="454" y="80"/>
                    </a:lnTo>
                    <a:lnTo>
                      <a:pt x="447" y="80"/>
                    </a:lnTo>
                    <a:lnTo>
                      <a:pt x="447" y="80"/>
                    </a:lnTo>
                    <a:lnTo>
                      <a:pt x="439" y="87"/>
                    </a:lnTo>
                    <a:lnTo>
                      <a:pt x="432" y="94"/>
                    </a:lnTo>
                    <a:lnTo>
                      <a:pt x="425" y="101"/>
                    </a:lnTo>
                    <a:lnTo>
                      <a:pt x="418" y="108"/>
                    </a:lnTo>
                    <a:lnTo>
                      <a:pt x="410" y="115"/>
                    </a:lnTo>
                    <a:lnTo>
                      <a:pt x="403" y="115"/>
                    </a:lnTo>
                    <a:lnTo>
                      <a:pt x="392" y="122"/>
                    </a:lnTo>
                    <a:lnTo>
                      <a:pt x="385" y="129"/>
                    </a:lnTo>
                    <a:lnTo>
                      <a:pt x="378" y="132"/>
                    </a:lnTo>
                    <a:lnTo>
                      <a:pt x="371" y="139"/>
                    </a:lnTo>
                    <a:lnTo>
                      <a:pt x="356" y="139"/>
                    </a:lnTo>
                    <a:lnTo>
                      <a:pt x="349" y="1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0" name="Freeform 98"/>
              <p:cNvSpPr>
                <a:spLocks/>
              </p:cNvSpPr>
              <p:nvPr/>
            </p:nvSpPr>
            <p:spPr bwMode="auto">
              <a:xfrm>
                <a:off x="3510" y="3666"/>
                <a:ext cx="155" cy="67"/>
              </a:xfrm>
              <a:custGeom>
                <a:avLst/>
                <a:gdLst/>
                <a:ahLst/>
                <a:cxnLst>
                  <a:cxn ang="0">
                    <a:pos x="11" y="67"/>
                  </a:cxn>
                  <a:cxn ang="0">
                    <a:pos x="155" y="25"/>
                  </a:cxn>
                  <a:cxn ang="0">
                    <a:pos x="68" y="0"/>
                  </a:cxn>
                  <a:cxn ang="0">
                    <a:pos x="0" y="4"/>
                  </a:cxn>
                  <a:cxn ang="0">
                    <a:pos x="0" y="67"/>
                  </a:cxn>
                  <a:cxn ang="0">
                    <a:pos x="11" y="67"/>
                  </a:cxn>
                </a:cxnLst>
                <a:rect l="0" t="0" r="r" b="b"/>
                <a:pathLst>
                  <a:path w="155" h="67">
                    <a:moveTo>
                      <a:pt x="11" y="67"/>
                    </a:moveTo>
                    <a:lnTo>
                      <a:pt x="155" y="25"/>
                    </a:lnTo>
                    <a:lnTo>
                      <a:pt x="68" y="0"/>
                    </a:lnTo>
                    <a:lnTo>
                      <a:pt x="0" y="4"/>
                    </a:lnTo>
                    <a:lnTo>
                      <a:pt x="0" y="67"/>
                    </a:lnTo>
                    <a:lnTo>
                      <a:pt x="11" y="67"/>
                    </a:lnTo>
                    <a:close/>
                  </a:path>
                </a:pathLst>
              </a:custGeom>
              <a:solidFill>
                <a:srgbClr val="001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1" name="Freeform 99"/>
              <p:cNvSpPr>
                <a:spLocks/>
              </p:cNvSpPr>
              <p:nvPr/>
            </p:nvSpPr>
            <p:spPr bwMode="auto">
              <a:xfrm>
                <a:off x="3092" y="3367"/>
                <a:ext cx="83" cy="331"/>
              </a:xfrm>
              <a:custGeom>
                <a:avLst/>
                <a:gdLst/>
                <a:ahLst/>
                <a:cxnLst>
                  <a:cxn ang="0">
                    <a:pos x="83" y="7"/>
                  </a:cxn>
                  <a:cxn ang="0">
                    <a:pos x="83" y="7"/>
                  </a:cxn>
                  <a:cxn ang="0">
                    <a:pos x="83" y="7"/>
                  </a:cxn>
                  <a:cxn ang="0">
                    <a:pos x="83" y="7"/>
                  </a:cxn>
                  <a:cxn ang="0">
                    <a:pos x="75" y="7"/>
                  </a:cxn>
                  <a:cxn ang="0">
                    <a:pos x="75" y="0"/>
                  </a:cxn>
                  <a:cxn ang="0">
                    <a:pos x="68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4" y="7"/>
                  </a:cxn>
                  <a:cxn ang="0">
                    <a:pos x="7" y="7"/>
                  </a:cxn>
                  <a:cxn ang="0">
                    <a:pos x="0" y="14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7" y="331"/>
                  </a:cxn>
                  <a:cxn ang="0">
                    <a:pos x="7" y="331"/>
                  </a:cxn>
                  <a:cxn ang="0">
                    <a:pos x="14" y="324"/>
                  </a:cxn>
                  <a:cxn ang="0">
                    <a:pos x="21" y="324"/>
                  </a:cxn>
                  <a:cxn ang="0">
                    <a:pos x="25" y="324"/>
                  </a:cxn>
                  <a:cxn ang="0">
                    <a:pos x="32" y="324"/>
                  </a:cxn>
                  <a:cxn ang="0">
                    <a:pos x="39" y="317"/>
                  </a:cxn>
                  <a:cxn ang="0">
                    <a:pos x="47" y="317"/>
                  </a:cxn>
                  <a:cxn ang="0">
                    <a:pos x="54" y="317"/>
                  </a:cxn>
                  <a:cxn ang="0">
                    <a:pos x="61" y="310"/>
                  </a:cxn>
                  <a:cxn ang="0">
                    <a:pos x="68" y="303"/>
                  </a:cxn>
                  <a:cxn ang="0">
                    <a:pos x="75" y="303"/>
                  </a:cxn>
                  <a:cxn ang="0">
                    <a:pos x="83" y="299"/>
                  </a:cxn>
                  <a:cxn ang="0">
                    <a:pos x="83" y="7"/>
                  </a:cxn>
                </a:cxnLst>
                <a:rect l="0" t="0" r="r" b="b"/>
                <a:pathLst>
                  <a:path w="83" h="331">
                    <a:moveTo>
                      <a:pt x="83" y="7"/>
                    </a:moveTo>
                    <a:lnTo>
                      <a:pt x="83" y="7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75" y="7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0" y="14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7" y="331"/>
                    </a:lnTo>
                    <a:lnTo>
                      <a:pt x="7" y="331"/>
                    </a:lnTo>
                    <a:lnTo>
                      <a:pt x="14" y="324"/>
                    </a:lnTo>
                    <a:lnTo>
                      <a:pt x="21" y="324"/>
                    </a:lnTo>
                    <a:lnTo>
                      <a:pt x="25" y="324"/>
                    </a:lnTo>
                    <a:lnTo>
                      <a:pt x="32" y="324"/>
                    </a:lnTo>
                    <a:lnTo>
                      <a:pt x="39" y="317"/>
                    </a:lnTo>
                    <a:lnTo>
                      <a:pt x="47" y="317"/>
                    </a:lnTo>
                    <a:lnTo>
                      <a:pt x="54" y="317"/>
                    </a:lnTo>
                    <a:lnTo>
                      <a:pt x="61" y="310"/>
                    </a:lnTo>
                    <a:lnTo>
                      <a:pt x="68" y="303"/>
                    </a:lnTo>
                    <a:lnTo>
                      <a:pt x="75" y="303"/>
                    </a:lnTo>
                    <a:lnTo>
                      <a:pt x="83" y="299"/>
                    </a:lnTo>
                    <a:lnTo>
                      <a:pt x="83" y="7"/>
                    </a:lnTo>
                    <a:close/>
                  </a:path>
                </a:pathLst>
              </a:custGeom>
              <a:solidFill>
                <a:srgbClr val="7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2" name="Freeform 100"/>
              <p:cNvSpPr>
                <a:spLocks/>
              </p:cNvSpPr>
              <p:nvPr/>
            </p:nvSpPr>
            <p:spPr bwMode="auto">
              <a:xfrm>
                <a:off x="3092" y="3367"/>
                <a:ext cx="75" cy="279"/>
              </a:xfrm>
              <a:custGeom>
                <a:avLst/>
                <a:gdLst/>
                <a:ahLst/>
                <a:cxnLst>
                  <a:cxn ang="0">
                    <a:pos x="75" y="7"/>
                  </a:cxn>
                  <a:cxn ang="0">
                    <a:pos x="75" y="7"/>
                  </a:cxn>
                  <a:cxn ang="0">
                    <a:pos x="75" y="7"/>
                  </a:cxn>
                  <a:cxn ang="0">
                    <a:pos x="68" y="7"/>
                  </a:cxn>
                  <a:cxn ang="0">
                    <a:pos x="68" y="7"/>
                  </a:cxn>
                  <a:cxn ang="0">
                    <a:pos x="61" y="7"/>
                  </a:cxn>
                  <a:cxn ang="0">
                    <a:pos x="61" y="7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1" y="7"/>
                  </a:cxn>
                  <a:cxn ang="0">
                    <a:pos x="14" y="7"/>
                  </a:cxn>
                  <a:cxn ang="0">
                    <a:pos x="7" y="14"/>
                  </a:cxn>
                  <a:cxn ang="0">
                    <a:pos x="0" y="14"/>
                  </a:cxn>
                  <a:cxn ang="0">
                    <a:pos x="0" y="279"/>
                  </a:cxn>
                  <a:cxn ang="0">
                    <a:pos x="0" y="279"/>
                  </a:cxn>
                  <a:cxn ang="0">
                    <a:pos x="0" y="279"/>
                  </a:cxn>
                  <a:cxn ang="0">
                    <a:pos x="7" y="279"/>
                  </a:cxn>
                  <a:cxn ang="0">
                    <a:pos x="7" y="279"/>
                  </a:cxn>
                  <a:cxn ang="0">
                    <a:pos x="14" y="279"/>
                  </a:cxn>
                  <a:cxn ang="0">
                    <a:pos x="14" y="279"/>
                  </a:cxn>
                  <a:cxn ang="0">
                    <a:pos x="21" y="279"/>
                  </a:cxn>
                  <a:cxn ang="0">
                    <a:pos x="25" y="279"/>
                  </a:cxn>
                  <a:cxn ang="0">
                    <a:pos x="25" y="272"/>
                  </a:cxn>
                  <a:cxn ang="0">
                    <a:pos x="32" y="272"/>
                  </a:cxn>
                  <a:cxn ang="0">
                    <a:pos x="39" y="272"/>
                  </a:cxn>
                  <a:cxn ang="0">
                    <a:pos x="47" y="265"/>
                  </a:cxn>
                  <a:cxn ang="0">
                    <a:pos x="54" y="265"/>
                  </a:cxn>
                  <a:cxn ang="0">
                    <a:pos x="61" y="258"/>
                  </a:cxn>
                  <a:cxn ang="0">
                    <a:pos x="68" y="258"/>
                  </a:cxn>
                  <a:cxn ang="0">
                    <a:pos x="75" y="251"/>
                  </a:cxn>
                  <a:cxn ang="0">
                    <a:pos x="75" y="7"/>
                  </a:cxn>
                </a:cxnLst>
                <a:rect l="0" t="0" r="r" b="b"/>
                <a:pathLst>
                  <a:path w="75" h="279">
                    <a:moveTo>
                      <a:pt x="75" y="7"/>
                    </a:moveTo>
                    <a:lnTo>
                      <a:pt x="75" y="7"/>
                    </a:lnTo>
                    <a:lnTo>
                      <a:pt x="75" y="7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61" y="7"/>
                    </a:lnTo>
                    <a:lnTo>
                      <a:pt x="61" y="7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1" y="7"/>
                    </a:lnTo>
                    <a:lnTo>
                      <a:pt x="14" y="7"/>
                    </a:lnTo>
                    <a:lnTo>
                      <a:pt x="7" y="14"/>
                    </a:lnTo>
                    <a:lnTo>
                      <a:pt x="0" y="14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7" y="279"/>
                    </a:lnTo>
                    <a:lnTo>
                      <a:pt x="7" y="279"/>
                    </a:lnTo>
                    <a:lnTo>
                      <a:pt x="14" y="279"/>
                    </a:lnTo>
                    <a:lnTo>
                      <a:pt x="14" y="279"/>
                    </a:lnTo>
                    <a:lnTo>
                      <a:pt x="21" y="279"/>
                    </a:lnTo>
                    <a:lnTo>
                      <a:pt x="25" y="279"/>
                    </a:lnTo>
                    <a:lnTo>
                      <a:pt x="25" y="272"/>
                    </a:lnTo>
                    <a:lnTo>
                      <a:pt x="32" y="272"/>
                    </a:lnTo>
                    <a:lnTo>
                      <a:pt x="39" y="272"/>
                    </a:lnTo>
                    <a:lnTo>
                      <a:pt x="47" y="265"/>
                    </a:lnTo>
                    <a:lnTo>
                      <a:pt x="54" y="265"/>
                    </a:lnTo>
                    <a:lnTo>
                      <a:pt x="61" y="258"/>
                    </a:lnTo>
                    <a:lnTo>
                      <a:pt x="68" y="258"/>
                    </a:lnTo>
                    <a:lnTo>
                      <a:pt x="75" y="251"/>
                    </a:lnTo>
                    <a:lnTo>
                      <a:pt x="75" y="7"/>
                    </a:lnTo>
                    <a:close/>
                  </a:path>
                </a:pathLst>
              </a:custGeom>
              <a:solidFill>
                <a:srgbClr val="93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3" name="Freeform 101"/>
              <p:cNvSpPr>
                <a:spLocks/>
              </p:cNvSpPr>
              <p:nvPr/>
            </p:nvSpPr>
            <p:spPr bwMode="auto">
              <a:xfrm>
                <a:off x="3092" y="3374"/>
                <a:ext cx="61" cy="226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4" y="0"/>
                  </a:cxn>
                  <a:cxn ang="0">
                    <a:pos x="7" y="7"/>
                  </a:cxn>
                  <a:cxn ang="0">
                    <a:pos x="0" y="7"/>
                  </a:cxn>
                  <a:cxn ang="0">
                    <a:pos x="0" y="226"/>
                  </a:cxn>
                  <a:cxn ang="0">
                    <a:pos x="0" y="226"/>
                  </a:cxn>
                  <a:cxn ang="0">
                    <a:pos x="7" y="226"/>
                  </a:cxn>
                  <a:cxn ang="0">
                    <a:pos x="7" y="226"/>
                  </a:cxn>
                  <a:cxn ang="0">
                    <a:pos x="7" y="226"/>
                  </a:cxn>
                  <a:cxn ang="0">
                    <a:pos x="14" y="226"/>
                  </a:cxn>
                  <a:cxn ang="0">
                    <a:pos x="14" y="226"/>
                  </a:cxn>
                  <a:cxn ang="0">
                    <a:pos x="21" y="226"/>
                  </a:cxn>
                  <a:cxn ang="0">
                    <a:pos x="21" y="219"/>
                  </a:cxn>
                  <a:cxn ang="0">
                    <a:pos x="25" y="219"/>
                  </a:cxn>
                  <a:cxn ang="0">
                    <a:pos x="32" y="219"/>
                  </a:cxn>
                  <a:cxn ang="0">
                    <a:pos x="32" y="219"/>
                  </a:cxn>
                  <a:cxn ang="0">
                    <a:pos x="39" y="212"/>
                  </a:cxn>
                  <a:cxn ang="0">
                    <a:pos x="47" y="212"/>
                  </a:cxn>
                  <a:cxn ang="0">
                    <a:pos x="54" y="212"/>
                  </a:cxn>
                  <a:cxn ang="0">
                    <a:pos x="61" y="205"/>
                  </a:cxn>
                  <a:cxn ang="0">
                    <a:pos x="61" y="205"/>
                  </a:cxn>
                  <a:cxn ang="0">
                    <a:pos x="61" y="0"/>
                  </a:cxn>
                </a:cxnLst>
                <a:rect l="0" t="0" r="r" b="b"/>
                <a:pathLst>
                  <a:path w="61" h="226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226"/>
                    </a:lnTo>
                    <a:lnTo>
                      <a:pt x="0" y="226"/>
                    </a:lnTo>
                    <a:lnTo>
                      <a:pt x="7" y="226"/>
                    </a:lnTo>
                    <a:lnTo>
                      <a:pt x="7" y="226"/>
                    </a:lnTo>
                    <a:lnTo>
                      <a:pt x="7" y="226"/>
                    </a:lnTo>
                    <a:lnTo>
                      <a:pt x="14" y="226"/>
                    </a:lnTo>
                    <a:lnTo>
                      <a:pt x="14" y="226"/>
                    </a:lnTo>
                    <a:lnTo>
                      <a:pt x="21" y="226"/>
                    </a:lnTo>
                    <a:lnTo>
                      <a:pt x="21" y="219"/>
                    </a:lnTo>
                    <a:lnTo>
                      <a:pt x="25" y="219"/>
                    </a:lnTo>
                    <a:lnTo>
                      <a:pt x="32" y="219"/>
                    </a:lnTo>
                    <a:lnTo>
                      <a:pt x="32" y="219"/>
                    </a:lnTo>
                    <a:lnTo>
                      <a:pt x="39" y="212"/>
                    </a:lnTo>
                    <a:lnTo>
                      <a:pt x="47" y="212"/>
                    </a:lnTo>
                    <a:lnTo>
                      <a:pt x="54" y="212"/>
                    </a:lnTo>
                    <a:lnTo>
                      <a:pt x="61" y="205"/>
                    </a:lnTo>
                    <a:lnTo>
                      <a:pt x="61" y="205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A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4" name="Freeform 102"/>
              <p:cNvSpPr>
                <a:spLocks/>
              </p:cNvSpPr>
              <p:nvPr/>
            </p:nvSpPr>
            <p:spPr bwMode="auto">
              <a:xfrm>
                <a:off x="3099" y="3374"/>
                <a:ext cx="47" cy="178"/>
              </a:xfrm>
              <a:custGeom>
                <a:avLst/>
                <a:gdLst/>
                <a:ahLst/>
                <a:cxnLst>
                  <a:cxn ang="0">
                    <a:pos x="47" y="7"/>
                  </a:cxn>
                  <a:cxn ang="0">
                    <a:pos x="47" y="7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7" y="7"/>
                  </a:cxn>
                  <a:cxn ang="0">
                    <a:pos x="0" y="7"/>
                  </a:cxn>
                  <a:cxn ang="0">
                    <a:pos x="0" y="178"/>
                  </a:cxn>
                  <a:cxn ang="0">
                    <a:pos x="0" y="178"/>
                  </a:cxn>
                  <a:cxn ang="0">
                    <a:pos x="0" y="171"/>
                  </a:cxn>
                  <a:cxn ang="0">
                    <a:pos x="7" y="171"/>
                  </a:cxn>
                  <a:cxn ang="0">
                    <a:pos x="14" y="171"/>
                  </a:cxn>
                  <a:cxn ang="0">
                    <a:pos x="18" y="171"/>
                  </a:cxn>
                  <a:cxn ang="0">
                    <a:pos x="25" y="164"/>
                  </a:cxn>
                  <a:cxn ang="0">
                    <a:pos x="40" y="164"/>
                  </a:cxn>
                  <a:cxn ang="0">
                    <a:pos x="47" y="160"/>
                  </a:cxn>
                  <a:cxn ang="0">
                    <a:pos x="47" y="7"/>
                  </a:cxn>
                </a:cxnLst>
                <a:rect l="0" t="0" r="r" b="b"/>
                <a:pathLst>
                  <a:path w="47" h="178">
                    <a:moveTo>
                      <a:pt x="47" y="7"/>
                    </a:moveTo>
                    <a:lnTo>
                      <a:pt x="47" y="7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0" y="171"/>
                    </a:lnTo>
                    <a:lnTo>
                      <a:pt x="7" y="171"/>
                    </a:lnTo>
                    <a:lnTo>
                      <a:pt x="14" y="171"/>
                    </a:lnTo>
                    <a:lnTo>
                      <a:pt x="18" y="171"/>
                    </a:lnTo>
                    <a:lnTo>
                      <a:pt x="25" y="164"/>
                    </a:lnTo>
                    <a:lnTo>
                      <a:pt x="40" y="164"/>
                    </a:lnTo>
                    <a:lnTo>
                      <a:pt x="47" y="160"/>
                    </a:lnTo>
                    <a:lnTo>
                      <a:pt x="47" y="7"/>
                    </a:lnTo>
                    <a:close/>
                  </a:path>
                </a:pathLst>
              </a:custGeom>
              <a:solidFill>
                <a:srgbClr val="BC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5" name="Freeform 103"/>
              <p:cNvSpPr>
                <a:spLocks/>
              </p:cNvSpPr>
              <p:nvPr/>
            </p:nvSpPr>
            <p:spPr bwMode="auto">
              <a:xfrm>
                <a:off x="3099" y="3374"/>
                <a:ext cx="40" cy="125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2" y="7"/>
                  </a:cxn>
                  <a:cxn ang="0">
                    <a:pos x="32" y="7"/>
                  </a:cxn>
                  <a:cxn ang="0">
                    <a:pos x="32" y="7"/>
                  </a:cxn>
                  <a:cxn ang="0">
                    <a:pos x="25" y="0"/>
                  </a:cxn>
                  <a:cxn ang="0">
                    <a:pos x="18" y="0"/>
                  </a:cxn>
                  <a:cxn ang="0">
                    <a:pos x="14" y="7"/>
                  </a:cxn>
                  <a:cxn ang="0">
                    <a:pos x="7" y="7"/>
                  </a:cxn>
                  <a:cxn ang="0">
                    <a:pos x="0" y="14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7" y="125"/>
                  </a:cxn>
                  <a:cxn ang="0">
                    <a:pos x="7" y="125"/>
                  </a:cxn>
                  <a:cxn ang="0">
                    <a:pos x="14" y="125"/>
                  </a:cxn>
                  <a:cxn ang="0">
                    <a:pos x="18" y="125"/>
                  </a:cxn>
                  <a:cxn ang="0">
                    <a:pos x="25" y="118"/>
                  </a:cxn>
                  <a:cxn ang="0">
                    <a:pos x="32" y="118"/>
                  </a:cxn>
                  <a:cxn ang="0">
                    <a:pos x="40" y="111"/>
                  </a:cxn>
                  <a:cxn ang="0">
                    <a:pos x="40" y="7"/>
                  </a:cxn>
                </a:cxnLst>
                <a:rect l="0" t="0" r="r" b="b"/>
                <a:pathLst>
                  <a:path w="40" h="125">
                    <a:moveTo>
                      <a:pt x="40" y="7"/>
                    </a:move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0" y="14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7" y="125"/>
                    </a:lnTo>
                    <a:lnTo>
                      <a:pt x="7" y="125"/>
                    </a:lnTo>
                    <a:lnTo>
                      <a:pt x="14" y="125"/>
                    </a:lnTo>
                    <a:lnTo>
                      <a:pt x="18" y="125"/>
                    </a:lnTo>
                    <a:lnTo>
                      <a:pt x="25" y="118"/>
                    </a:lnTo>
                    <a:lnTo>
                      <a:pt x="32" y="118"/>
                    </a:lnTo>
                    <a:lnTo>
                      <a:pt x="40" y="111"/>
                    </a:lnTo>
                    <a:lnTo>
                      <a:pt x="40" y="7"/>
                    </a:lnTo>
                    <a:close/>
                  </a:path>
                </a:pathLst>
              </a:custGeom>
              <a:solidFill>
                <a:srgbClr val="D1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6" name="Freeform 104"/>
              <p:cNvSpPr>
                <a:spLocks/>
              </p:cNvSpPr>
              <p:nvPr/>
            </p:nvSpPr>
            <p:spPr bwMode="auto">
              <a:xfrm>
                <a:off x="3099" y="3381"/>
                <a:ext cx="25" cy="73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0" y="7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7" y="73"/>
                  </a:cxn>
                  <a:cxn ang="0">
                    <a:pos x="7" y="73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18" y="66"/>
                  </a:cxn>
                  <a:cxn ang="0">
                    <a:pos x="25" y="66"/>
                  </a:cxn>
                  <a:cxn ang="0">
                    <a:pos x="25" y="59"/>
                  </a:cxn>
                  <a:cxn ang="0">
                    <a:pos x="25" y="0"/>
                  </a:cxn>
                </a:cxnLst>
                <a:rect l="0" t="0" r="r" b="b"/>
                <a:pathLst>
                  <a:path w="25" h="73">
                    <a:moveTo>
                      <a:pt x="25" y="0"/>
                    </a:moveTo>
                    <a:lnTo>
                      <a:pt x="25" y="0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8" y="66"/>
                    </a:lnTo>
                    <a:lnTo>
                      <a:pt x="25" y="66"/>
                    </a:lnTo>
                    <a:lnTo>
                      <a:pt x="25" y="5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E5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7" name="Freeform 105"/>
              <p:cNvSpPr>
                <a:spLocks/>
              </p:cNvSpPr>
              <p:nvPr/>
            </p:nvSpPr>
            <p:spPr bwMode="auto">
              <a:xfrm>
                <a:off x="3412" y="3586"/>
                <a:ext cx="36" cy="32"/>
              </a:xfrm>
              <a:custGeom>
                <a:avLst/>
                <a:gdLst/>
                <a:ahLst/>
                <a:cxnLst>
                  <a:cxn ang="0">
                    <a:pos x="22" y="32"/>
                  </a:cxn>
                  <a:cxn ang="0">
                    <a:pos x="22" y="32"/>
                  </a:cxn>
                  <a:cxn ang="0">
                    <a:pos x="29" y="32"/>
                  </a:cxn>
                  <a:cxn ang="0">
                    <a:pos x="29" y="32"/>
                  </a:cxn>
                  <a:cxn ang="0">
                    <a:pos x="29" y="32"/>
                  </a:cxn>
                  <a:cxn ang="0">
                    <a:pos x="36" y="25"/>
                  </a:cxn>
                  <a:cxn ang="0">
                    <a:pos x="36" y="25"/>
                  </a:cxn>
                  <a:cxn ang="0">
                    <a:pos x="36" y="18"/>
                  </a:cxn>
                  <a:cxn ang="0">
                    <a:pos x="36" y="18"/>
                  </a:cxn>
                  <a:cxn ang="0">
                    <a:pos x="36" y="14"/>
                  </a:cxn>
                  <a:cxn ang="0">
                    <a:pos x="36" y="14"/>
                  </a:cxn>
                  <a:cxn ang="0">
                    <a:pos x="36" y="7"/>
                  </a:cxn>
                  <a:cxn ang="0">
                    <a:pos x="29" y="7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15" y="32"/>
                  </a:cxn>
                  <a:cxn ang="0">
                    <a:pos x="22" y="32"/>
                  </a:cxn>
                </a:cxnLst>
                <a:rect l="0" t="0" r="r" b="b"/>
                <a:pathLst>
                  <a:path w="36" h="32">
                    <a:moveTo>
                      <a:pt x="22" y="32"/>
                    </a:moveTo>
                    <a:lnTo>
                      <a:pt x="22" y="32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7"/>
                    </a:lnTo>
                    <a:lnTo>
                      <a:pt x="29" y="7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5" y="32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8" name="Freeform 106"/>
              <p:cNvSpPr>
                <a:spLocks/>
              </p:cNvSpPr>
              <p:nvPr/>
            </p:nvSpPr>
            <p:spPr bwMode="auto">
              <a:xfrm>
                <a:off x="3297" y="3586"/>
                <a:ext cx="18" cy="18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15" y="18"/>
                  </a:cxn>
                  <a:cxn ang="0">
                    <a:pos x="15" y="14"/>
                  </a:cxn>
                  <a:cxn ang="0">
                    <a:pos x="18" y="14"/>
                  </a:cxn>
                  <a:cxn ang="0">
                    <a:pos x="18" y="7"/>
                  </a:cxn>
                  <a:cxn ang="0">
                    <a:pos x="18" y="7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7" y="18"/>
                  </a:cxn>
                  <a:cxn ang="0">
                    <a:pos x="7" y="18"/>
                  </a:cxn>
                </a:cxnLst>
                <a:rect l="0" t="0" r="r" b="b"/>
                <a:pathLst>
                  <a:path w="18" h="18">
                    <a:moveTo>
                      <a:pt x="7" y="18"/>
                    </a:moveTo>
                    <a:lnTo>
                      <a:pt x="15" y="18"/>
                    </a:lnTo>
                    <a:lnTo>
                      <a:pt x="15" y="14"/>
                    </a:lnTo>
                    <a:lnTo>
                      <a:pt x="18" y="14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7" y="18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9" name="Freeform 107"/>
              <p:cNvSpPr>
                <a:spLocks/>
              </p:cNvSpPr>
              <p:nvPr/>
            </p:nvSpPr>
            <p:spPr bwMode="auto">
              <a:xfrm>
                <a:off x="3330" y="3586"/>
                <a:ext cx="14" cy="18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14" y="18"/>
                  </a:cxn>
                  <a:cxn ang="0">
                    <a:pos x="14" y="14"/>
                  </a:cxn>
                  <a:cxn ang="0">
                    <a:pos x="14" y="14"/>
                  </a:cxn>
                  <a:cxn ang="0">
                    <a:pos x="14" y="7"/>
                  </a:cxn>
                  <a:cxn ang="0">
                    <a:pos x="14" y="7"/>
                  </a:cxn>
                  <a:cxn ang="0">
                    <a:pos x="14" y="7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7" y="18"/>
                  </a:cxn>
                </a:cxnLst>
                <a:rect l="0" t="0" r="r" b="b"/>
                <a:pathLst>
                  <a:path w="14" h="18">
                    <a:moveTo>
                      <a:pt x="7" y="18"/>
                    </a:moveTo>
                    <a:lnTo>
                      <a:pt x="14" y="18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20" name="Freeform 108"/>
              <p:cNvSpPr>
                <a:spLocks/>
              </p:cNvSpPr>
              <p:nvPr/>
            </p:nvSpPr>
            <p:spPr bwMode="auto">
              <a:xfrm>
                <a:off x="3200" y="3332"/>
                <a:ext cx="54" cy="254"/>
              </a:xfrm>
              <a:custGeom>
                <a:avLst/>
                <a:gdLst/>
                <a:ahLst/>
                <a:cxnLst>
                  <a:cxn ang="0">
                    <a:pos x="21" y="7"/>
                  </a:cxn>
                  <a:cxn ang="0">
                    <a:pos x="14" y="14"/>
                  </a:cxn>
                  <a:cxn ang="0">
                    <a:pos x="14" y="28"/>
                  </a:cxn>
                  <a:cxn ang="0">
                    <a:pos x="7" y="49"/>
                  </a:cxn>
                  <a:cxn ang="0">
                    <a:pos x="0" y="80"/>
                  </a:cxn>
                  <a:cxn ang="0">
                    <a:pos x="0" y="115"/>
                  </a:cxn>
                  <a:cxn ang="0">
                    <a:pos x="0" y="160"/>
                  </a:cxn>
                  <a:cxn ang="0">
                    <a:pos x="7" y="202"/>
                  </a:cxn>
                  <a:cxn ang="0">
                    <a:pos x="14" y="254"/>
                  </a:cxn>
                  <a:cxn ang="0">
                    <a:pos x="54" y="254"/>
                  </a:cxn>
                  <a:cxn ang="0">
                    <a:pos x="47" y="247"/>
                  </a:cxn>
                  <a:cxn ang="0">
                    <a:pos x="47" y="227"/>
                  </a:cxn>
                  <a:cxn ang="0">
                    <a:pos x="43" y="195"/>
                  </a:cxn>
                  <a:cxn ang="0">
                    <a:pos x="43" y="160"/>
                  </a:cxn>
                  <a:cxn ang="0">
                    <a:pos x="36" y="122"/>
                  </a:cxn>
                  <a:cxn ang="0">
                    <a:pos x="36" y="73"/>
                  </a:cxn>
                  <a:cxn ang="0">
                    <a:pos x="43" y="42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3" y="7"/>
                  </a:cxn>
                  <a:cxn ang="0">
                    <a:pos x="29" y="7"/>
                  </a:cxn>
                  <a:cxn ang="0">
                    <a:pos x="21" y="7"/>
                  </a:cxn>
                </a:cxnLst>
                <a:rect l="0" t="0" r="r" b="b"/>
                <a:pathLst>
                  <a:path w="54" h="254">
                    <a:moveTo>
                      <a:pt x="21" y="7"/>
                    </a:moveTo>
                    <a:lnTo>
                      <a:pt x="14" y="14"/>
                    </a:lnTo>
                    <a:lnTo>
                      <a:pt x="14" y="28"/>
                    </a:lnTo>
                    <a:lnTo>
                      <a:pt x="7" y="49"/>
                    </a:lnTo>
                    <a:lnTo>
                      <a:pt x="0" y="80"/>
                    </a:lnTo>
                    <a:lnTo>
                      <a:pt x="0" y="115"/>
                    </a:lnTo>
                    <a:lnTo>
                      <a:pt x="0" y="160"/>
                    </a:lnTo>
                    <a:lnTo>
                      <a:pt x="7" y="202"/>
                    </a:lnTo>
                    <a:lnTo>
                      <a:pt x="14" y="254"/>
                    </a:lnTo>
                    <a:lnTo>
                      <a:pt x="54" y="254"/>
                    </a:lnTo>
                    <a:lnTo>
                      <a:pt x="47" y="247"/>
                    </a:lnTo>
                    <a:lnTo>
                      <a:pt x="47" y="227"/>
                    </a:lnTo>
                    <a:lnTo>
                      <a:pt x="43" y="195"/>
                    </a:lnTo>
                    <a:lnTo>
                      <a:pt x="43" y="160"/>
                    </a:lnTo>
                    <a:lnTo>
                      <a:pt x="36" y="122"/>
                    </a:lnTo>
                    <a:lnTo>
                      <a:pt x="36" y="73"/>
                    </a:lnTo>
                    <a:lnTo>
                      <a:pt x="43" y="42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3" y="7"/>
                    </a:lnTo>
                    <a:lnTo>
                      <a:pt x="29" y="7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21" name="Freeform 109"/>
              <p:cNvSpPr>
                <a:spLocks/>
              </p:cNvSpPr>
              <p:nvPr/>
            </p:nvSpPr>
            <p:spPr bwMode="auto">
              <a:xfrm>
                <a:off x="3474" y="3308"/>
                <a:ext cx="75" cy="278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75" y="0"/>
                  </a:cxn>
                  <a:cxn ang="0">
                    <a:pos x="68" y="7"/>
                  </a:cxn>
                  <a:cxn ang="0">
                    <a:pos x="61" y="24"/>
                  </a:cxn>
                  <a:cxn ang="0">
                    <a:pos x="54" y="45"/>
                  </a:cxn>
                  <a:cxn ang="0">
                    <a:pos x="47" y="80"/>
                  </a:cxn>
                  <a:cxn ang="0">
                    <a:pos x="47" y="132"/>
                  </a:cxn>
                  <a:cxn ang="0">
                    <a:pos x="47" y="191"/>
                  </a:cxn>
                  <a:cxn ang="0">
                    <a:pos x="54" y="278"/>
                  </a:cxn>
                  <a:cxn ang="0">
                    <a:pos x="14" y="278"/>
                  </a:cxn>
                  <a:cxn ang="0">
                    <a:pos x="14" y="264"/>
                  </a:cxn>
                  <a:cxn ang="0">
                    <a:pos x="14" y="244"/>
                  </a:cxn>
                  <a:cxn ang="0">
                    <a:pos x="7" y="212"/>
                  </a:cxn>
                  <a:cxn ang="0">
                    <a:pos x="7" y="170"/>
                  </a:cxn>
                  <a:cxn ang="0">
                    <a:pos x="0" y="125"/>
                  </a:cxn>
                  <a:cxn ang="0">
                    <a:pos x="7" y="80"/>
                  </a:cxn>
                  <a:cxn ang="0">
                    <a:pos x="14" y="31"/>
                  </a:cxn>
                  <a:cxn ang="0">
                    <a:pos x="29" y="0"/>
                  </a:cxn>
                  <a:cxn ang="0">
                    <a:pos x="75" y="0"/>
                  </a:cxn>
                </a:cxnLst>
                <a:rect l="0" t="0" r="r" b="b"/>
                <a:pathLst>
                  <a:path w="75" h="278">
                    <a:moveTo>
                      <a:pt x="75" y="0"/>
                    </a:moveTo>
                    <a:lnTo>
                      <a:pt x="75" y="0"/>
                    </a:lnTo>
                    <a:lnTo>
                      <a:pt x="68" y="7"/>
                    </a:lnTo>
                    <a:lnTo>
                      <a:pt x="61" y="24"/>
                    </a:lnTo>
                    <a:lnTo>
                      <a:pt x="54" y="45"/>
                    </a:lnTo>
                    <a:lnTo>
                      <a:pt x="47" y="80"/>
                    </a:lnTo>
                    <a:lnTo>
                      <a:pt x="47" y="132"/>
                    </a:lnTo>
                    <a:lnTo>
                      <a:pt x="47" y="191"/>
                    </a:lnTo>
                    <a:lnTo>
                      <a:pt x="54" y="278"/>
                    </a:lnTo>
                    <a:lnTo>
                      <a:pt x="14" y="278"/>
                    </a:lnTo>
                    <a:lnTo>
                      <a:pt x="14" y="264"/>
                    </a:lnTo>
                    <a:lnTo>
                      <a:pt x="14" y="244"/>
                    </a:lnTo>
                    <a:lnTo>
                      <a:pt x="7" y="212"/>
                    </a:lnTo>
                    <a:lnTo>
                      <a:pt x="7" y="170"/>
                    </a:lnTo>
                    <a:lnTo>
                      <a:pt x="0" y="125"/>
                    </a:lnTo>
                    <a:lnTo>
                      <a:pt x="7" y="80"/>
                    </a:lnTo>
                    <a:lnTo>
                      <a:pt x="14" y="31"/>
                    </a:lnTo>
                    <a:lnTo>
                      <a:pt x="29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22" name="Freeform 110"/>
              <p:cNvSpPr>
                <a:spLocks/>
              </p:cNvSpPr>
              <p:nvPr/>
            </p:nvSpPr>
            <p:spPr bwMode="auto">
              <a:xfrm>
                <a:off x="3200" y="3353"/>
                <a:ext cx="47" cy="212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4" y="7"/>
                  </a:cxn>
                  <a:cxn ang="0">
                    <a:pos x="14" y="21"/>
                  </a:cxn>
                  <a:cxn ang="0">
                    <a:pos x="7" y="42"/>
                  </a:cxn>
                  <a:cxn ang="0">
                    <a:pos x="7" y="66"/>
                  </a:cxn>
                  <a:cxn ang="0">
                    <a:pos x="0" y="94"/>
                  </a:cxn>
                  <a:cxn ang="0">
                    <a:pos x="0" y="132"/>
                  </a:cxn>
                  <a:cxn ang="0">
                    <a:pos x="7" y="174"/>
                  </a:cxn>
                  <a:cxn ang="0">
                    <a:pos x="14" y="212"/>
                  </a:cxn>
                  <a:cxn ang="0">
                    <a:pos x="47" y="212"/>
                  </a:cxn>
                  <a:cxn ang="0">
                    <a:pos x="47" y="206"/>
                  </a:cxn>
                  <a:cxn ang="0">
                    <a:pos x="43" y="192"/>
                  </a:cxn>
                  <a:cxn ang="0">
                    <a:pos x="43" y="167"/>
                  </a:cxn>
                  <a:cxn ang="0">
                    <a:pos x="36" y="132"/>
                  </a:cxn>
                  <a:cxn ang="0">
                    <a:pos x="36" y="101"/>
                  </a:cxn>
                  <a:cxn ang="0">
                    <a:pos x="36" y="59"/>
                  </a:cxn>
                  <a:cxn ang="0">
                    <a:pos x="43" y="28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3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1" y="0"/>
                  </a:cxn>
                </a:cxnLst>
                <a:rect l="0" t="0" r="r" b="b"/>
                <a:pathLst>
                  <a:path w="47" h="212">
                    <a:moveTo>
                      <a:pt x="21" y="0"/>
                    </a:moveTo>
                    <a:lnTo>
                      <a:pt x="14" y="7"/>
                    </a:lnTo>
                    <a:lnTo>
                      <a:pt x="14" y="21"/>
                    </a:lnTo>
                    <a:lnTo>
                      <a:pt x="7" y="42"/>
                    </a:lnTo>
                    <a:lnTo>
                      <a:pt x="7" y="66"/>
                    </a:lnTo>
                    <a:lnTo>
                      <a:pt x="0" y="94"/>
                    </a:lnTo>
                    <a:lnTo>
                      <a:pt x="0" y="132"/>
                    </a:lnTo>
                    <a:lnTo>
                      <a:pt x="7" y="174"/>
                    </a:lnTo>
                    <a:lnTo>
                      <a:pt x="14" y="212"/>
                    </a:lnTo>
                    <a:lnTo>
                      <a:pt x="47" y="212"/>
                    </a:lnTo>
                    <a:lnTo>
                      <a:pt x="47" y="206"/>
                    </a:lnTo>
                    <a:lnTo>
                      <a:pt x="43" y="192"/>
                    </a:lnTo>
                    <a:lnTo>
                      <a:pt x="43" y="167"/>
                    </a:lnTo>
                    <a:lnTo>
                      <a:pt x="36" y="132"/>
                    </a:lnTo>
                    <a:lnTo>
                      <a:pt x="36" y="101"/>
                    </a:lnTo>
                    <a:lnTo>
                      <a:pt x="36" y="59"/>
                    </a:lnTo>
                    <a:lnTo>
                      <a:pt x="43" y="28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59B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23" name="Freeform 111"/>
              <p:cNvSpPr>
                <a:spLocks/>
              </p:cNvSpPr>
              <p:nvPr/>
            </p:nvSpPr>
            <p:spPr bwMode="auto">
              <a:xfrm>
                <a:off x="3207" y="3367"/>
                <a:ext cx="36" cy="18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7"/>
                  </a:cxn>
                  <a:cxn ang="0">
                    <a:pos x="7" y="21"/>
                  </a:cxn>
                  <a:cxn ang="0">
                    <a:pos x="0" y="31"/>
                  </a:cxn>
                  <a:cxn ang="0">
                    <a:pos x="0" y="52"/>
                  </a:cxn>
                  <a:cxn ang="0">
                    <a:pos x="0" y="80"/>
                  </a:cxn>
                  <a:cxn ang="0">
                    <a:pos x="0" y="111"/>
                  </a:cxn>
                  <a:cxn ang="0">
                    <a:pos x="0" y="146"/>
                  </a:cxn>
                  <a:cxn ang="0">
                    <a:pos x="7" y="185"/>
                  </a:cxn>
                  <a:cxn ang="0">
                    <a:pos x="36" y="185"/>
                  </a:cxn>
                  <a:cxn ang="0">
                    <a:pos x="36" y="178"/>
                  </a:cxn>
                  <a:cxn ang="0">
                    <a:pos x="36" y="167"/>
                  </a:cxn>
                  <a:cxn ang="0">
                    <a:pos x="29" y="139"/>
                  </a:cxn>
                  <a:cxn ang="0">
                    <a:pos x="29" y="111"/>
                  </a:cxn>
                  <a:cxn ang="0">
                    <a:pos x="29" y="87"/>
                  </a:cxn>
                  <a:cxn ang="0">
                    <a:pos x="29" y="52"/>
                  </a:cxn>
                  <a:cxn ang="0">
                    <a:pos x="29" y="28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7" y="0"/>
                  </a:cxn>
                </a:cxnLst>
                <a:rect l="0" t="0" r="r" b="b"/>
                <a:pathLst>
                  <a:path w="36" h="185">
                    <a:moveTo>
                      <a:pt x="7" y="0"/>
                    </a:moveTo>
                    <a:lnTo>
                      <a:pt x="7" y="7"/>
                    </a:lnTo>
                    <a:lnTo>
                      <a:pt x="7" y="21"/>
                    </a:lnTo>
                    <a:lnTo>
                      <a:pt x="0" y="31"/>
                    </a:lnTo>
                    <a:lnTo>
                      <a:pt x="0" y="52"/>
                    </a:lnTo>
                    <a:lnTo>
                      <a:pt x="0" y="80"/>
                    </a:lnTo>
                    <a:lnTo>
                      <a:pt x="0" y="111"/>
                    </a:lnTo>
                    <a:lnTo>
                      <a:pt x="0" y="146"/>
                    </a:lnTo>
                    <a:lnTo>
                      <a:pt x="7" y="185"/>
                    </a:lnTo>
                    <a:lnTo>
                      <a:pt x="36" y="185"/>
                    </a:lnTo>
                    <a:lnTo>
                      <a:pt x="36" y="178"/>
                    </a:lnTo>
                    <a:lnTo>
                      <a:pt x="36" y="167"/>
                    </a:lnTo>
                    <a:lnTo>
                      <a:pt x="29" y="139"/>
                    </a:lnTo>
                    <a:lnTo>
                      <a:pt x="29" y="111"/>
                    </a:lnTo>
                    <a:lnTo>
                      <a:pt x="29" y="87"/>
                    </a:lnTo>
                    <a:lnTo>
                      <a:pt x="29" y="52"/>
                    </a:lnTo>
                    <a:lnTo>
                      <a:pt x="29" y="2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2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24" name="Freeform 112"/>
              <p:cNvSpPr>
                <a:spLocks/>
              </p:cNvSpPr>
              <p:nvPr/>
            </p:nvSpPr>
            <p:spPr bwMode="auto">
              <a:xfrm>
                <a:off x="3207" y="3381"/>
                <a:ext cx="36" cy="153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0" y="24"/>
                  </a:cxn>
                  <a:cxn ang="0">
                    <a:pos x="0" y="45"/>
                  </a:cxn>
                  <a:cxn ang="0">
                    <a:pos x="0" y="66"/>
                  </a:cxn>
                  <a:cxn ang="0">
                    <a:pos x="0" y="91"/>
                  </a:cxn>
                  <a:cxn ang="0">
                    <a:pos x="0" y="125"/>
                  </a:cxn>
                  <a:cxn ang="0">
                    <a:pos x="7" y="153"/>
                  </a:cxn>
                  <a:cxn ang="0">
                    <a:pos x="36" y="153"/>
                  </a:cxn>
                  <a:cxn ang="0">
                    <a:pos x="29" y="146"/>
                  </a:cxn>
                  <a:cxn ang="0">
                    <a:pos x="29" y="132"/>
                  </a:cxn>
                  <a:cxn ang="0">
                    <a:pos x="29" y="118"/>
                  </a:cxn>
                  <a:cxn ang="0">
                    <a:pos x="22" y="91"/>
                  </a:cxn>
                  <a:cxn ang="0">
                    <a:pos x="22" y="73"/>
                  </a:cxn>
                  <a:cxn ang="0">
                    <a:pos x="22" y="45"/>
                  </a:cxn>
                  <a:cxn ang="0">
                    <a:pos x="29" y="17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7" y="7"/>
                  </a:cxn>
                </a:cxnLst>
                <a:rect l="0" t="0" r="r" b="b"/>
                <a:pathLst>
                  <a:path w="36" h="153">
                    <a:moveTo>
                      <a:pt x="7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0" y="24"/>
                    </a:lnTo>
                    <a:lnTo>
                      <a:pt x="0" y="45"/>
                    </a:lnTo>
                    <a:lnTo>
                      <a:pt x="0" y="66"/>
                    </a:lnTo>
                    <a:lnTo>
                      <a:pt x="0" y="91"/>
                    </a:lnTo>
                    <a:lnTo>
                      <a:pt x="0" y="125"/>
                    </a:lnTo>
                    <a:lnTo>
                      <a:pt x="7" y="153"/>
                    </a:lnTo>
                    <a:lnTo>
                      <a:pt x="36" y="153"/>
                    </a:lnTo>
                    <a:lnTo>
                      <a:pt x="29" y="146"/>
                    </a:lnTo>
                    <a:lnTo>
                      <a:pt x="29" y="132"/>
                    </a:lnTo>
                    <a:lnTo>
                      <a:pt x="29" y="118"/>
                    </a:lnTo>
                    <a:lnTo>
                      <a:pt x="22" y="91"/>
                    </a:lnTo>
                    <a:lnTo>
                      <a:pt x="22" y="73"/>
                    </a:lnTo>
                    <a:lnTo>
                      <a:pt x="22" y="45"/>
                    </a:lnTo>
                    <a:lnTo>
                      <a:pt x="29" y="17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8CD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25" name="Freeform 113"/>
              <p:cNvSpPr>
                <a:spLocks/>
              </p:cNvSpPr>
              <p:nvPr/>
            </p:nvSpPr>
            <p:spPr bwMode="auto">
              <a:xfrm>
                <a:off x="3207" y="3395"/>
                <a:ext cx="29" cy="125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3"/>
                  </a:cxn>
                  <a:cxn ang="0">
                    <a:pos x="7" y="10"/>
                  </a:cxn>
                  <a:cxn ang="0">
                    <a:pos x="7" y="24"/>
                  </a:cxn>
                  <a:cxn ang="0">
                    <a:pos x="0" y="38"/>
                  </a:cxn>
                  <a:cxn ang="0">
                    <a:pos x="0" y="52"/>
                  </a:cxn>
                  <a:cxn ang="0">
                    <a:pos x="0" y="77"/>
                  </a:cxn>
                  <a:cxn ang="0">
                    <a:pos x="0" y="97"/>
                  </a:cxn>
                  <a:cxn ang="0">
                    <a:pos x="7" y="125"/>
                  </a:cxn>
                  <a:cxn ang="0">
                    <a:pos x="29" y="118"/>
                  </a:cxn>
                  <a:cxn ang="0">
                    <a:pos x="29" y="118"/>
                  </a:cxn>
                  <a:cxn ang="0">
                    <a:pos x="22" y="104"/>
                  </a:cxn>
                  <a:cxn ang="0">
                    <a:pos x="22" y="90"/>
                  </a:cxn>
                  <a:cxn ang="0">
                    <a:pos x="22" y="77"/>
                  </a:cxn>
                  <a:cxn ang="0">
                    <a:pos x="22" y="59"/>
                  </a:cxn>
                  <a:cxn ang="0">
                    <a:pos x="22" y="38"/>
                  </a:cxn>
                  <a:cxn ang="0">
                    <a:pos x="22" y="17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7" y="3"/>
                  </a:cxn>
                </a:cxnLst>
                <a:rect l="0" t="0" r="r" b="b"/>
                <a:pathLst>
                  <a:path w="29" h="125">
                    <a:moveTo>
                      <a:pt x="7" y="3"/>
                    </a:moveTo>
                    <a:lnTo>
                      <a:pt x="7" y="3"/>
                    </a:lnTo>
                    <a:lnTo>
                      <a:pt x="7" y="10"/>
                    </a:lnTo>
                    <a:lnTo>
                      <a:pt x="7" y="24"/>
                    </a:lnTo>
                    <a:lnTo>
                      <a:pt x="0" y="38"/>
                    </a:lnTo>
                    <a:lnTo>
                      <a:pt x="0" y="52"/>
                    </a:lnTo>
                    <a:lnTo>
                      <a:pt x="0" y="77"/>
                    </a:lnTo>
                    <a:lnTo>
                      <a:pt x="0" y="97"/>
                    </a:lnTo>
                    <a:lnTo>
                      <a:pt x="7" y="125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22" y="104"/>
                    </a:lnTo>
                    <a:lnTo>
                      <a:pt x="22" y="90"/>
                    </a:lnTo>
                    <a:lnTo>
                      <a:pt x="22" y="77"/>
                    </a:lnTo>
                    <a:lnTo>
                      <a:pt x="22" y="59"/>
                    </a:lnTo>
                    <a:lnTo>
                      <a:pt x="22" y="38"/>
                    </a:lnTo>
                    <a:lnTo>
                      <a:pt x="22" y="17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A5E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26" name="Freeform 114"/>
              <p:cNvSpPr>
                <a:spLocks/>
              </p:cNvSpPr>
              <p:nvPr/>
            </p:nvSpPr>
            <p:spPr bwMode="auto">
              <a:xfrm>
                <a:off x="3207" y="3412"/>
                <a:ext cx="22" cy="8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7" y="28"/>
                  </a:cxn>
                  <a:cxn ang="0">
                    <a:pos x="0" y="42"/>
                  </a:cxn>
                  <a:cxn ang="0">
                    <a:pos x="0" y="53"/>
                  </a:cxn>
                  <a:cxn ang="0">
                    <a:pos x="7" y="66"/>
                  </a:cxn>
                  <a:cxn ang="0">
                    <a:pos x="7" y="87"/>
                  </a:cxn>
                  <a:cxn ang="0">
                    <a:pos x="22" y="87"/>
                  </a:cxn>
                  <a:cxn ang="0">
                    <a:pos x="22" y="87"/>
                  </a:cxn>
                  <a:cxn ang="0">
                    <a:pos x="22" y="73"/>
                  </a:cxn>
                  <a:cxn ang="0">
                    <a:pos x="22" y="66"/>
                  </a:cxn>
                  <a:cxn ang="0">
                    <a:pos x="14" y="53"/>
                  </a:cxn>
                  <a:cxn ang="0">
                    <a:pos x="14" y="42"/>
                  </a:cxn>
                  <a:cxn ang="0">
                    <a:pos x="14" y="21"/>
                  </a:cxn>
                  <a:cxn ang="0">
                    <a:pos x="22" y="7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7" y="0"/>
                  </a:cxn>
                </a:cxnLst>
                <a:rect l="0" t="0" r="r" b="b"/>
                <a:pathLst>
                  <a:path w="22" h="87">
                    <a:moveTo>
                      <a:pt x="7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28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7" y="66"/>
                    </a:lnTo>
                    <a:lnTo>
                      <a:pt x="7" y="87"/>
                    </a:lnTo>
                    <a:lnTo>
                      <a:pt x="22" y="87"/>
                    </a:lnTo>
                    <a:lnTo>
                      <a:pt x="22" y="87"/>
                    </a:lnTo>
                    <a:lnTo>
                      <a:pt x="22" y="73"/>
                    </a:lnTo>
                    <a:lnTo>
                      <a:pt x="22" y="66"/>
                    </a:lnTo>
                    <a:lnTo>
                      <a:pt x="14" y="53"/>
                    </a:lnTo>
                    <a:lnTo>
                      <a:pt x="14" y="42"/>
                    </a:lnTo>
                    <a:lnTo>
                      <a:pt x="14" y="21"/>
                    </a:lnTo>
                    <a:lnTo>
                      <a:pt x="22" y="7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27" name="Freeform 115"/>
              <p:cNvSpPr>
                <a:spLocks/>
              </p:cNvSpPr>
              <p:nvPr/>
            </p:nvSpPr>
            <p:spPr bwMode="auto">
              <a:xfrm>
                <a:off x="3481" y="3322"/>
                <a:ext cx="61" cy="243"/>
              </a:xfrm>
              <a:custGeom>
                <a:avLst/>
                <a:gdLst/>
                <a:ahLst/>
                <a:cxnLst>
                  <a:cxn ang="0">
                    <a:pos x="61" y="7"/>
                  </a:cxn>
                  <a:cxn ang="0">
                    <a:pos x="61" y="7"/>
                  </a:cxn>
                  <a:cxn ang="0">
                    <a:pos x="54" y="10"/>
                  </a:cxn>
                  <a:cxn ang="0">
                    <a:pos x="47" y="24"/>
                  </a:cxn>
                  <a:cxn ang="0">
                    <a:pos x="47" y="45"/>
                  </a:cxn>
                  <a:cxn ang="0">
                    <a:pos x="40" y="73"/>
                  </a:cxn>
                  <a:cxn ang="0">
                    <a:pos x="40" y="118"/>
                  </a:cxn>
                  <a:cxn ang="0">
                    <a:pos x="40" y="170"/>
                  </a:cxn>
                  <a:cxn ang="0">
                    <a:pos x="47" y="243"/>
                  </a:cxn>
                  <a:cxn ang="0">
                    <a:pos x="7" y="243"/>
                  </a:cxn>
                  <a:cxn ang="0">
                    <a:pos x="7" y="237"/>
                  </a:cxn>
                  <a:cxn ang="0">
                    <a:pos x="7" y="216"/>
                  </a:cxn>
                  <a:cxn ang="0">
                    <a:pos x="0" y="184"/>
                  </a:cxn>
                  <a:cxn ang="0">
                    <a:pos x="0" y="150"/>
                  </a:cxn>
                  <a:cxn ang="0">
                    <a:pos x="0" y="111"/>
                  </a:cxn>
                  <a:cxn ang="0">
                    <a:pos x="0" y="73"/>
                  </a:cxn>
                  <a:cxn ang="0">
                    <a:pos x="7" y="31"/>
                  </a:cxn>
                  <a:cxn ang="0">
                    <a:pos x="22" y="0"/>
                  </a:cxn>
                  <a:cxn ang="0">
                    <a:pos x="61" y="7"/>
                  </a:cxn>
                </a:cxnLst>
                <a:rect l="0" t="0" r="r" b="b"/>
                <a:pathLst>
                  <a:path w="61" h="243">
                    <a:moveTo>
                      <a:pt x="61" y="7"/>
                    </a:moveTo>
                    <a:lnTo>
                      <a:pt x="61" y="7"/>
                    </a:lnTo>
                    <a:lnTo>
                      <a:pt x="54" y="10"/>
                    </a:lnTo>
                    <a:lnTo>
                      <a:pt x="47" y="24"/>
                    </a:lnTo>
                    <a:lnTo>
                      <a:pt x="47" y="45"/>
                    </a:lnTo>
                    <a:lnTo>
                      <a:pt x="40" y="73"/>
                    </a:lnTo>
                    <a:lnTo>
                      <a:pt x="40" y="118"/>
                    </a:lnTo>
                    <a:lnTo>
                      <a:pt x="40" y="170"/>
                    </a:lnTo>
                    <a:lnTo>
                      <a:pt x="47" y="243"/>
                    </a:lnTo>
                    <a:lnTo>
                      <a:pt x="7" y="243"/>
                    </a:lnTo>
                    <a:lnTo>
                      <a:pt x="7" y="237"/>
                    </a:lnTo>
                    <a:lnTo>
                      <a:pt x="7" y="216"/>
                    </a:lnTo>
                    <a:lnTo>
                      <a:pt x="0" y="184"/>
                    </a:lnTo>
                    <a:lnTo>
                      <a:pt x="0" y="150"/>
                    </a:lnTo>
                    <a:lnTo>
                      <a:pt x="0" y="111"/>
                    </a:lnTo>
                    <a:lnTo>
                      <a:pt x="0" y="73"/>
                    </a:lnTo>
                    <a:lnTo>
                      <a:pt x="7" y="31"/>
                    </a:lnTo>
                    <a:lnTo>
                      <a:pt x="22" y="0"/>
                    </a:lnTo>
                    <a:lnTo>
                      <a:pt x="61" y="7"/>
                    </a:lnTo>
                    <a:close/>
                  </a:path>
                </a:pathLst>
              </a:custGeom>
              <a:solidFill>
                <a:srgbClr val="59B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28" name="Freeform 116"/>
              <p:cNvSpPr>
                <a:spLocks/>
              </p:cNvSpPr>
              <p:nvPr/>
            </p:nvSpPr>
            <p:spPr bwMode="auto">
              <a:xfrm>
                <a:off x="3481" y="3339"/>
                <a:ext cx="54" cy="206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0"/>
                  </a:cxn>
                  <a:cxn ang="0">
                    <a:pos x="47" y="7"/>
                  </a:cxn>
                  <a:cxn ang="0">
                    <a:pos x="47" y="21"/>
                  </a:cxn>
                  <a:cxn ang="0">
                    <a:pos x="40" y="35"/>
                  </a:cxn>
                  <a:cxn ang="0">
                    <a:pos x="32" y="59"/>
                  </a:cxn>
                  <a:cxn ang="0">
                    <a:pos x="32" y="101"/>
                  </a:cxn>
                  <a:cxn ang="0">
                    <a:pos x="32" y="146"/>
                  </a:cxn>
                  <a:cxn ang="0">
                    <a:pos x="40" y="206"/>
                  </a:cxn>
                  <a:cxn ang="0">
                    <a:pos x="14" y="206"/>
                  </a:cxn>
                  <a:cxn ang="0">
                    <a:pos x="7" y="199"/>
                  </a:cxn>
                  <a:cxn ang="0">
                    <a:pos x="7" y="188"/>
                  </a:cxn>
                  <a:cxn ang="0">
                    <a:pos x="7" y="160"/>
                  </a:cxn>
                  <a:cxn ang="0">
                    <a:pos x="0" y="126"/>
                  </a:cxn>
                  <a:cxn ang="0">
                    <a:pos x="0" y="94"/>
                  </a:cxn>
                  <a:cxn ang="0">
                    <a:pos x="0" y="59"/>
                  </a:cxn>
                  <a:cxn ang="0">
                    <a:pos x="7" y="28"/>
                  </a:cxn>
                  <a:cxn ang="0">
                    <a:pos x="22" y="0"/>
                  </a:cxn>
                  <a:cxn ang="0">
                    <a:pos x="54" y="0"/>
                  </a:cxn>
                </a:cxnLst>
                <a:rect l="0" t="0" r="r" b="b"/>
                <a:pathLst>
                  <a:path w="54" h="206">
                    <a:moveTo>
                      <a:pt x="54" y="0"/>
                    </a:moveTo>
                    <a:lnTo>
                      <a:pt x="54" y="0"/>
                    </a:lnTo>
                    <a:lnTo>
                      <a:pt x="47" y="7"/>
                    </a:lnTo>
                    <a:lnTo>
                      <a:pt x="47" y="21"/>
                    </a:lnTo>
                    <a:lnTo>
                      <a:pt x="40" y="35"/>
                    </a:lnTo>
                    <a:lnTo>
                      <a:pt x="32" y="59"/>
                    </a:lnTo>
                    <a:lnTo>
                      <a:pt x="32" y="101"/>
                    </a:lnTo>
                    <a:lnTo>
                      <a:pt x="32" y="146"/>
                    </a:lnTo>
                    <a:lnTo>
                      <a:pt x="40" y="206"/>
                    </a:lnTo>
                    <a:lnTo>
                      <a:pt x="14" y="206"/>
                    </a:lnTo>
                    <a:lnTo>
                      <a:pt x="7" y="199"/>
                    </a:lnTo>
                    <a:lnTo>
                      <a:pt x="7" y="188"/>
                    </a:lnTo>
                    <a:lnTo>
                      <a:pt x="7" y="160"/>
                    </a:lnTo>
                    <a:lnTo>
                      <a:pt x="0" y="126"/>
                    </a:lnTo>
                    <a:lnTo>
                      <a:pt x="0" y="94"/>
                    </a:lnTo>
                    <a:lnTo>
                      <a:pt x="0" y="59"/>
                    </a:lnTo>
                    <a:lnTo>
                      <a:pt x="7" y="28"/>
                    </a:lnTo>
                    <a:lnTo>
                      <a:pt x="22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72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29" name="Freeform 117"/>
              <p:cNvSpPr>
                <a:spLocks/>
              </p:cNvSpPr>
              <p:nvPr/>
            </p:nvSpPr>
            <p:spPr bwMode="auto">
              <a:xfrm>
                <a:off x="3481" y="3353"/>
                <a:ext cx="47" cy="174"/>
              </a:xfrm>
              <a:custGeom>
                <a:avLst/>
                <a:gdLst/>
                <a:ahLst/>
                <a:cxnLst>
                  <a:cxn ang="0">
                    <a:pos x="47" y="7"/>
                  </a:cxn>
                  <a:cxn ang="0">
                    <a:pos x="47" y="7"/>
                  </a:cxn>
                  <a:cxn ang="0">
                    <a:pos x="40" y="7"/>
                  </a:cxn>
                  <a:cxn ang="0">
                    <a:pos x="40" y="21"/>
                  </a:cxn>
                  <a:cxn ang="0">
                    <a:pos x="32" y="35"/>
                  </a:cxn>
                  <a:cxn ang="0">
                    <a:pos x="32" y="52"/>
                  </a:cxn>
                  <a:cxn ang="0">
                    <a:pos x="32" y="87"/>
                  </a:cxn>
                  <a:cxn ang="0">
                    <a:pos x="32" y="125"/>
                  </a:cxn>
                  <a:cxn ang="0">
                    <a:pos x="32" y="174"/>
                  </a:cxn>
                  <a:cxn ang="0">
                    <a:pos x="14" y="174"/>
                  </a:cxn>
                  <a:cxn ang="0">
                    <a:pos x="14" y="167"/>
                  </a:cxn>
                  <a:cxn ang="0">
                    <a:pos x="7" y="153"/>
                  </a:cxn>
                  <a:cxn ang="0">
                    <a:pos x="7" y="132"/>
                  </a:cxn>
                  <a:cxn ang="0">
                    <a:pos x="0" y="108"/>
                  </a:cxn>
                  <a:cxn ang="0">
                    <a:pos x="0" y="80"/>
                  </a:cxn>
                  <a:cxn ang="0">
                    <a:pos x="7" y="52"/>
                  </a:cxn>
                  <a:cxn ang="0">
                    <a:pos x="7" y="28"/>
                  </a:cxn>
                  <a:cxn ang="0">
                    <a:pos x="22" y="0"/>
                  </a:cxn>
                  <a:cxn ang="0">
                    <a:pos x="47" y="7"/>
                  </a:cxn>
                </a:cxnLst>
                <a:rect l="0" t="0" r="r" b="b"/>
                <a:pathLst>
                  <a:path w="47" h="174">
                    <a:moveTo>
                      <a:pt x="47" y="7"/>
                    </a:moveTo>
                    <a:lnTo>
                      <a:pt x="47" y="7"/>
                    </a:lnTo>
                    <a:lnTo>
                      <a:pt x="40" y="7"/>
                    </a:lnTo>
                    <a:lnTo>
                      <a:pt x="40" y="21"/>
                    </a:lnTo>
                    <a:lnTo>
                      <a:pt x="32" y="35"/>
                    </a:lnTo>
                    <a:lnTo>
                      <a:pt x="32" y="52"/>
                    </a:lnTo>
                    <a:lnTo>
                      <a:pt x="32" y="87"/>
                    </a:lnTo>
                    <a:lnTo>
                      <a:pt x="32" y="125"/>
                    </a:lnTo>
                    <a:lnTo>
                      <a:pt x="32" y="174"/>
                    </a:lnTo>
                    <a:lnTo>
                      <a:pt x="14" y="174"/>
                    </a:lnTo>
                    <a:lnTo>
                      <a:pt x="14" y="167"/>
                    </a:lnTo>
                    <a:lnTo>
                      <a:pt x="7" y="153"/>
                    </a:lnTo>
                    <a:lnTo>
                      <a:pt x="7" y="132"/>
                    </a:lnTo>
                    <a:lnTo>
                      <a:pt x="0" y="108"/>
                    </a:lnTo>
                    <a:lnTo>
                      <a:pt x="0" y="80"/>
                    </a:lnTo>
                    <a:lnTo>
                      <a:pt x="7" y="52"/>
                    </a:lnTo>
                    <a:lnTo>
                      <a:pt x="7" y="28"/>
                    </a:lnTo>
                    <a:lnTo>
                      <a:pt x="22" y="0"/>
                    </a:lnTo>
                    <a:lnTo>
                      <a:pt x="47" y="7"/>
                    </a:lnTo>
                    <a:close/>
                  </a:path>
                </a:pathLst>
              </a:custGeom>
              <a:solidFill>
                <a:srgbClr val="8CD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30" name="Freeform 118"/>
              <p:cNvSpPr>
                <a:spLocks/>
              </p:cNvSpPr>
              <p:nvPr/>
            </p:nvSpPr>
            <p:spPr bwMode="auto">
              <a:xfrm>
                <a:off x="3488" y="3374"/>
                <a:ext cx="33" cy="132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0"/>
                  </a:cxn>
                  <a:cxn ang="0">
                    <a:pos x="25" y="7"/>
                  </a:cxn>
                  <a:cxn ang="0">
                    <a:pos x="25" y="14"/>
                  </a:cxn>
                  <a:cxn ang="0">
                    <a:pos x="25" y="24"/>
                  </a:cxn>
                  <a:cxn ang="0">
                    <a:pos x="22" y="38"/>
                  </a:cxn>
                  <a:cxn ang="0">
                    <a:pos x="22" y="66"/>
                  </a:cxn>
                  <a:cxn ang="0">
                    <a:pos x="22" y="91"/>
                  </a:cxn>
                  <a:cxn ang="0">
                    <a:pos x="25" y="132"/>
                  </a:cxn>
                  <a:cxn ang="0">
                    <a:pos x="7" y="132"/>
                  </a:cxn>
                  <a:cxn ang="0">
                    <a:pos x="7" y="132"/>
                  </a:cxn>
                  <a:cxn ang="0">
                    <a:pos x="0" y="118"/>
                  </a:cxn>
                  <a:cxn ang="0">
                    <a:pos x="0" y="104"/>
                  </a:cxn>
                  <a:cxn ang="0">
                    <a:pos x="0" y="87"/>
                  </a:cxn>
                  <a:cxn ang="0">
                    <a:pos x="0" y="59"/>
                  </a:cxn>
                  <a:cxn ang="0">
                    <a:pos x="0" y="38"/>
                  </a:cxn>
                  <a:cxn ang="0">
                    <a:pos x="7" y="21"/>
                  </a:cxn>
                  <a:cxn ang="0">
                    <a:pos x="7" y="0"/>
                  </a:cxn>
                  <a:cxn ang="0">
                    <a:pos x="33" y="0"/>
                  </a:cxn>
                </a:cxnLst>
                <a:rect l="0" t="0" r="r" b="b"/>
                <a:pathLst>
                  <a:path w="33" h="132">
                    <a:moveTo>
                      <a:pt x="33" y="0"/>
                    </a:moveTo>
                    <a:lnTo>
                      <a:pt x="33" y="0"/>
                    </a:lnTo>
                    <a:lnTo>
                      <a:pt x="25" y="7"/>
                    </a:lnTo>
                    <a:lnTo>
                      <a:pt x="25" y="14"/>
                    </a:lnTo>
                    <a:lnTo>
                      <a:pt x="25" y="24"/>
                    </a:lnTo>
                    <a:lnTo>
                      <a:pt x="22" y="38"/>
                    </a:lnTo>
                    <a:lnTo>
                      <a:pt x="22" y="66"/>
                    </a:lnTo>
                    <a:lnTo>
                      <a:pt x="22" y="91"/>
                    </a:lnTo>
                    <a:lnTo>
                      <a:pt x="25" y="132"/>
                    </a:lnTo>
                    <a:lnTo>
                      <a:pt x="7" y="132"/>
                    </a:lnTo>
                    <a:lnTo>
                      <a:pt x="7" y="132"/>
                    </a:lnTo>
                    <a:lnTo>
                      <a:pt x="0" y="118"/>
                    </a:lnTo>
                    <a:lnTo>
                      <a:pt x="0" y="104"/>
                    </a:lnTo>
                    <a:lnTo>
                      <a:pt x="0" y="87"/>
                    </a:lnTo>
                    <a:lnTo>
                      <a:pt x="0" y="59"/>
                    </a:lnTo>
                    <a:lnTo>
                      <a:pt x="0" y="38"/>
                    </a:lnTo>
                    <a:lnTo>
                      <a:pt x="7" y="21"/>
                    </a:lnTo>
                    <a:lnTo>
                      <a:pt x="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A5E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31" name="Freeform 119"/>
              <p:cNvSpPr>
                <a:spLocks/>
              </p:cNvSpPr>
              <p:nvPr/>
            </p:nvSpPr>
            <p:spPr bwMode="auto">
              <a:xfrm>
                <a:off x="3488" y="3388"/>
                <a:ext cx="25" cy="104"/>
              </a:xfrm>
              <a:custGeom>
                <a:avLst/>
                <a:gdLst/>
                <a:ahLst/>
                <a:cxnLst>
                  <a:cxn ang="0">
                    <a:pos x="25" y="7"/>
                  </a:cxn>
                  <a:cxn ang="0">
                    <a:pos x="25" y="7"/>
                  </a:cxn>
                  <a:cxn ang="0">
                    <a:pos x="25" y="7"/>
                  </a:cxn>
                  <a:cxn ang="0">
                    <a:pos x="22" y="10"/>
                  </a:cxn>
                  <a:cxn ang="0">
                    <a:pos x="22" y="17"/>
                  </a:cxn>
                  <a:cxn ang="0">
                    <a:pos x="22" y="31"/>
                  </a:cxn>
                  <a:cxn ang="0">
                    <a:pos x="22" y="52"/>
                  </a:cxn>
                  <a:cxn ang="0">
                    <a:pos x="22" y="73"/>
                  </a:cxn>
                  <a:cxn ang="0">
                    <a:pos x="22" y="104"/>
                  </a:cxn>
                  <a:cxn ang="0">
                    <a:pos x="7" y="104"/>
                  </a:cxn>
                  <a:cxn ang="0">
                    <a:pos x="7" y="97"/>
                  </a:cxn>
                  <a:cxn ang="0">
                    <a:pos x="7" y="90"/>
                  </a:cxn>
                  <a:cxn ang="0">
                    <a:pos x="0" y="77"/>
                  </a:cxn>
                  <a:cxn ang="0">
                    <a:pos x="0" y="66"/>
                  </a:cxn>
                  <a:cxn ang="0">
                    <a:pos x="0" y="45"/>
                  </a:cxn>
                  <a:cxn ang="0">
                    <a:pos x="0" y="31"/>
                  </a:cxn>
                  <a:cxn ang="0">
                    <a:pos x="7" y="17"/>
                  </a:cxn>
                  <a:cxn ang="0">
                    <a:pos x="7" y="0"/>
                  </a:cxn>
                  <a:cxn ang="0">
                    <a:pos x="25" y="7"/>
                  </a:cxn>
                </a:cxnLst>
                <a:rect l="0" t="0" r="r" b="b"/>
                <a:pathLst>
                  <a:path w="25" h="104">
                    <a:moveTo>
                      <a:pt x="25" y="7"/>
                    </a:moveTo>
                    <a:lnTo>
                      <a:pt x="25" y="7"/>
                    </a:lnTo>
                    <a:lnTo>
                      <a:pt x="25" y="7"/>
                    </a:lnTo>
                    <a:lnTo>
                      <a:pt x="22" y="10"/>
                    </a:lnTo>
                    <a:lnTo>
                      <a:pt x="22" y="17"/>
                    </a:lnTo>
                    <a:lnTo>
                      <a:pt x="22" y="31"/>
                    </a:lnTo>
                    <a:lnTo>
                      <a:pt x="22" y="52"/>
                    </a:lnTo>
                    <a:lnTo>
                      <a:pt x="22" y="73"/>
                    </a:lnTo>
                    <a:lnTo>
                      <a:pt x="22" y="104"/>
                    </a:lnTo>
                    <a:lnTo>
                      <a:pt x="7" y="104"/>
                    </a:lnTo>
                    <a:lnTo>
                      <a:pt x="7" y="97"/>
                    </a:lnTo>
                    <a:lnTo>
                      <a:pt x="7" y="90"/>
                    </a:lnTo>
                    <a:lnTo>
                      <a:pt x="0" y="77"/>
                    </a:lnTo>
                    <a:lnTo>
                      <a:pt x="0" y="66"/>
                    </a:lnTo>
                    <a:lnTo>
                      <a:pt x="0" y="45"/>
                    </a:lnTo>
                    <a:lnTo>
                      <a:pt x="0" y="31"/>
                    </a:lnTo>
                    <a:lnTo>
                      <a:pt x="7" y="17"/>
                    </a:lnTo>
                    <a:lnTo>
                      <a:pt x="7" y="0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B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32" name="Rectangle 120"/>
              <p:cNvSpPr>
                <a:spLocks noChangeArrowheads="1"/>
              </p:cNvSpPr>
              <p:nvPr/>
            </p:nvSpPr>
            <p:spPr bwMode="auto">
              <a:xfrm>
                <a:off x="3146" y="3367"/>
                <a:ext cx="7" cy="3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33" name="Freeform 121"/>
              <p:cNvSpPr>
                <a:spLocks/>
              </p:cNvSpPr>
              <p:nvPr/>
            </p:nvSpPr>
            <p:spPr bwMode="auto">
              <a:xfrm>
                <a:off x="3261" y="3360"/>
                <a:ext cx="130" cy="146"/>
              </a:xfrm>
              <a:custGeom>
                <a:avLst/>
                <a:gdLst/>
                <a:ahLst/>
                <a:cxnLst>
                  <a:cxn ang="0">
                    <a:pos x="14" y="14"/>
                  </a:cxn>
                  <a:cxn ang="0">
                    <a:pos x="14" y="21"/>
                  </a:cxn>
                  <a:cxn ang="0">
                    <a:pos x="7" y="28"/>
                  </a:cxn>
                  <a:cxn ang="0">
                    <a:pos x="7" y="38"/>
                  </a:cxn>
                  <a:cxn ang="0">
                    <a:pos x="0" y="52"/>
                  </a:cxn>
                  <a:cxn ang="0">
                    <a:pos x="0" y="73"/>
                  </a:cxn>
                  <a:cxn ang="0">
                    <a:pos x="0" y="101"/>
                  </a:cxn>
                  <a:cxn ang="0">
                    <a:pos x="0" y="118"/>
                  </a:cxn>
                  <a:cxn ang="0">
                    <a:pos x="7" y="146"/>
                  </a:cxn>
                  <a:cxn ang="0">
                    <a:pos x="7" y="146"/>
                  </a:cxn>
                  <a:cxn ang="0">
                    <a:pos x="7" y="139"/>
                  </a:cxn>
                  <a:cxn ang="0">
                    <a:pos x="7" y="139"/>
                  </a:cxn>
                  <a:cxn ang="0">
                    <a:pos x="7" y="132"/>
                  </a:cxn>
                  <a:cxn ang="0">
                    <a:pos x="7" y="118"/>
                  </a:cxn>
                  <a:cxn ang="0">
                    <a:pos x="7" y="112"/>
                  </a:cxn>
                  <a:cxn ang="0">
                    <a:pos x="14" y="105"/>
                  </a:cxn>
                  <a:cxn ang="0">
                    <a:pos x="14" y="94"/>
                  </a:cxn>
                  <a:cxn ang="0">
                    <a:pos x="14" y="87"/>
                  </a:cxn>
                  <a:cxn ang="0">
                    <a:pos x="22" y="73"/>
                  </a:cxn>
                  <a:cxn ang="0">
                    <a:pos x="29" y="66"/>
                  </a:cxn>
                  <a:cxn ang="0">
                    <a:pos x="36" y="52"/>
                  </a:cxn>
                  <a:cxn ang="0">
                    <a:pos x="43" y="45"/>
                  </a:cxn>
                  <a:cxn ang="0">
                    <a:pos x="51" y="38"/>
                  </a:cxn>
                  <a:cxn ang="0">
                    <a:pos x="61" y="38"/>
                  </a:cxn>
                  <a:cxn ang="0">
                    <a:pos x="69" y="35"/>
                  </a:cxn>
                  <a:cxn ang="0">
                    <a:pos x="76" y="35"/>
                  </a:cxn>
                  <a:cxn ang="0">
                    <a:pos x="76" y="35"/>
                  </a:cxn>
                  <a:cxn ang="0">
                    <a:pos x="76" y="35"/>
                  </a:cxn>
                  <a:cxn ang="0">
                    <a:pos x="83" y="28"/>
                  </a:cxn>
                  <a:cxn ang="0">
                    <a:pos x="90" y="28"/>
                  </a:cxn>
                  <a:cxn ang="0">
                    <a:pos x="105" y="21"/>
                  </a:cxn>
                  <a:cxn ang="0">
                    <a:pos x="119" y="14"/>
                  </a:cxn>
                  <a:cxn ang="0">
                    <a:pos x="130" y="7"/>
                  </a:cxn>
                  <a:cxn ang="0">
                    <a:pos x="130" y="7"/>
                  </a:cxn>
                  <a:cxn ang="0">
                    <a:pos x="123" y="7"/>
                  </a:cxn>
                  <a:cxn ang="0">
                    <a:pos x="123" y="7"/>
                  </a:cxn>
                  <a:cxn ang="0">
                    <a:pos x="119" y="7"/>
                  </a:cxn>
                  <a:cxn ang="0">
                    <a:pos x="112" y="0"/>
                  </a:cxn>
                  <a:cxn ang="0">
                    <a:pos x="105" y="0"/>
                  </a:cxn>
                  <a:cxn ang="0">
                    <a:pos x="97" y="0"/>
                  </a:cxn>
                  <a:cxn ang="0">
                    <a:pos x="90" y="0"/>
                  </a:cxn>
                  <a:cxn ang="0">
                    <a:pos x="83" y="0"/>
                  </a:cxn>
                  <a:cxn ang="0">
                    <a:pos x="69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43" y="7"/>
                  </a:cxn>
                  <a:cxn ang="0">
                    <a:pos x="36" y="7"/>
                  </a:cxn>
                  <a:cxn ang="0">
                    <a:pos x="22" y="7"/>
                  </a:cxn>
                  <a:cxn ang="0">
                    <a:pos x="14" y="14"/>
                  </a:cxn>
                </a:cxnLst>
                <a:rect l="0" t="0" r="r" b="b"/>
                <a:pathLst>
                  <a:path w="130" h="146">
                    <a:moveTo>
                      <a:pt x="14" y="14"/>
                    </a:moveTo>
                    <a:lnTo>
                      <a:pt x="14" y="21"/>
                    </a:lnTo>
                    <a:lnTo>
                      <a:pt x="7" y="28"/>
                    </a:lnTo>
                    <a:lnTo>
                      <a:pt x="7" y="38"/>
                    </a:lnTo>
                    <a:lnTo>
                      <a:pt x="0" y="52"/>
                    </a:lnTo>
                    <a:lnTo>
                      <a:pt x="0" y="73"/>
                    </a:lnTo>
                    <a:lnTo>
                      <a:pt x="0" y="101"/>
                    </a:lnTo>
                    <a:lnTo>
                      <a:pt x="0" y="118"/>
                    </a:lnTo>
                    <a:lnTo>
                      <a:pt x="7" y="146"/>
                    </a:lnTo>
                    <a:lnTo>
                      <a:pt x="7" y="146"/>
                    </a:lnTo>
                    <a:lnTo>
                      <a:pt x="7" y="139"/>
                    </a:lnTo>
                    <a:lnTo>
                      <a:pt x="7" y="139"/>
                    </a:lnTo>
                    <a:lnTo>
                      <a:pt x="7" y="132"/>
                    </a:lnTo>
                    <a:lnTo>
                      <a:pt x="7" y="118"/>
                    </a:lnTo>
                    <a:lnTo>
                      <a:pt x="7" y="112"/>
                    </a:lnTo>
                    <a:lnTo>
                      <a:pt x="14" y="105"/>
                    </a:lnTo>
                    <a:lnTo>
                      <a:pt x="14" y="94"/>
                    </a:lnTo>
                    <a:lnTo>
                      <a:pt x="14" y="87"/>
                    </a:lnTo>
                    <a:lnTo>
                      <a:pt x="22" y="73"/>
                    </a:lnTo>
                    <a:lnTo>
                      <a:pt x="29" y="66"/>
                    </a:lnTo>
                    <a:lnTo>
                      <a:pt x="36" y="52"/>
                    </a:lnTo>
                    <a:lnTo>
                      <a:pt x="43" y="45"/>
                    </a:lnTo>
                    <a:lnTo>
                      <a:pt x="51" y="38"/>
                    </a:lnTo>
                    <a:lnTo>
                      <a:pt x="61" y="38"/>
                    </a:lnTo>
                    <a:lnTo>
                      <a:pt x="69" y="35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83" y="28"/>
                    </a:lnTo>
                    <a:lnTo>
                      <a:pt x="90" y="28"/>
                    </a:lnTo>
                    <a:lnTo>
                      <a:pt x="105" y="21"/>
                    </a:lnTo>
                    <a:lnTo>
                      <a:pt x="119" y="14"/>
                    </a:lnTo>
                    <a:lnTo>
                      <a:pt x="130" y="7"/>
                    </a:lnTo>
                    <a:lnTo>
                      <a:pt x="130" y="7"/>
                    </a:lnTo>
                    <a:lnTo>
                      <a:pt x="123" y="7"/>
                    </a:lnTo>
                    <a:lnTo>
                      <a:pt x="123" y="7"/>
                    </a:lnTo>
                    <a:lnTo>
                      <a:pt x="119" y="7"/>
                    </a:lnTo>
                    <a:lnTo>
                      <a:pt x="112" y="0"/>
                    </a:lnTo>
                    <a:lnTo>
                      <a:pt x="105" y="0"/>
                    </a:lnTo>
                    <a:lnTo>
                      <a:pt x="97" y="0"/>
                    </a:lnTo>
                    <a:lnTo>
                      <a:pt x="90" y="0"/>
                    </a:lnTo>
                    <a:lnTo>
                      <a:pt x="83" y="0"/>
                    </a:lnTo>
                    <a:lnTo>
                      <a:pt x="69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3" y="7"/>
                    </a:lnTo>
                    <a:lnTo>
                      <a:pt x="36" y="7"/>
                    </a:lnTo>
                    <a:lnTo>
                      <a:pt x="22" y="7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34" name="Freeform 122"/>
              <p:cNvSpPr>
                <a:spLocks/>
              </p:cNvSpPr>
              <p:nvPr/>
            </p:nvSpPr>
            <p:spPr bwMode="auto">
              <a:xfrm>
                <a:off x="3084" y="3465"/>
                <a:ext cx="101" cy="34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15" y="7"/>
                  </a:cxn>
                  <a:cxn ang="0">
                    <a:pos x="22" y="7"/>
                  </a:cxn>
                  <a:cxn ang="0">
                    <a:pos x="29" y="7"/>
                  </a:cxn>
                  <a:cxn ang="0">
                    <a:pos x="33" y="7"/>
                  </a:cxn>
                  <a:cxn ang="0">
                    <a:pos x="40" y="0"/>
                  </a:cxn>
                  <a:cxn ang="0">
                    <a:pos x="47" y="0"/>
                  </a:cxn>
                  <a:cxn ang="0">
                    <a:pos x="62" y="7"/>
                  </a:cxn>
                  <a:cxn ang="0">
                    <a:pos x="76" y="7"/>
                  </a:cxn>
                  <a:cxn ang="0">
                    <a:pos x="91" y="7"/>
                  </a:cxn>
                  <a:cxn ang="0">
                    <a:pos x="101" y="13"/>
                  </a:cxn>
                  <a:cxn ang="0">
                    <a:pos x="101" y="20"/>
                  </a:cxn>
                  <a:cxn ang="0">
                    <a:pos x="101" y="20"/>
                  </a:cxn>
                  <a:cxn ang="0">
                    <a:pos x="101" y="20"/>
                  </a:cxn>
                  <a:cxn ang="0">
                    <a:pos x="98" y="13"/>
                  </a:cxn>
                  <a:cxn ang="0">
                    <a:pos x="91" y="13"/>
                  </a:cxn>
                  <a:cxn ang="0">
                    <a:pos x="83" y="13"/>
                  </a:cxn>
                  <a:cxn ang="0">
                    <a:pos x="76" y="13"/>
                  </a:cxn>
                  <a:cxn ang="0">
                    <a:pos x="69" y="13"/>
                  </a:cxn>
                  <a:cxn ang="0">
                    <a:pos x="62" y="13"/>
                  </a:cxn>
                  <a:cxn ang="0">
                    <a:pos x="55" y="7"/>
                  </a:cxn>
                  <a:cxn ang="0">
                    <a:pos x="40" y="7"/>
                  </a:cxn>
                  <a:cxn ang="0">
                    <a:pos x="33" y="13"/>
                  </a:cxn>
                  <a:cxn ang="0">
                    <a:pos x="29" y="13"/>
                  </a:cxn>
                  <a:cxn ang="0">
                    <a:pos x="22" y="13"/>
                  </a:cxn>
                  <a:cxn ang="0">
                    <a:pos x="15" y="20"/>
                  </a:cxn>
                  <a:cxn ang="0">
                    <a:pos x="8" y="27"/>
                  </a:cxn>
                  <a:cxn ang="0">
                    <a:pos x="0" y="34"/>
                  </a:cxn>
                  <a:cxn ang="0">
                    <a:pos x="0" y="20"/>
                  </a:cxn>
                </a:cxnLst>
                <a:rect l="0" t="0" r="r" b="b"/>
                <a:pathLst>
                  <a:path w="101" h="34">
                    <a:moveTo>
                      <a:pt x="0" y="20"/>
                    </a:move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9" y="7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62" y="7"/>
                    </a:lnTo>
                    <a:lnTo>
                      <a:pt x="76" y="7"/>
                    </a:lnTo>
                    <a:lnTo>
                      <a:pt x="91" y="7"/>
                    </a:lnTo>
                    <a:lnTo>
                      <a:pt x="101" y="13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98" y="13"/>
                    </a:lnTo>
                    <a:lnTo>
                      <a:pt x="91" y="13"/>
                    </a:lnTo>
                    <a:lnTo>
                      <a:pt x="83" y="13"/>
                    </a:lnTo>
                    <a:lnTo>
                      <a:pt x="76" y="13"/>
                    </a:lnTo>
                    <a:lnTo>
                      <a:pt x="69" y="13"/>
                    </a:lnTo>
                    <a:lnTo>
                      <a:pt x="62" y="13"/>
                    </a:lnTo>
                    <a:lnTo>
                      <a:pt x="55" y="7"/>
                    </a:lnTo>
                    <a:lnTo>
                      <a:pt x="40" y="7"/>
                    </a:lnTo>
                    <a:lnTo>
                      <a:pt x="33" y="13"/>
                    </a:lnTo>
                    <a:lnTo>
                      <a:pt x="29" y="13"/>
                    </a:lnTo>
                    <a:lnTo>
                      <a:pt x="22" y="13"/>
                    </a:lnTo>
                    <a:lnTo>
                      <a:pt x="15" y="20"/>
                    </a:lnTo>
                    <a:lnTo>
                      <a:pt x="8" y="27"/>
                    </a:lnTo>
                    <a:lnTo>
                      <a:pt x="0" y="3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35" name="Freeform 123"/>
              <p:cNvSpPr>
                <a:spLocks/>
              </p:cNvSpPr>
              <p:nvPr/>
            </p:nvSpPr>
            <p:spPr bwMode="auto">
              <a:xfrm>
                <a:off x="3084" y="3405"/>
                <a:ext cx="101" cy="28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3" y="0"/>
                  </a:cxn>
                  <a:cxn ang="0">
                    <a:pos x="40" y="0"/>
                  </a:cxn>
                  <a:cxn ang="0">
                    <a:pos x="47" y="0"/>
                  </a:cxn>
                  <a:cxn ang="0">
                    <a:pos x="62" y="0"/>
                  </a:cxn>
                  <a:cxn ang="0">
                    <a:pos x="76" y="0"/>
                  </a:cxn>
                  <a:cxn ang="0">
                    <a:pos x="91" y="0"/>
                  </a:cxn>
                  <a:cxn ang="0">
                    <a:pos x="101" y="7"/>
                  </a:cxn>
                  <a:cxn ang="0">
                    <a:pos x="101" y="14"/>
                  </a:cxn>
                  <a:cxn ang="0">
                    <a:pos x="101" y="14"/>
                  </a:cxn>
                  <a:cxn ang="0">
                    <a:pos x="101" y="14"/>
                  </a:cxn>
                  <a:cxn ang="0">
                    <a:pos x="98" y="14"/>
                  </a:cxn>
                  <a:cxn ang="0">
                    <a:pos x="91" y="7"/>
                  </a:cxn>
                  <a:cxn ang="0">
                    <a:pos x="83" y="7"/>
                  </a:cxn>
                  <a:cxn ang="0">
                    <a:pos x="76" y="7"/>
                  </a:cxn>
                  <a:cxn ang="0">
                    <a:pos x="69" y="7"/>
                  </a:cxn>
                  <a:cxn ang="0">
                    <a:pos x="62" y="7"/>
                  </a:cxn>
                  <a:cxn ang="0">
                    <a:pos x="55" y="7"/>
                  </a:cxn>
                  <a:cxn ang="0">
                    <a:pos x="40" y="7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2" y="7"/>
                  </a:cxn>
                  <a:cxn ang="0">
                    <a:pos x="15" y="14"/>
                  </a:cxn>
                  <a:cxn ang="0">
                    <a:pos x="8" y="21"/>
                  </a:cxn>
                  <a:cxn ang="0">
                    <a:pos x="0" y="28"/>
                  </a:cxn>
                  <a:cxn ang="0">
                    <a:pos x="0" y="14"/>
                  </a:cxn>
                </a:cxnLst>
                <a:rect l="0" t="0" r="r" b="b"/>
                <a:pathLst>
                  <a:path w="101" h="28">
                    <a:moveTo>
                      <a:pt x="0" y="14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62" y="0"/>
                    </a:lnTo>
                    <a:lnTo>
                      <a:pt x="76" y="0"/>
                    </a:lnTo>
                    <a:lnTo>
                      <a:pt x="91" y="0"/>
                    </a:lnTo>
                    <a:lnTo>
                      <a:pt x="101" y="7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98" y="14"/>
                    </a:lnTo>
                    <a:lnTo>
                      <a:pt x="91" y="7"/>
                    </a:lnTo>
                    <a:lnTo>
                      <a:pt x="83" y="7"/>
                    </a:lnTo>
                    <a:lnTo>
                      <a:pt x="76" y="7"/>
                    </a:lnTo>
                    <a:lnTo>
                      <a:pt x="69" y="7"/>
                    </a:lnTo>
                    <a:lnTo>
                      <a:pt x="62" y="7"/>
                    </a:lnTo>
                    <a:lnTo>
                      <a:pt x="55" y="7"/>
                    </a:lnTo>
                    <a:lnTo>
                      <a:pt x="40" y="7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2" y="7"/>
                    </a:lnTo>
                    <a:lnTo>
                      <a:pt x="15" y="14"/>
                    </a:lnTo>
                    <a:lnTo>
                      <a:pt x="8" y="21"/>
                    </a:lnTo>
                    <a:lnTo>
                      <a:pt x="0" y="2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36" name="Freeform 124"/>
              <p:cNvSpPr>
                <a:spLocks/>
              </p:cNvSpPr>
              <p:nvPr/>
            </p:nvSpPr>
            <p:spPr bwMode="auto">
              <a:xfrm>
                <a:off x="3182" y="3374"/>
                <a:ext cx="169" cy="2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2"/>
                  </a:cxn>
                  <a:cxn ang="0">
                    <a:pos x="54" y="296"/>
                  </a:cxn>
                  <a:cxn ang="0">
                    <a:pos x="54" y="258"/>
                  </a:cxn>
                  <a:cxn ang="0">
                    <a:pos x="169" y="278"/>
                  </a:cxn>
                  <a:cxn ang="0">
                    <a:pos x="169" y="265"/>
                  </a:cxn>
                  <a:cxn ang="0">
                    <a:pos x="86" y="251"/>
                  </a:cxn>
                  <a:cxn ang="0">
                    <a:pos x="79" y="219"/>
                  </a:cxn>
                  <a:cxn ang="0">
                    <a:pos x="25" y="219"/>
                  </a:cxn>
                  <a:cxn ang="0">
                    <a:pos x="25" y="219"/>
                  </a:cxn>
                  <a:cxn ang="0">
                    <a:pos x="18" y="205"/>
                  </a:cxn>
                  <a:cxn ang="0">
                    <a:pos x="18" y="185"/>
                  </a:cxn>
                  <a:cxn ang="0">
                    <a:pos x="11" y="160"/>
                  </a:cxn>
                  <a:cxn ang="0">
                    <a:pos x="3" y="125"/>
                  </a:cxn>
                  <a:cxn ang="0">
                    <a:pos x="3" y="87"/>
                  </a:cxn>
                  <a:cxn ang="0">
                    <a:pos x="3" y="52"/>
                  </a:cxn>
                  <a:cxn ang="0">
                    <a:pos x="18" y="7"/>
                  </a:cxn>
                  <a:cxn ang="0">
                    <a:pos x="0" y="0"/>
                  </a:cxn>
                </a:cxnLst>
                <a:rect l="0" t="0" r="r" b="b"/>
                <a:pathLst>
                  <a:path w="169" h="296">
                    <a:moveTo>
                      <a:pt x="0" y="0"/>
                    </a:moveTo>
                    <a:lnTo>
                      <a:pt x="0" y="292"/>
                    </a:lnTo>
                    <a:lnTo>
                      <a:pt x="54" y="296"/>
                    </a:lnTo>
                    <a:lnTo>
                      <a:pt x="54" y="258"/>
                    </a:lnTo>
                    <a:lnTo>
                      <a:pt x="169" y="278"/>
                    </a:lnTo>
                    <a:lnTo>
                      <a:pt x="169" y="265"/>
                    </a:lnTo>
                    <a:lnTo>
                      <a:pt x="86" y="251"/>
                    </a:lnTo>
                    <a:lnTo>
                      <a:pt x="79" y="219"/>
                    </a:lnTo>
                    <a:lnTo>
                      <a:pt x="25" y="219"/>
                    </a:lnTo>
                    <a:lnTo>
                      <a:pt x="25" y="219"/>
                    </a:lnTo>
                    <a:lnTo>
                      <a:pt x="18" y="205"/>
                    </a:lnTo>
                    <a:lnTo>
                      <a:pt x="18" y="185"/>
                    </a:lnTo>
                    <a:lnTo>
                      <a:pt x="11" y="160"/>
                    </a:lnTo>
                    <a:lnTo>
                      <a:pt x="3" y="125"/>
                    </a:lnTo>
                    <a:lnTo>
                      <a:pt x="3" y="87"/>
                    </a:lnTo>
                    <a:lnTo>
                      <a:pt x="3" y="52"/>
                    </a:lnTo>
                    <a:lnTo>
                      <a:pt x="1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37" name="Freeform 125"/>
              <p:cNvSpPr>
                <a:spLocks/>
              </p:cNvSpPr>
              <p:nvPr/>
            </p:nvSpPr>
            <p:spPr bwMode="auto">
              <a:xfrm>
                <a:off x="3268" y="3301"/>
                <a:ext cx="220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7" y="38"/>
                  </a:cxn>
                  <a:cxn ang="0">
                    <a:pos x="15" y="38"/>
                  </a:cxn>
                  <a:cxn ang="0">
                    <a:pos x="29" y="31"/>
                  </a:cxn>
                  <a:cxn ang="0">
                    <a:pos x="36" y="31"/>
                  </a:cxn>
                  <a:cxn ang="0">
                    <a:pos x="47" y="28"/>
                  </a:cxn>
                  <a:cxn ang="0">
                    <a:pos x="62" y="28"/>
                  </a:cxn>
                  <a:cxn ang="0">
                    <a:pos x="83" y="28"/>
                  </a:cxn>
                  <a:cxn ang="0">
                    <a:pos x="98" y="21"/>
                  </a:cxn>
                  <a:cxn ang="0">
                    <a:pos x="116" y="21"/>
                  </a:cxn>
                  <a:cxn ang="0">
                    <a:pos x="130" y="21"/>
                  </a:cxn>
                  <a:cxn ang="0">
                    <a:pos x="152" y="21"/>
                  </a:cxn>
                  <a:cxn ang="0">
                    <a:pos x="173" y="21"/>
                  </a:cxn>
                  <a:cxn ang="0">
                    <a:pos x="191" y="28"/>
                  </a:cxn>
                  <a:cxn ang="0">
                    <a:pos x="213" y="28"/>
                  </a:cxn>
                  <a:cxn ang="0">
                    <a:pos x="220" y="0"/>
                  </a:cxn>
                  <a:cxn ang="0">
                    <a:pos x="213" y="0"/>
                  </a:cxn>
                  <a:cxn ang="0">
                    <a:pos x="213" y="0"/>
                  </a:cxn>
                  <a:cxn ang="0">
                    <a:pos x="206" y="0"/>
                  </a:cxn>
                  <a:cxn ang="0">
                    <a:pos x="191" y="0"/>
                  </a:cxn>
                  <a:cxn ang="0">
                    <a:pos x="184" y="0"/>
                  </a:cxn>
                  <a:cxn ang="0">
                    <a:pos x="173" y="0"/>
                  </a:cxn>
                  <a:cxn ang="0">
                    <a:pos x="152" y="7"/>
                  </a:cxn>
                  <a:cxn ang="0">
                    <a:pos x="137" y="7"/>
                  </a:cxn>
                  <a:cxn ang="0">
                    <a:pos x="116" y="7"/>
                  </a:cxn>
                  <a:cxn ang="0">
                    <a:pos x="105" y="7"/>
                  </a:cxn>
                  <a:cxn ang="0">
                    <a:pos x="83" y="7"/>
                  </a:cxn>
                  <a:cxn ang="0">
                    <a:pos x="69" y="14"/>
                  </a:cxn>
                  <a:cxn ang="0">
                    <a:pos x="47" y="14"/>
                  </a:cxn>
                  <a:cxn ang="0">
                    <a:pos x="29" y="21"/>
                  </a:cxn>
                  <a:cxn ang="0">
                    <a:pos x="15" y="21"/>
                  </a:cxn>
                  <a:cxn ang="0">
                    <a:pos x="0" y="28"/>
                  </a:cxn>
                  <a:cxn ang="0">
                    <a:pos x="0" y="38"/>
                  </a:cxn>
                </a:cxnLst>
                <a:rect l="0" t="0" r="r" b="b"/>
                <a:pathLst>
                  <a:path w="220" h="38">
                    <a:moveTo>
                      <a:pt x="0" y="38"/>
                    </a:moveTo>
                    <a:lnTo>
                      <a:pt x="0" y="38"/>
                    </a:lnTo>
                    <a:lnTo>
                      <a:pt x="0" y="38"/>
                    </a:lnTo>
                    <a:lnTo>
                      <a:pt x="7" y="38"/>
                    </a:lnTo>
                    <a:lnTo>
                      <a:pt x="15" y="38"/>
                    </a:lnTo>
                    <a:lnTo>
                      <a:pt x="29" y="31"/>
                    </a:lnTo>
                    <a:lnTo>
                      <a:pt x="36" y="31"/>
                    </a:lnTo>
                    <a:lnTo>
                      <a:pt x="47" y="28"/>
                    </a:lnTo>
                    <a:lnTo>
                      <a:pt x="62" y="28"/>
                    </a:lnTo>
                    <a:lnTo>
                      <a:pt x="83" y="28"/>
                    </a:lnTo>
                    <a:lnTo>
                      <a:pt x="98" y="21"/>
                    </a:lnTo>
                    <a:lnTo>
                      <a:pt x="116" y="21"/>
                    </a:lnTo>
                    <a:lnTo>
                      <a:pt x="130" y="21"/>
                    </a:lnTo>
                    <a:lnTo>
                      <a:pt x="152" y="21"/>
                    </a:lnTo>
                    <a:lnTo>
                      <a:pt x="173" y="21"/>
                    </a:lnTo>
                    <a:lnTo>
                      <a:pt x="191" y="28"/>
                    </a:lnTo>
                    <a:lnTo>
                      <a:pt x="213" y="28"/>
                    </a:lnTo>
                    <a:lnTo>
                      <a:pt x="220" y="0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06" y="0"/>
                    </a:lnTo>
                    <a:lnTo>
                      <a:pt x="191" y="0"/>
                    </a:lnTo>
                    <a:lnTo>
                      <a:pt x="184" y="0"/>
                    </a:lnTo>
                    <a:lnTo>
                      <a:pt x="173" y="0"/>
                    </a:lnTo>
                    <a:lnTo>
                      <a:pt x="152" y="7"/>
                    </a:lnTo>
                    <a:lnTo>
                      <a:pt x="137" y="7"/>
                    </a:lnTo>
                    <a:lnTo>
                      <a:pt x="116" y="7"/>
                    </a:lnTo>
                    <a:lnTo>
                      <a:pt x="105" y="7"/>
                    </a:lnTo>
                    <a:lnTo>
                      <a:pt x="83" y="7"/>
                    </a:lnTo>
                    <a:lnTo>
                      <a:pt x="69" y="14"/>
                    </a:lnTo>
                    <a:lnTo>
                      <a:pt x="47" y="14"/>
                    </a:lnTo>
                    <a:lnTo>
                      <a:pt x="29" y="21"/>
                    </a:lnTo>
                    <a:lnTo>
                      <a:pt x="15" y="21"/>
                    </a:lnTo>
                    <a:lnTo>
                      <a:pt x="0" y="2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38" name="Freeform 126"/>
              <p:cNvSpPr>
                <a:spLocks/>
              </p:cNvSpPr>
              <p:nvPr/>
            </p:nvSpPr>
            <p:spPr bwMode="auto">
              <a:xfrm>
                <a:off x="3139" y="3684"/>
                <a:ext cx="371" cy="115"/>
              </a:xfrm>
              <a:custGeom>
                <a:avLst/>
                <a:gdLst/>
                <a:ahLst/>
                <a:cxnLst>
                  <a:cxn ang="0">
                    <a:pos x="158" y="115"/>
                  </a:cxn>
                  <a:cxn ang="0">
                    <a:pos x="158" y="115"/>
                  </a:cxn>
                  <a:cxn ang="0">
                    <a:pos x="158" y="115"/>
                  </a:cxn>
                  <a:cxn ang="0">
                    <a:pos x="165" y="108"/>
                  </a:cxn>
                  <a:cxn ang="0">
                    <a:pos x="165" y="108"/>
                  </a:cxn>
                  <a:cxn ang="0">
                    <a:pos x="173" y="108"/>
                  </a:cxn>
                  <a:cxn ang="0">
                    <a:pos x="176" y="101"/>
                  </a:cxn>
                  <a:cxn ang="0">
                    <a:pos x="183" y="101"/>
                  </a:cxn>
                  <a:cxn ang="0">
                    <a:pos x="191" y="94"/>
                  </a:cxn>
                  <a:cxn ang="0">
                    <a:pos x="198" y="94"/>
                  </a:cxn>
                  <a:cxn ang="0">
                    <a:pos x="205" y="87"/>
                  </a:cxn>
                  <a:cxn ang="0">
                    <a:pos x="212" y="87"/>
                  </a:cxn>
                  <a:cxn ang="0">
                    <a:pos x="219" y="80"/>
                  </a:cxn>
                  <a:cxn ang="0">
                    <a:pos x="227" y="73"/>
                  </a:cxn>
                  <a:cxn ang="0">
                    <a:pos x="234" y="66"/>
                  </a:cxn>
                  <a:cxn ang="0">
                    <a:pos x="234" y="66"/>
                  </a:cxn>
                  <a:cxn ang="0">
                    <a:pos x="241" y="59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371" y="80"/>
                  </a:cxn>
                  <a:cxn ang="0">
                    <a:pos x="356" y="87"/>
                  </a:cxn>
                  <a:cxn ang="0">
                    <a:pos x="252" y="59"/>
                  </a:cxn>
                  <a:cxn ang="0">
                    <a:pos x="252" y="59"/>
                  </a:cxn>
                  <a:cxn ang="0">
                    <a:pos x="252" y="66"/>
                  </a:cxn>
                  <a:cxn ang="0">
                    <a:pos x="245" y="66"/>
                  </a:cxn>
                  <a:cxn ang="0">
                    <a:pos x="245" y="66"/>
                  </a:cxn>
                  <a:cxn ang="0">
                    <a:pos x="245" y="73"/>
                  </a:cxn>
                  <a:cxn ang="0">
                    <a:pos x="241" y="73"/>
                  </a:cxn>
                  <a:cxn ang="0">
                    <a:pos x="241" y="80"/>
                  </a:cxn>
                  <a:cxn ang="0">
                    <a:pos x="234" y="80"/>
                  </a:cxn>
                  <a:cxn ang="0">
                    <a:pos x="227" y="87"/>
                  </a:cxn>
                  <a:cxn ang="0">
                    <a:pos x="219" y="87"/>
                  </a:cxn>
                  <a:cxn ang="0">
                    <a:pos x="212" y="94"/>
                  </a:cxn>
                  <a:cxn ang="0">
                    <a:pos x="205" y="101"/>
                  </a:cxn>
                  <a:cxn ang="0">
                    <a:pos x="191" y="101"/>
                  </a:cxn>
                  <a:cxn ang="0">
                    <a:pos x="183" y="108"/>
                  </a:cxn>
                  <a:cxn ang="0">
                    <a:pos x="173" y="115"/>
                  </a:cxn>
                  <a:cxn ang="0">
                    <a:pos x="165" y="115"/>
                  </a:cxn>
                  <a:cxn ang="0">
                    <a:pos x="158" y="115"/>
                  </a:cxn>
                </a:cxnLst>
                <a:rect l="0" t="0" r="r" b="b"/>
                <a:pathLst>
                  <a:path w="371" h="115">
                    <a:moveTo>
                      <a:pt x="158" y="115"/>
                    </a:moveTo>
                    <a:lnTo>
                      <a:pt x="158" y="115"/>
                    </a:lnTo>
                    <a:lnTo>
                      <a:pt x="158" y="115"/>
                    </a:lnTo>
                    <a:lnTo>
                      <a:pt x="165" y="108"/>
                    </a:lnTo>
                    <a:lnTo>
                      <a:pt x="165" y="108"/>
                    </a:lnTo>
                    <a:lnTo>
                      <a:pt x="173" y="108"/>
                    </a:lnTo>
                    <a:lnTo>
                      <a:pt x="176" y="101"/>
                    </a:lnTo>
                    <a:lnTo>
                      <a:pt x="183" y="101"/>
                    </a:lnTo>
                    <a:lnTo>
                      <a:pt x="191" y="94"/>
                    </a:lnTo>
                    <a:lnTo>
                      <a:pt x="198" y="94"/>
                    </a:lnTo>
                    <a:lnTo>
                      <a:pt x="205" y="87"/>
                    </a:lnTo>
                    <a:lnTo>
                      <a:pt x="212" y="87"/>
                    </a:lnTo>
                    <a:lnTo>
                      <a:pt x="219" y="80"/>
                    </a:lnTo>
                    <a:lnTo>
                      <a:pt x="227" y="73"/>
                    </a:lnTo>
                    <a:lnTo>
                      <a:pt x="234" y="66"/>
                    </a:lnTo>
                    <a:lnTo>
                      <a:pt x="234" y="66"/>
                    </a:lnTo>
                    <a:lnTo>
                      <a:pt x="241" y="59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371" y="80"/>
                    </a:lnTo>
                    <a:lnTo>
                      <a:pt x="356" y="87"/>
                    </a:lnTo>
                    <a:lnTo>
                      <a:pt x="252" y="59"/>
                    </a:lnTo>
                    <a:lnTo>
                      <a:pt x="252" y="59"/>
                    </a:lnTo>
                    <a:lnTo>
                      <a:pt x="252" y="66"/>
                    </a:lnTo>
                    <a:lnTo>
                      <a:pt x="245" y="66"/>
                    </a:lnTo>
                    <a:lnTo>
                      <a:pt x="245" y="66"/>
                    </a:lnTo>
                    <a:lnTo>
                      <a:pt x="245" y="73"/>
                    </a:lnTo>
                    <a:lnTo>
                      <a:pt x="241" y="73"/>
                    </a:lnTo>
                    <a:lnTo>
                      <a:pt x="241" y="80"/>
                    </a:lnTo>
                    <a:lnTo>
                      <a:pt x="234" y="80"/>
                    </a:lnTo>
                    <a:lnTo>
                      <a:pt x="227" y="87"/>
                    </a:lnTo>
                    <a:lnTo>
                      <a:pt x="219" y="87"/>
                    </a:lnTo>
                    <a:lnTo>
                      <a:pt x="212" y="94"/>
                    </a:lnTo>
                    <a:lnTo>
                      <a:pt x="205" y="101"/>
                    </a:lnTo>
                    <a:lnTo>
                      <a:pt x="191" y="101"/>
                    </a:lnTo>
                    <a:lnTo>
                      <a:pt x="183" y="108"/>
                    </a:lnTo>
                    <a:lnTo>
                      <a:pt x="173" y="115"/>
                    </a:lnTo>
                    <a:lnTo>
                      <a:pt x="165" y="115"/>
                    </a:lnTo>
                    <a:lnTo>
                      <a:pt x="158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39" name="Freeform 127"/>
              <p:cNvSpPr>
                <a:spLocks/>
              </p:cNvSpPr>
              <p:nvPr/>
            </p:nvSpPr>
            <p:spPr bwMode="auto">
              <a:xfrm>
                <a:off x="3063" y="3712"/>
                <a:ext cx="378" cy="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1" y="104"/>
                  </a:cxn>
                  <a:cxn ang="0">
                    <a:pos x="378" y="104"/>
                  </a:cxn>
                  <a:cxn ang="0">
                    <a:pos x="14" y="0"/>
                  </a:cxn>
                  <a:cxn ang="0">
                    <a:pos x="0" y="0"/>
                  </a:cxn>
                </a:cxnLst>
                <a:rect l="0" t="0" r="r" b="b"/>
                <a:pathLst>
                  <a:path w="378" h="104">
                    <a:moveTo>
                      <a:pt x="0" y="0"/>
                    </a:moveTo>
                    <a:lnTo>
                      <a:pt x="371" y="104"/>
                    </a:lnTo>
                    <a:lnTo>
                      <a:pt x="378" y="104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40" name="Freeform 128"/>
              <p:cNvSpPr>
                <a:spLocks/>
              </p:cNvSpPr>
              <p:nvPr/>
            </p:nvSpPr>
            <p:spPr bwMode="auto">
              <a:xfrm>
                <a:off x="3124" y="3698"/>
                <a:ext cx="371" cy="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4" y="94"/>
                  </a:cxn>
                  <a:cxn ang="0">
                    <a:pos x="371" y="94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371" h="94">
                    <a:moveTo>
                      <a:pt x="0" y="0"/>
                    </a:moveTo>
                    <a:lnTo>
                      <a:pt x="364" y="94"/>
                    </a:lnTo>
                    <a:lnTo>
                      <a:pt x="371" y="94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41" name="Freeform 129"/>
              <p:cNvSpPr>
                <a:spLocks/>
              </p:cNvSpPr>
              <p:nvPr/>
            </p:nvSpPr>
            <p:spPr bwMode="auto">
              <a:xfrm>
                <a:off x="3099" y="3705"/>
                <a:ext cx="367" cy="1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0" y="101"/>
                  </a:cxn>
                  <a:cxn ang="0">
                    <a:pos x="367" y="101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367" h="101">
                    <a:moveTo>
                      <a:pt x="0" y="0"/>
                    </a:moveTo>
                    <a:lnTo>
                      <a:pt x="360" y="101"/>
                    </a:lnTo>
                    <a:lnTo>
                      <a:pt x="367" y="101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</p:grpSp>
        <p:grpSp>
          <p:nvGrpSpPr>
            <p:cNvPr id="42" name="Group 130"/>
            <p:cNvGrpSpPr>
              <a:grpSpLocks/>
            </p:cNvGrpSpPr>
            <p:nvPr/>
          </p:nvGrpSpPr>
          <p:grpSpPr bwMode="auto">
            <a:xfrm>
              <a:off x="6804025" y="4652963"/>
              <a:ext cx="649288" cy="576262"/>
              <a:chOff x="3016" y="3294"/>
              <a:chExt cx="692" cy="564"/>
            </a:xfrm>
          </p:grpSpPr>
          <p:sp>
            <p:nvSpPr>
              <p:cNvPr id="43" name="Freeform 131"/>
              <p:cNvSpPr>
                <a:spLocks/>
              </p:cNvSpPr>
              <p:nvPr/>
            </p:nvSpPr>
            <p:spPr bwMode="auto">
              <a:xfrm>
                <a:off x="3016" y="3294"/>
                <a:ext cx="692" cy="564"/>
              </a:xfrm>
              <a:custGeom>
                <a:avLst/>
                <a:gdLst/>
                <a:ahLst/>
                <a:cxnLst>
                  <a:cxn ang="0">
                    <a:pos x="191" y="38"/>
                  </a:cxn>
                  <a:cxn ang="0">
                    <a:pos x="191" y="38"/>
                  </a:cxn>
                  <a:cxn ang="0">
                    <a:pos x="198" y="38"/>
                  </a:cxn>
                  <a:cxn ang="0">
                    <a:pos x="205" y="38"/>
                  </a:cxn>
                  <a:cxn ang="0">
                    <a:pos x="213" y="35"/>
                  </a:cxn>
                  <a:cxn ang="0">
                    <a:pos x="227" y="35"/>
                  </a:cxn>
                  <a:cxn ang="0">
                    <a:pos x="238" y="28"/>
                  </a:cxn>
                  <a:cxn ang="0">
                    <a:pos x="259" y="28"/>
                  </a:cxn>
                  <a:cxn ang="0">
                    <a:pos x="281" y="21"/>
                  </a:cxn>
                  <a:cxn ang="0">
                    <a:pos x="306" y="14"/>
                  </a:cxn>
                  <a:cxn ang="0">
                    <a:pos x="335" y="14"/>
                  </a:cxn>
                  <a:cxn ang="0">
                    <a:pos x="364" y="7"/>
                  </a:cxn>
                  <a:cxn ang="0">
                    <a:pos x="396" y="7"/>
                  </a:cxn>
                  <a:cxn ang="0">
                    <a:pos x="432" y="7"/>
                  </a:cxn>
                  <a:cxn ang="0">
                    <a:pos x="472" y="0"/>
                  </a:cxn>
                  <a:cxn ang="0">
                    <a:pos x="512" y="0"/>
                  </a:cxn>
                  <a:cxn ang="0">
                    <a:pos x="555" y="0"/>
                  </a:cxn>
                  <a:cxn ang="0">
                    <a:pos x="573" y="80"/>
                  </a:cxn>
                  <a:cxn ang="0">
                    <a:pos x="580" y="80"/>
                  </a:cxn>
                  <a:cxn ang="0">
                    <a:pos x="602" y="94"/>
                  </a:cxn>
                  <a:cxn ang="0">
                    <a:pos x="616" y="111"/>
                  </a:cxn>
                  <a:cxn ang="0">
                    <a:pos x="623" y="139"/>
                  </a:cxn>
                  <a:cxn ang="0">
                    <a:pos x="663" y="317"/>
                  </a:cxn>
                  <a:cxn ang="0">
                    <a:pos x="685" y="390"/>
                  </a:cxn>
                  <a:cxn ang="0">
                    <a:pos x="685" y="397"/>
                  </a:cxn>
                  <a:cxn ang="0">
                    <a:pos x="692" y="411"/>
                  </a:cxn>
                  <a:cxn ang="0">
                    <a:pos x="692" y="432"/>
                  </a:cxn>
                  <a:cxn ang="0">
                    <a:pos x="678" y="456"/>
                  </a:cxn>
                  <a:cxn ang="0">
                    <a:pos x="0" y="442"/>
                  </a:cxn>
                  <a:cxn ang="0">
                    <a:pos x="61" y="404"/>
                  </a:cxn>
                  <a:cxn ang="0">
                    <a:pos x="68" y="80"/>
                  </a:cxn>
                  <a:cxn ang="0">
                    <a:pos x="68" y="80"/>
                  </a:cxn>
                  <a:cxn ang="0">
                    <a:pos x="76" y="73"/>
                  </a:cxn>
                  <a:cxn ang="0">
                    <a:pos x="83" y="66"/>
                  </a:cxn>
                  <a:cxn ang="0">
                    <a:pos x="97" y="66"/>
                  </a:cxn>
                  <a:cxn ang="0">
                    <a:pos x="115" y="59"/>
                  </a:cxn>
                  <a:cxn ang="0">
                    <a:pos x="130" y="59"/>
                  </a:cxn>
                  <a:cxn ang="0">
                    <a:pos x="159" y="66"/>
                  </a:cxn>
                  <a:cxn ang="0">
                    <a:pos x="184" y="73"/>
                  </a:cxn>
                </a:cxnLst>
                <a:rect l="0" t="0" r="r" b="b"/>
                <a:pathLst>
                  <a:path w="692" h="564">
                    <a:moveTo>
                      <a:pt x="184" y="73"/>
                    </a:moveTo>
                    <a:lnTo>
                      <a:pt x="191" y="38"/>
                    </a:lnTo>
                    <a:lnTo>
                      <a:pt x="191" y="38"/>
                    </a:lnTo>
                    <a:lnTo>
                      <a:pt x="191" y="38"/>
                    </a:lnTo>
                    <a:lnTo>
                      <a:pt x="198" y="38"/>
                    </a:lnTo>
                    <a:lnTo>
                      <a:pt x="198" y="38"/>
                    </a:lnTo>
                    <a:lnTo>
                      <a:pt x="198" y="38"/>
                    </a:lnTo>
                    <a:lnTo>
                      <a:pt x="205" y="38"/>
                    </a:lnTo>
                    <a:lnTo>
                      <a:pt x="213" y="35"/>
                    </a:lnTo>
                    <a:lnTo>
                      <a:pt x="213" y="35"/>
                    </a:lnTo>
                    <a:lnTo>
                      <a:pt x="220" y="35"/>
                    </a:lnTo>
                    <a:lnTo>
                      <a:pt x="227" y="35"/>
                    </a:lnTo>
                    <a:lnTo>
                      <a:pt x="231" y="28"/>
                    </a:lnTo>
                    <a:lnTo>
                      <a:pt x="238" y="28"/>
                    </a:lnTo>
                    <a:lnTo>
                      <a:pt x="252" y="28"/>
                    </a:lnTo>
                    <a:lnTo>
                      <a:pt x="259" y="28"/>
                    </a:lnTo>
                    <a:lnTo>
                      <a:pt x="274" y="21"/>
                    </a:lnTo>
                    <a:lnTo>
                      <a:pt x="281" y="21"/>
                    </a:lnTo>
                    <a:lnTo>
                      <a:pt x="296" y="21"/>
                    </a:lnTo>
                    <a:lnTo>
                      <a:pt x="306" y="14"/>
                    </a:lnTo>
                    <a:lnTo>
                      <a:pt x="321" y="14"/>
                    </a:lnTo>
                    <a:lnTo>
                      <a:pt x="335" y="14"/>
                    </a:lnTo>
                    <a:lnTo>
                      <a:pt x="350" y="14"/>
                    </a:lnTo>
                    <a:lnTo>
                      <a:pt x="364" y="7"/>
                    </a:lnTo>
                    <a:lnTo>
                      <a:pt x="375" y="7"/>
                    </a:lnTo>
                    <a:lnTo>
                      <a:pt x="396" y="7"/>
                    </a:lnTo>
                    <a:lnTo>
                      <a:pt x="418" y="7"/>
                    </a:lnTo>
                    <a:lnTo>
                      <a:pt x="432" y="7"/>
                    </a:lnTo>
                    <a:lnTo>
                      <a:pt x="450" y="0"/>
                    </a:lnTo>
                    <a:lnTo>
                      <a:pt x="472" y="0"/>
                    </a:lnTo>
                    <a:lnTo>
                      <a:pt x="494" y="0"/>
                    </a:lnTo>
                    <a:lnTo>
                      <a:pt x="512" y="0"/>
                    </a:lnTo>
                    <a:lnTo>
                      <a:pt x="533" y="0"/>
                    </a:lnTo>
                    <a:lnTo>
                      <a:pt x="555" y="0"/>
                    </a:lnTo>
                    <a:lnTo>
                      <a:pt x="580" y="14"/>
                    </a:lnTo>
                    <a:lnTo>
                      <a:pt x="573" y="80"/>
                    </a:lnTo>
                    <a:lnTo>
                      <a:pt x="580" y="80"/>
                    </a:lnTo>
                    <a:lnTo>
                      <a:pt x="580" y="80"/>
                    </a:lnTo>
                    <a:lnTo>
                      <a:pt x="587" y="87"/>
                    </a:lnTo>
                    <a:lnTo>
                      <a:pt x="602" y="94"/>
                    </a:lnTo>
                    <a:lnTo>
                      <a:pt x="609" y="101"/>
                    </a:lnTo>
                    <a:lnTo>
                      <a:pt x="616" y="111"/>
                    </a:lnTo>
                    <a:lnTo>
                      <a:pt x="623" y="125"/>
                    </a:lnTo>
                    <a:lnTo>
                      <a:pt x="623" y="139"/>
                    </a:lnTo>
                    <a:lnTo>
                      <a:pt x="685" y="184"/>
                    </a:lnTo>
                    <a:lnTo>
                      <a:pt x="663" y="317"/>
                    </a:lnTo>
                    <a:lnTo>
                      <a:pt x="573" y="358"/>
                    </a:lnTo>
                    <a:lnTo>
                      <a:pt x="685" y="390"/>
                    </a:lnTo>
                    <a:lnTo>
                      <a:pt x="685" y="390"/>
                    </a:lnTo>
                    <a:lnTo>
                      <a:pt x="685" y="397"/>
                    </a:lnTo>
                    <a:lnTo>
                      <a:pt x="685" y="397"/>
                    </a:lnTo>
                    <a:lnTo>
                      <a:pt x="692" y="411"/>
                    </a:lnTo>
                    <a:lnTo>
                      <a:pt x="692" y="418"/>
                    </a:lnTo>
                    <a:lnTo>
                      <a:pt x="692" y="432"/>
                    </a:lnTo>
                    <a:lnTo>
                      <a:pt x="685" y="442"/>
                    </a:lnTo>
                    <a:lnTo>
                      <a:pt x="678" y="456"/>
                    </a:lnTo>
                    <a:lnTo>
                      <a:pt x="396" y="564"/>
                    </a:lnTo>
                    <a:lnTo>
                      <a:pt x="0" y="442"/>
                    </a:lnTo>
                    <a:lnTo>
                      <a:pt x="7" y="425"/>
                    </a:lnTo>
                    <a:lnTo>
                      <a:pt x="61" y="404"/>
                    </a:lnTo>
                    <a:lnTo>
                      <a:pt x="61" y="80"/>
                    </a:lnTo>
                    <a:lnTo>
                      <a:pt x="68" y="80"/>
                    </a:lnTo>
                    <a:lnTo>
                      <a:pt x="68" y="80"/>
                    </a:lnTo>
                    <a:lnTo>
                      <a:pt x="68" y="80"/>
                    </a:lnTo>
                    <a:lnTo>
                      <a:pt x="68" y="73"/>
                    </a:lnTo>
                    <a:lnTo>
                      <a:pt x="76" y="73"/>
                    </a:lnTo>
                    <a:lnTo>
                      <a:pt x="83" y="73"/>
                    </a:lnTo>
                    <a:lnTo>
                      <a:pt x="83" y="66"/>
                    </a:lnTo>
                    <a:lnTo>
                      <a:pt x="90" y="66"/>
                    </a:lnTo>
                    <a:lnTo>
                      <a:pt x="97" y="66"/>
                    </a:lnTo>
                    <a:lnTo>
                      <a:pt x="108" y="59"/>
                    </a:lnTo>
                    <a:lnTo>
                      <a:pt x="115" y="59"/>
                    </a:lnTo>
                    <a:lnTo>
                      <a:pt x="123" y="59"/>
                    </a:lnTo>
                    <a:lnTo>
                      <a:pt x="130" y="59"/>
                    </a:lnTo>
                    <a:lnTo>
                      <a:pt x="144" y="59"/>
                    </a:lnTo>
                    <a:lnTo>
                      <a:pt x="159" y="66"/>
                    </a:lnTo>
                    <a:lnTo>
                      <a:pt x="166" y="66"/>
                    </a:lnTo>
                    <a:lnTo>
                      <a:pt x="184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44" name="Freeform 132"/>
              <p:cNvSpPr>
                <a:spLocks/>
              </p:cNvSpPr>
              <p:nvPr/>
            </p:nvSpPr>
            <p:spPr bwMode="auto">
              <a:xfrm>
                <a:off x="3254" y="3339"/>
                <a:ext cx="220" cy="240"/>
              </a:xfrm>
              <a:custGeom>
                <a:avLst/>
                <a:gdLst/>
                <a:ahLst/>
                <a:cxnLst>
                  <a:cxn ang="0">
                    <a:pos x="220" y="7"/>
                  </a:cxn>
                  <a:cxn ang="0">
                    <a:pos x="220" y="7"/>
                  </a:cxn>
                  <a:cxn ang="0">
                    <a:pos x="212" y="7"/>
                  </a:cxn>
                  <a:cxn ang="0">
                    <a:pos x="205" y="7"/>
                  </a:cxn>
                  <a:cxn ang="0">
                    <a:pos x="198" y="0"/>
                  </a:cxn>
                  <a:cxn ang="0">
                    <a:pos x="194" y="0"/>
                  </a:cxn>
                  <a:cxn ang="0">
                    <a:pos x="180" y="0"/>
                  </a:cxn>
                  <a:cxn ang="0">
                    <a:pos x="166" y="0"/>
                  </a:cxn>
                  <a:cxn ang="0">
                    <a:pos x="151" y="0"/>
                  </a:cxn>
                  <a:cxn ang="0">
                    <a:pos x="137" y="0"/>
                  </a:cxn>
                  <a:cxn ang="0">
                    <a:pos x="126" y="0"/>
                  </a:cxn>
                  <a:cxn ang="0">
                    <a:pos x="104" y="0"/>
                  </a:cxn>
                  <a:cxn ang="0">
                    <a:pos x="90" y="0"/>
                  </a:cxn>
                  <a:cxn ang="0">
                    <a:pos x="68" y="7"/>
                  </a:cxn>
                  <a:cxn ang="0">
                    <a:pos x="50" y="14"/>
                  </a:cxn>
                  <a:cxn ang="0">
                    <a:pos x="36" y="21"/>
                  </a:cxn>
                  <a:cxn ang="0">
                    <a:pos x="14" y="28"/>
                  </a:cxn>
                  <a:cxn ang="0">
                    <a:pos x="14" y="35"/>
                  </a:cxn>
                  <a:cxn ang="0">
                    <a:pos x="7" y="49"/>
                  </a:cxn>
                  <a:cxn ang="0">
                    <a:pos x="0" y="66"/>
                  </a:cxn>
                  <a:cxn ang="0">
                    <a:pos x="0" y="94"/>
                  </a:cxn>
                  <a:cxn ang="0">
                    <a:pos x="0" y="126"/>
                  </a:cxn>
                  <a:cxn ang="0">
                    <a:pos x="0" y="160"/>
                  </a:cxn>
                  <a:cxn ang="0">
                    <a:pos x="7" y="199"/>
                  </a:cxn>
                  <a:cxn ang="0">
                    <a:pos x="14" y="240"/>
                  </a:cxn>
                  <a:cxn ang="0">
                    <a:pos x="14" y="240"/>
                  </a:cxn>
                  <a:cxn ang="0">
                    <a:pos x="21" y="233"/>
                  </a:cxn>
                  <a:cxn ang="0">
                    <a:pos x="29" y="233"/>
                  </a:cxn>
                  <a:cxn ang="0">
                    <a:pos x="36" y="233"/>
                  </a:cxn>
                  <a:cxn ang="0">
                    <a:pos x="43" y="233"/>
                  </a:cxn>
                  <a:cxn ang="0">
                    <a:pos x="50" y="233"/>
                  </a:cxn>
                  <a:cxn ang="0">
                    <a:pos x="61" y="233"/>
                  </a:cxn>
                  <a:cxn ang="0">
                    <a:pos x="76" y="233"/>
                  </a:cxn>
                  <a:cxn ang="0">
                    <a:pos x="90" y="233"/>
                  </a:cxn>
                  <a:cxn ang="0">
                    <a:pos x="104" y="233"/>
                  </a:cxn>
                  <a:cxn ang="0">
                    <a:pos x="126" y="233"/>
                  </a:cxn>
                  <a:cxn ang="0">
                    <a:pos x="137" y="233"/>
                  </a:cxn>
                  <a:cxn ang="0">
                    <a:pos x="158" y="233"/>
                  </a:cxn>
                  <a:cxn ang="0">
                    <a:pos x="180" y="240"/>
                  </a:cxn>
                  <a:cxn ang="0">
                    <a:pos x="198" y="240"/>
                  </a:cxn>
                  <a:cxn ang="0">
                    <a:pos x="220" y="240"/>
                  </a:cxn>
                  <a:cxn ang="0">
                    <a:pos x="220" y="233"/>
                  </a:cxn>
                  <a:cxn ang="0">
                    <a:pos x="220" y="213"/>
                  </a:cxn>
                  <a:cxn ang="0">
                    <a:pos x="212" y="188"/>
                  </a:cxn>
                  <a:cxn ang="0">
                    <a:pos x="212" y="153"/>
                  </a:cxn>
                  <a:cxn ang="0">
                    <a:pos x="212" y="115"/>
                  </a:cxn>
                  <a:cxn ang="0">
                    <a:pos x="212" y="73"/>
                  </a:cxn>
                  <a:cxn ang="0">
                    <a:pos x="212" y="42"/>
                  </a:cxn>
                  <a:cxn ang="0">
                    <a:pos x="220" y="7"/>
                  </a:cxn>
                </a:cxnLst>
                <a:rect l="0" t="0" r="r" b="b"/>
                <a:pathLst>
                  <a:path w="220" h="240">
                    <a:moveTo>
                      <a:pt x="220" y="7"/>
                    </a:moveTo>
                    <a:lnTo>
                      <a:pt x="220" y="7"/>
                    </a:lnTo>
                    <a:lnTo>
                      <a:pt x="212" y="7"/>
                    </a:lnTo>
                    <a:lnTo>
                      <a:pt x="205" y="7"/>
                    </a:lnTo>
                    <a:lnTo>
                      <a:pt x="198" y="0"/>
                    </a:lnTo>
                    <a:lnTo>
                      <a:pt x="194" y="0"/>
                    </a:lnTo>
                    <a:lnTo>
                      <a:pt x="180" y="0"/>
                    </a:lnTo>
                    <a:lnTo>
                      <a:pt x="166" y="0"/>
                    </a:lnTo>
                    <a:lnTo>
                      <a:pt x="151" y="0"/>
                    </a:lnTo>
                    <a:lnTo>
                      <a:pt x="137" y="0"/>
                    </a:lnTo>
                    <a:lnTo>
                      <a:pt x="126" y="0"/>
                    </a:lnTo>
                    <a:lnTo>
                      <a:pt x="104" y="0"/>
                    </a:lnTo>
                    <a:lnTo>
                      <a:pt x="90" y="0"/>
                    </a:lnTo>
                    <a:lnTo>
                      <a:pt x="68" y="7"/>
                    </a:lnTo>
                    <a:lnTo>
                      <a:pt x="50" y="14"/>
                    </a:lnTo>
                    <a:lnTo>
                      <a:pt x="36" y="21"/>
                    </a:lnTo>
                    <a:lnTo>
                      <a:pt x="14" y="28"/>
                    </a:lnTo>
                    <a:lnTo>
                      <a:pt x="14" y="35"/>
                    </a:lnTo>
                    <a:lnTo>
                      <a:pt x="7" y="49"/>
                    </a:lnTo>
                    <a:lnTo>
                      <a:pt x="0" y="66"/>
                    </a:lnTo>
                    <a:lnTo>
                      <a:pt x="0" y="94"/>
                    </a:lnTo>
                    <a:lnTo>
                      <a:pt x="0" y="126"/>
                    </a:lnTo>
                    <a:lnTo>
                      <a:pt x="0" y="160"/>
                    </a:lnTo>
                    <a:lnTo>
                      <a:pt x="7" y="199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21" y="233"/>
                    </a:lnTo>
                    <a:lnTo>
                      <a:pt x="29" y="233"/>
                    </a:lnTo>
                    <a:lnTo>
                      <a:pt x="36" y="233"/>
                    </a:lnTo>
                    <a:lnTo>
                      <a:pt x="43" y="233"/>
                    </a:lnTo>
                    <a:lnTo>
                      <a:pt x="50" y="233"/>
                    </a:lnTo>
                    <a:lnTo>
                      <a:pt x="61" y="233"/>
                    </a:lnTo>
                    <a:lnTo>
                      <a:pt x="76" y="233"/>
                    </a:lnTo>
                    <a:lnTo>
                      <a:pt x="90" y="233"/>
                    </a:lnTo>
                    <a:lnTo>
                      <a:pt x="104" y="233"/>
                    </a:lnTo>
                    <a:lnTo>
                      <a:pt x="126" y="233"/>
                    </a:lnTo>
                    <a:lnTo>
                      <a:pt x="137" y="233"/>
                    </a:lnTo>
                    <a:lnTo>
                      <a:pt x="158" y="233"/>
                    </a:lnTo>
                    <a:lnTo>
                      <a:pt x="180" y="240"/>
                    </a:lnTo>
                    <a:lnTo>
                      <a:pt x="198" y="240"/>
                    </a:lnTo>
                    <a:lnTo>
                      <a:pt x="220" y="240"/>
                    </a:lnTo>
                    <a:lnTo>
                      <a:pt x="220" y="233"/>
                    </a:lnTo>
                    <a:lnTo>
                      <a:pt x="220" y="213"/>
                    </a:lnTo>
                    <a:lnTo>
                      <a:pt x="212" y="188"/>
                    </a:lnTo>
                    <a:lnTo>
                      <a:pt x="212" y="153"/>
                    </a:lnTo>
                    <a:lnTo>
                      <a:pt x="212" y="115"/>
                    </a:lnTo>
                    <a:lnTo>
                      <a:pt x="212" y="73"/>
                    </a:lnTo>
                    <a:lnTo>
                      <a:pt x="212" y="42"/>
                    </a:lnTo>
                    <a:lnTo>
                      <a:pt x="220" y="7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45" name="Freeform 133"/>
              <p:cNvSpPr>
                <a:spLocks/>
              </p:cNvSpPr>
              <p:nvPr/>
            </p:nvSpPr>
            <p:spPr bwMode="auto">
              <a:xfrm>
                <a:off x="3275" y="3405"/>
                <a:ext cx="372" cy="241"/>
              </a:xfrm>
              <a:custGeom>
                <a:avLst/>
                <a:gdLst/>
                <a:ahLst/>
                <a:cxnLst>
                  <a:cxn ang="0">
                    <a:pos x="8" y="181"/>
                  </a:cxn>
                  <a:cxn ang="0">
                    <a:pos x="0" y="213"/>
                  </a:cxn>
                  <a:cxn ang="0">
                    <a:pos x="238" y="241"/>
                  </a:cxn>
                  <a:cxn ang="0">
                    <a:pos x="238" y="241"/>
                  </a:cxn>
                  <a:cxn ang="0">
                    <a:pos x="246" y="241"/>
                  </a:cxn>
                  <a:cxn ang="0">
                    <a:pos x="253" y="234"/>
                  </a:cxn>
                  <a:cxn ang="0">
                    <a:pos x="267" y="227"/>
                  </a:cxn>
                  <a:cxn ang="0">
                    <a:pos x="274" y="220"/>
                  </a:cxn>
                  <a:cxn ang="0">
                    <a:pos x="289" y="213"/>
                  </a:cxn>
                  <a:cxn ang="0">
                    <a:pos x="303" y="199"/>
                  </a:cxn>
                  <a:cxn ang="0">
                    <a:pos x="314" y="195"/>
                  </a:cxn>
                  <a:cxn ang="0">
                    <a:pos x="328" y="174"/>
                  </a:cxn>
                  <a:cxn ang="0">
                    <a:pos x="343" y="160"/>
                  </a:cxn>
                  <a:cxn ang="0">
                    <a:pos x="350" y="147"/>
                  </a:cxn>
                  <a:cxn ang="0">
                    <a:pos x="357" y="129"/>
                  </a:cxn>
                  <a:cxn ang="0">
                    <a:pos x="364" y="108"/>
                  </a:cxn>
                  <a:cxn ang="0">
                    <a:pos x="372" y="80"/>
                  </a:cxn>
                  <a:cxn ang="0">
                    <a:pos x="372" y="60"/>
                  </a:cxn>
                  <a:cxn ang="0">
                    <a:pos x="364" y="35"/>
                  </a:cxn>
                  <a:cxn ang="0">
                    <a:pos x="364" y="35"/>
                  </a:cxn>
                  <a:cxn ang="0">
                    <a:pos x="364" y="28"/>
                  </a:cxn>
                  <a:cxn ang="0">
                    <a:pos x="357" y="28"/>
                  </a:cxn>
                  <a:cxn ang="0">
                    <a:pos x="350" y="21"/>
                  </a:cxn>
                  <a:cxn ang="0">
                    <a:pos x="343" y="14"/>
                  </a:cxn>
                  <a:cxn ang="0">
                    <a:pos x="336" y="7"/>
                  </a:cxn>
                  <a:cxn ang="0">
                    <a:pos x="328" y="0"/>
                  </a:cxn>
                  <a:cxn ang="0">
                    <a:pos x="314" y="0"/>
                  </a:cxn>
                  <a:cxn ang="0">
                    <a:pos x="314" y="0"/>
                  </a:cxn>
                  <a:cxn ang="0">
                    <a:pos x="321" y="14"/>
                  </a:cxn>
                  <a:cxn ang="0">
                    <a:pos x="328" y="28"/>
                  </a:cxn>
                  <a:cxn ang="0">
                    <a:pos x="328" y="56"/>
                  </a:cxn>
                  <a:cxn ang="0">
                    <a:pos x="328" y="80"/>
                  </a:cxn>
                  <a:cxn ang="0">
                    <a:pos x="328" y="108"/>
                  </a:cxn>
                  <a:cxn ang="0">
                    <a:pos x="321" y="140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296" y="174"/>
                  </a:cxn>
                  <a:cxn ang="0">
                    <a:pos x="296" y="181"/>
                  </a:cxn>
                  <a:cxn ang="0">
                    <a:pos x="289" y="181"/>
                  </a:cxn>
                  <a:cxn ang="0">
                    <a:pos x="282" y="188"/>
                  </a:cxn>
                  <a:cxn ang="0">
                    <a:pos x="274" y="188"/>
                  </a:cxn>
                  <a:cxn ang="0">
                    <a:pos x="267" y="188"/>
                  </a:cxn>
                  <a:cxn ang="0">
                    <a:pos x="260" y="195"/>
                  </a:cxn>
                  <a:cxn ang="0">
                    <a:pos x="253" y="195"/>
                  </a:cxn>
                  <a:cxn ang="0">
                    <a:pos x="238" y="195"/>
                  </a:cxn>
                  <a:cxn ang="0">
                    <a:pos x="235" y="195"/>
                  </a:cxn>
                  <a:cxn ang="0">
                    <a:pos x="220" y="195"/>
                  </a:cxn>
                  <a:cxn ang="0">
                    <a:pos x="206" y="195"/>
                  </a:cxn>
                  <a:cxn ang="0">
                    <a:pos x="191" y="195"/>
                  </a:cxn>
                  <a:cxn ang="0">
                    <a:pos x="191" y="227"/>
                  </a:cxn>
                  <a:cxn ang="0">
                    <a:pos x="8" y="206"/>
                  </a:cxn>
                  <a:cxn ang="0">
                    <a:pos x="8" y="181"/>
                  </a:cxn>
                </a:cxnLst>
                <a:rect l="0" t="0" r="r" b="b"/>
                <a:pathLst>
                  <a:path w="372" h="241">
                    <a:moveTo>
                      <a:pt x="8" y="181"/>
                    </a:moveTo>
                    <a:lnTo>
                      <a:pt x="0" y="213"/>
                    </a:lnTo>
                    <a:lnTo>
                      <a:pt x="238" y="241"/>
                    </a:lnTo>
                    <a:lnTo>
                      <a:pt x="238" y="241"/>
                    </a:lnTo>
                    <a:lnTo>
                      <a:pt x="246" y="241"/>
                    </a:lnTo>
                    <a:lnTo>
                      <a:pt x="253" y="234"/>
                    </a:lnTo>
                    <a:lnTo>
                      <a:pt x="267" y="227"/>
                    </a:lnTo>
                    <a:lnTo>
                      <a:pt x="274" y="220"/>
                    </a:lnTo>
                    <a:lnTo>
                      <a:pt x="289" y="213"/>
                    </a:lnTo>
                    <a:lnTo>
                      <a:pt x="303" y="199"/>
                    </a:lnTo>
                    <a:lnTo>
                      <a:pt x="314" y="195"/>
                    </a:lnTo>
                    <a:lnTo>
                      <a:pt x="328" y="174"/>
                    </a:lnTo>
                    <a:lnTo>
                      <a:pt x="343" y="160"/>
                    </a:lnTo>
                    <a:lnTo>
                      <a:pt x="350" y="147"/>
                    </a:lnTo>
                    <a:lnTo>
                      <a:pt x="357" y="129"/>
                    </a:lnTo>
                    <a:lnTo>
                      <a:pt x="364" y="108"/>
                    </a:lnTo>
                    <a:lnTo>
                      <a:pt x="372" y="80"/>
                    </a:lnTo>
                    <a:lnTo>
                      <a:pt x="372" y="60"/>
                    </a:lnTo>
                    <a:lnTo>
                      <a:pt x="364" y="35"/>
                    </a:lnTo>
                    <a:lnTo>
                      <a:pt x="364" y="35"/>
                    </a:lnTo>
                    <a:lnTo>
                      <a:pt x="364" y="28"/>
                    </a:lnTo>
                    <a:lnTo>
                      <a:pt x="357" y="28"/>
                    </a:lnTo>
                    <a:lnTo>
                      <a:pt x="350" y="21"/>
                    </a:lnTo>
                    <a:lnTo>
                      <a:pt x="343" y="14"/>
                    </a:lnTo>
                    <a:lnTo>
                      <a:pt x="336" y="7"/>
                    </a:lnTo>
                    <a:lnTo>
                      <a:pt x="328" y="0"/>
                    </a:lnTo>
                    <a:lnTo>
                      <a:pt x="314" y="0"/>
                    </a:lnTo>
                    <a:lnTo>
                      <a:pt x="314" y="0"/>
                    </a:lnTo>
                    <a:lnTo>
                      <a:pt x="321" y="14"/>
                    </a:lnTo>
                    <a:lnTo>
                      <a:pt x="328" y="28"/>
                    </a:lnTo>
                    <a:lnTo>
                      <a:pt x="328" y="56"/>
                    </a:lnTo>
                    <a:lnTo>
                      <a:pt x="328" y="80"/>
                    </a:lnTo>
                    <a:lnTo>
                      <a:pt x="328" y="108"/>
                    </a:lnTo>
                    <a:lnTo>
                      <a:pt x="321" y="140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296" y="174"/>
                    </a:lnTo>
                    <a:lnTo>
                      <a:pt x="296" y="181"/>
                    </a:lnTo>
                    <a:lnTo>
                      <a:pt x="289" y="181"/>
                    </a:lnTo>
                    <a:lnTo>
                      <a:pt x="282" y="188"/>
                    </a:lnTo>
                    <a:lnTo>
                      <a:pt x="274" y="188"/>
                    </a:lnTo>
                    <a:lnTo>
                      <a:pt x="267" y="188"/>
                    </a:lnTo>
                    <a:lnTo>
                      <a:pt x="260" y="195"/>
                    </a:lnTo>
                    <a:lnTo>
                      <a:pt x="253" y="195"/>
                    </a:lnTo>
                    <a:lnTo>
                      <a:pt x="238" y="195"/>
                    </a:lnTo>
                    <a:lnTo>
                      <a:pt x="235" y="195"/>
                    </a:lnTo>
                    <a:lnTo>
                      <a:pt x="220" y="195"/>
                    </a:lnTo>
                    <a:lnTo>
                      <a:pt x="206" y="195"/>
                    </a:lnTo>
                    <a:lnTo>
                      <a:pt x="191" y="195"/>
                    </a:lnTo>
                    <a:lnTo>
                      <a:pt x="191" y="227"/>
                    </a:lnTo>
                    <a:lnTo>
                      <a:pt x="8" y="206"/>
                    </a:lnTo>
                    <a:lnTo>
                      <a:pt x="8" y="181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46" name="Freeform 134"/>
              <p:cNvSpPr>
                <a:spLocks/>
              </p:cNvSpPr>
              <p:nvPr/>
            </p:nvSpPr>
            <p:spPr bwMode="auto">
              <a:xfrm>
                <a:off x="3229" y="3646"/>
                <a:ext cx="274" cy="80"/>
              </a:xfrm>
              <a:custGeom>
                <a:avLst/>
                <a:gdLst/>
                <a:ahLst/>
                <a:cxnLst>
                  <a:cxn ang="0">
                    <a:pos x="274" y="24"/>
                  </a:cxn>
                  <a:cxn ang="0">
                    <a:pos x="7" y="0"/>
                  </a:cxn>
                  <a:cxn ang="0">
                    <a:pos x="0" y="24"/>
                  </a:cxn>
                  <a:cxn ang="0">
                    <a:pos x="266" y="80"/>
                  </a:cxn>
                  <a:cxn ang="0">
                    <a:pos x="274" y="24"/>
                  </a:cxn>
                </a:cxnLst>
                <a:rect l="0" t="0" r="r" b="b"/>
                <a:pathLst>
                  <a:path w="274" h="80">
                    <a:moveTo>
                      <a:pt x="274" y="24"/>
                    </a:moveTo>
                    <a:lnTo>
                      <a:pt x="7" y="0"/>
                    </a:lnTo>
                    <a:lnTo>
                      <a:pt x="0" y="24"/>
                    </a:lnTo>
                    <a:lnTo>
                      <a:pt x="266" y="80"/>
                    </a:lnTo>
                    <a:lnTo>
                      <a:pt x="27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47" name="Freeform 135"/>
              <p:cNvSpPr>
                <a:spLocks/>
              </p:cNvSpPr>
              <p:nvPr/>
            </p:nvSpPr>
            <p:spPr bwMode="auto">
              <a:xfrm>
                <a:off x="3366" y="3670"/>
                <a:ext cx="115" cy="35"/>
              </a:xfrm>
              <a:custGeom>
                <a:avLst/>
                <a:gdLst/>
                <a:ahLst/>
                <a:cxnLst>
                  <a:cxn ang="0">
                    <a:pos x="115" y="14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108" y="35"/>
                  </a:cxn>
                  <a:cxn ang="0">
                    <a:pos x="115" y="14"/>
                  </a:cxn>
                </a:cxnLst>
                <a:rect l="0" t="0" r="r" b="b"/>
                <a:pathLst>
                  <a:path w="115" h="35">
                    <a:moveTo>
                      <a:pt x="115" y="14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108" y="35"/>
                    </a:lnTo>
                    <a:lnTo>
                      <a:pt x="115" y="14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48" name="Freeform 136"/>
              <p:cNvSpPr>
                <a:spLocks/>
              </p:cNvSpPr>
              <p:nvPr/>
            </p:nvSpPr>
            <p:spPr bwMode="auto">
              <a:xfrm>
                <a:off x="3247" y="3652"/>
                <a:ext cx="75" cy="25"/>
              </a:xfrm>
              <a:custGeom>
                <a:avLst/>
                <a:gdLst/>
                <a:ahLst/>
                <a:cxnLst>
                  <a:cxn ang="0">
                    <a:pos x="75" y="14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75" y="25"/>
                  </a:cxn>
                  <a:cxn ang="0">
                    <a:pos x="75" y="14"/>
                  </a:cxn>
                </a:cxnLst>
                <a:rect l="0" t="0" r="r" b="b"/>
                <a:pathLst>
                  <a:path w="75" h="25">
                    <a:moveTo>
                      <a:pt x="75" y="14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75" y="25"/>
                    </a:lnTo>
                    <a:lnTo>
                      <a:pt x="75" y="14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49" name="Freeform 137"/>
              <p:cNvSpPr>
                <a:spLocks/>
              </p:cNvSpPr>
              <p:nvPr/>
            </p:nvSpPr>
            <p:spPr bwMode="auto">
              <a:xfrm>
                <a:off x="3056" y="3677"/>
                <a:ext cx="454" cy="146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0" y="49"/>
                  </a:cxn>
                  <a:cxn ang="0">
                    <a:pos x="0" y="42"/>
                  </a:cxn>
                  <a:cxn ang="0">
                    <a:pos x="7" y="42"/>
                  </a:cxn>
                  <a:cxn ang="0">
                    <a:pos x="14" y="42"/>
                  </a:cxn>
                  <a:cxn ang="0">
                    <a:pos x="21" y="42"/>
                  </a:cxn>
                  <a:cxn ang="0">
                    <a:pos x="28" y="42"/>
                  </a:cxn>
                  <a:cxn ang="0">
                    <a:pos x="36" y="35"/>
                  </a:cxn>
                  <a:cxn ang="0">
                    <a:pos x="50" y="35"/>
                  </a:cxn>
                  <a:cxn ang="0">
                    <a:pos x="57" y="35"/>
                  </a:cxn>
                  <a:cxn ang="0">
                    <a:pos x="68" y="28"/>
                  </a:cxn>
                  <a:cxn ang="0">
                    <a:pos x="75" y="28"/>
                  </a:cxn>
                  <a:cxn ang="0">
                    <a:pos x="83" y="21"/>
                  </a:cxn>
                  <a:cxn ang="0">
                    <a:pos x="97" y="14"/>
                  </a:cxn>
                  <a:cxn ang="0">
                    <a:pos x="104" y="14"/>
                  </a:cxn>
                  <a:cxn ang="0">
                    <a:pos x="111" y="7"/>
                  </a:cxn>
                  <a:cxn ang="0">
                    <a:pos x="119" y="0"/>
                  </a:cxn>
                  <a:cxn ang="0">
                    <a:pos x="454" y="73"/>
                  </a:cxn>
                  <a:cxn ang="0">
                    <a:pos x="454" y="73"/>
                  </a:cxn>
                  <a:cxn ang="0">
                    <a:pos x="454" y="80"/>
                  </a:cxn>
                  <a:cxn ang="0">
                    <a:pos x="447" y="80"/>
                  </a:cxn>
                  <a:cxn ang="0">
                    <a:pos x="447" y="80"/>
                  </a:cxn>
                  <a:cxn ang="0">
                    <a:pos x="439" y="87"/>
                  </a:cxn>
                  <a:cxn ang="0">
                    <a:pos x="432" y="94"/>
                  </a:cxn>
                  <a:cxn ang="0">
                    <a:pos x="425" y="101"/>
                  </a:cxn>
                  <a:cxn ang="0">
                    <a:pos x="418" y="108"/>
                  </a:cxn>
                  <a:cxn ang="0">
                    <a:pos x="410" y="115"/>
                  </a:cxn>
                  <a:cxn ang="0">
                    <a:pos x="403" y="115"/>
                  </a:cxn>
                  <a:cxn ang="0">
                    <a:pos x="392" y="122"/>
                  </a:cxn>
                  <a:cxn ang="0">
                    <a:pos x="385" y="129"/>
                  </a:cxn>
                  <a:cxn ang="0">
                    <a:pos x="378" y="132"/>
                  </a:cxn>
                  <a:cxn ang="0">
                    <a:pos x="371" y="139"/>
                  </a:cxn>
                  <a:cxn ang="0">
                    <a:pos x="356" y="139"/>
                  </a:cxn>
                  <a:cxn ang="0">
                    <a:pos x="349" y="146"/>
                  </a:cxn>
                  <a:cxn ang="0">
                    <a:pos x="0" y="49"/>
                  </a:cxn>
                </a:cxnLst>
                <a:rect l="0" t="0" r="r" b="b"/>
                <a:pathLst>
                  <a:path w="454" h="146">
                    <a:moveTo>
                      <a:pt x="0" y="49"/>
                    </a:moveTo>
                    <a:lnTo>
                      <a:pt x="0" y="49"/>
                    </a:lnTo>
                    <a:lnTo>
                      <a:pt x="0" y="42"/>
                    </a:lnTo>
                    <a:lnTo>
                      <a:pt x="7" y="42"/>
                    </a:lnTo>
                    <a:lnTo>
                      <a:pt x="14" y="42"/>
                    </a:lnTo>
                    <a:lnTo>
                      <a:pt x="21" y="42"/>
                    </a:lnTo>
                    <a:lnTo>
                      <a:pt x="28" y="42"/>
                    </a:lnTo>
                    <a:lnTo>
                      <a:pt x="36" y="35"/>
                    </a:lnTo>
                    <a:lnTo>
                      <a:pt x="50" y="35"/>
                    </a:lnTo>
                    <a:lnTo>
                      <a:pt x="57" y="35"/>
                    </a:lnTo>
                    <a:lnTo>
                      <a:pt x="68" y="28"/>
                    </a:lnTo>
                    <a:lnTo>
                      <a:pt x="75" y="28"/>
                    </a:lnTo>
                    <a:lnTo>
                      <a:pt x="83" y="21"/>
                    </a:lnTo>
                    <a:lnTo>
                      <a:pt x="97" y="14"/>
                    </a:lnTo>
                    <a:lnTo>
                      <a:pt x="104" y="14"/>
                    </a:lnTo>
                    <a:lnTo>
                      <a:pt x="111" y="7"/>
                    </a:lnTo>
                    <a:lnTo>
                      <a:pt x="119" y="0"/>
                    </a:lnTo>
                    <a:lnTo>
                      <a:pt x="454" y="73"/>
                    </a:lnTo>
                    <a:lnTo>
                      <a:pt x="454" y="73"/>
                    </a:lnTo>
                    <a:lnTo>
                      <a:pt x="454" y="80"/>
                    </a:lnTo>
                    <a:lnTo>
                      <a:pt x="447" y="80"/>
                    </a:lnTo>
                    <a:lnTo>
                      <a:pt x="447" y="80"/>
                    </a:lnTo>
                    <a:lnTo>
                      <a:pt x="439" y="87"/>
                    </a:lnTo>
                    <a:lnTo>
                      <a:pt x="432" y="94"/>
                    </a:lnTo>
                    <a:lnTo>
                      <a:pt x="425" y="101"/>
                    </a:lnTo>
                    <a:lnTo>
                      <a:pt x="418" y="108"/>
                    </a:lnTo>
                    <a:lnTo>
                      <a:pt x="410" y="115"/>
                    </a:lnTo>
                    <a:lnTo>
                      <a:pt x="403" y="115"/>
                    </a:lnTo>
                    <a:lnTo>
                      <a:pt x="392" y="122"/>
                    </a:lnTo>
                    <a:lnTo>
                      <a:pt x="385" y="129"/>
                    </a:lnTo>
                    <a:lnTo>
                      <a:pt x="378" y="132"/>
                    </a:lnTo>
                    <a:lnTo>
                      <a:pt x="371" y="139"/>
                    </a:lnTo>
                    <a:lnTo>
                      <a:pt x="356" y="139"/>
                    </a:lnTo>
                    <a:lnTo>
                      <a:pt x="349" y="1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50" name="Freeform 138"/>
              <p:cNvSpPr>
                <a:spLocks/>
              </p:cNvSpPr>
              <p:nvPr/>
            </p:nvSpPr>
            <p:spPr bwMode="auto">
              <a:xfrm>
                <a:off x="3510" y="3666"/>
                <a:ext cx="155" cy="67"/>
              </a:xfrm>
              <a:custGeom>
                <a:avLst/>
                <a:gdLst/>
                <a:ahLst/>
                <a:cxnLst>
                  <a:cxn ang="0">
                    <a:pos x="11" y="67"/>
                  </a:cxn>
                  <a:cxn ang="0">
                    <a:pos x="155" y="25"/>
                  </a:cxn>
                  <a:cxn ang="0">
                    <a:pos x="68" y="0"/>
                  </a:cxn>
                  <a:cxn ang="0">
                    <a:pos x="0" y="4"/>
                  </a:cxn>
                  <a:cxn ang="0">
                    <a:pos x="0" y="67"/>
                  </a:cxn>
                  <a:cxn ang="0">
                    <a:pos x="11" y="67"/>
                  </a:cxn>
                </a:cxnLst>
                <a:rect l="0" t="0" r="r" b="b"/>
                <a:pathLst>
                  <a:path w="155" h="67">
                    <a:moveTo>
                      <a:pt x="11" y="67"/>
                    </a:moveTo>
                    <a:lnTo>
                      <a:pt x="155" y="25"/>
                    </a:lnTo>
                    <a:lnTo>
                      <a:pt x="68" y="0"/>
                    </a:lnTo>
                    <a:lnTo>
                      <a:pt x="0" y="4"/>
                    </a:lnTo>
                    <a:lnTo>
                      <a:pt x="0" y="67"/>
                    </a:lnTo>
                    <a:lnTo>
                      <a:pt x="11" y="67"/>
                    </a:lnTo>
                    <a:close/>
                  </a:path>
                </a:pathLst>
              </a:custGeom>
              <a:solidFill>
                <a:srgbClr val="001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51" name="Freeform 139"/>
              <p:cNvSpPr>
                <a:spLocks/>
              </p:cNvSpPr>
              <p:nvPr/>
            </p:nvSpPr>
            <p:spPr bwMode="auto">
              <a:xfrm>
                <a:off x="3092" y="3367"/>
                <a:ext cx="83" cy="331"/>
              </a:xfrm>
              <a:custGeom>
                <a:avLst/>
                <a:gdLst/>
                <a:ahLst/>
                <a:cxnLst>
                  <a:cxn ang="0">
                    <a:pos x="83" y="7"/>
                  </a:cxn>
                  <a:cxn ang="0">
                    <a:pos x="83" y="7"/>
                  </a:cxn>
                  <a:cxn ang="0">
                    <a:pos x="83" y="7"/>
                  </a:cxn>
                  <a:cxn ang="0">
                    <a:pos x="83" y="7"/>
                  </a:cxn>
                  <a:cxn ang="0">
                    <a:pos x="75" y="7"/>
                  </a:cxn>
                  <a:cxn ang="0">
                    <a:pos x="75" y="0"/>
                  </a:cxn>
                  <a:cxn ang="0">
                    <a:pos x="68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4" y="7"/>
                  </a:cxn>
                  <a:cxn ang="0">
                    <a:pos x="7" y="7"/>
                  </a:cxn>
                  <a:cxn ang="0">
                    <a:pos x="0" y="14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7" y="331"/>
                  </a:cxn>
                  <a:cxn ang="0">
                    <a:pos x="7" y="331"/>
                  </a:cxn>
                  <a:cxn ang="0">
                    <a:pos x="14" y="324"/>
                  </a:cxn>
                  <a:cxn ang="0">
                    <a:pos x="21" y="324"/>
                  </a:cxn>
                  <a:cxn ang="0">
                    <a:pos x="25" y="324"/>
                  </a:cxn>
                  <a:cxn ang="0">
                    <a:pos x="32" y="324"/>
                  </a:cxn>
                  <a:cxn ang="0">
                    <a:pos x="39" y="317"/>
                  </a:cxn>
                  <a:cxn ang="0">
                    <a:pos x="47" y="317"/>
                  </a:cxn>
                  <a:cxn ang="0">
                    <a:pos x="54" y="317"/>
                  </a:cxn>
                  <a:cxn ang="0">
                    <a:pos x="61" y="310"/>
                  </a:cxn>
                  <a:cxn ang="0">
                    <a:pos x="68" y="303"/>
                  </a:cxn>
                  <a:cxn ang="0">
                    <a:pos x="75" y="303"/>
                  </a:cxn>
                  <a:cxn ang="0">
                    <a:pos x="83" y="299"/>
                  </a:cxn>
                  <a:cxn ang="0">
                    <a:pos x="83" y="7"/>
                  </a:cxn>
                </a:cxnLst>
                <a:rect l="0" t="0" r="r" b="b"/>
                <a:pathLst>
                  <a:path w="83" h="331">
                    <a:moveTo>
                      <a:pt x="83" y="7"/>
                    </a:moveTo>
                    <a:lnTo>
                      <a:pt x="83" y="7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75" y="7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0" y="14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7" y="331"/>
                    </a:lnTo>
                    <a:lnTo>
                      <a:pt x="7" y="331"/>
                    </a:lnTo>
                    <a:lnTo>
                      <a:pt x="14" y="324"/>
                    </a:lnTo>
                    <a:lnTo>
                      <a:pt x="21" y="324"/>
                    </a:lnTo>
                    <a:lnTo>
                      <a:pt x="25" y="324"/>
                    </a:lnTo>
                    <a:lnTo>
                      <a:pt x="32" y="324"/>
                    </a:lnTo>
                    <a:lnTo>
                      <a:pt x="39" y="317"/>
                    </a:lnTo>
                    <a:lnTo>
                      <a:pt x="47" y="317"/>
                    </a:lnTo>
                    <a:lnTo>
                      <a:pt x="54" y="317"/>
                    </a:lnTo>
                    <a:lnTo>
                      <a:pt x="61" y="310"/>
                    </a:lnTo>
                    <a:lnTo>
                      <a:pt x="68" y="303"/>
                    </a:lnTo>
                    <a:lnTo>
                      <a:pt x="75" y="303"/>
                    </a:lnTo>
                    <a:lnTo>
                      <a:pt x="83" y="299"/>
                    </a:lnTo>
                    <a:lnTo>
                      <a:pt x="83" y="7"/>
                    </a:lnTo>
                    <a:close/>
                  </a:path>
                </a:pathLst>
              </a:custGeom>
              <a:solidFill>
                <a:srgbClr val="7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52" name="Freeform 140"/>
              <p:cNvSpPr>
                <a:spLocks/>
              </p:cNvSpPr>
              <p:nvPr/>
            </p:nvSpPr>
            <p:spPr bwMode="auto">
              <a:xfrm>
                <a:off x="3092" y="3367"/>
                <a:ext cx="75" cy="279"/>
              </a:xfrm>
              <a:custGeom>
                <a:avLst/>
                <a:gdLst/>
                <a:ahLst/>
                <a:cxnLst>
                  <a:cxn ang="0">
                    <a:pos x="75" y="7"/>
                  </a:cxn>
                  <a:cxn ang="0">
                    <a:pos x="75" y="7"/>
                  </a:cxn>
                  <a:cxn ang="0">
                    <a:pos x="75" y="7"/>
                  </a:cxn>
                  <a:cxn ang="0">
                    <a:pos x="68" y="7"/>
                  </a:cxn>
                  <a:cxn ang="0">
                    <a:pos x="68" y="7"/>
                  </a:cxn>
                  <a:cxn ang="0">
                    <a:pos x="61" y="7"/>
                  </a:cxn>
                  <a:cxn ang="0">
                    <a:pos x="61" y="7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1" y="7"/>
                  </a:cxn>
                  <a:cxn ang="0">
                    <a:pos x="14" y="7"/>
                  </a:cxn>
                  <a:cxn ang="0">
                    <a:pos x="7" y="14"/>
                  </a:cxn>
                  <a:cxn ang="0">
                    <a:pos x="0" y="14"/>
                  </a:cxn>
                  <a:cxn ang="0">
                    <a:pos x="0" y="279"/>
                  </a:cxn>
                  <a:cxn ang="0">
                    <a:pos x="0" y="279"/>
                  </a:cxn>
                  <a:cxn ang="0">
                    <a:pos x="0" y="279"/>
                  </a:cxn>
                  <a:cxn ang="0">
                    <a:pos x="7" y="279"/>
                  </a:cxn>
                  <a:cxn ang="0">
                    <a:pos x="7" y="279"/>
                  </a:cxn>
                  <a:cxn ang="0">
                    <a:pos x="14" y="279"/>
                  </a:cxn>
                  <a:cxn ang="0">
                    <a:pos x="14" y="279"/>
                  </a:cxn>
                  <a:cxn ang="0">
                    <a:pos x="21" y="279"/>
                  </a:cxn>
                  <a:cxn ang="0">
                    <a:pos x="25" y="279"/>
                  </a:cxn>
                  <a:cxn ang="0">
                    <a:pos x="25" y="272"/>
                  </a:cxn>
                  <a:cxn ang="0">
                    <a:pos x="32" y="272"/>
                  </a:cxn>
                  <a:cxn ang="0">
                    <a:pos x="39" y="272"/>
                  </a:cxn>
                  <a:cxn ang="0">
                    <a:pos x="47" y="265"/>
                  </a:cxn>
                  <a:cxn ang="0">
                    <a:pos x="54" y="265"/>
                  </a:cxn>
                  <a:cxn ang="0">
                    <a:pos x="61" y="258"/>
                  </a:cxn>
                  <a:cxn ang="0">
                    <a:pos x="68" y="258"/>
                  </a:cxn>
                  <a:cxn ang="0">
                    <a:pos x="75" y="251"/>
                  </a:cxn>
                  <a:cxn ang="0">
                    <a:pos x="75" y="7"/>
                  </a:cxn>
                </a:cxnLst>
                <a:rect l="0" t="0" r="r" b="b"/>
                <a:pathLst>
                  <a:path w="75" h="279">
                    <a:moveTo>
                      <a:pt x="75" y="7"/>
                    </a:moveTo>
                    <a:lnTo>
                      <a:pt x="75" y="7"/>
                    </a:lnTo>
                    <a:lnTo>
                      <a:pt x="75" y="7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61" y="7"/>
                    </a:lnTo>
                    <a:lnTo>
                      <a:pt x="61" y="7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1" y="7"/>
                    </a:lnTo>
                    <a:lnTo>
                      <a:pt x="14" y="7"/>
                    </a:lnTo>
                    <a:lnTo>
                      <a:pt x="7" y="14"/>
                    </a:lnTo>
                    <a:lnTo>
                      <a:pt x="0" y="14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7" y="279"/>
                    </a:lnTo>
                    <a:lnTo>
                      <a:pt x="7" y="279"/>
                    </a:lnTo>
                    <a:lnTo>
                      <a:pt x="14" y="279"/>
                    </a:lnTo>
                    <a:lnTo>
                      <a:pt x="14" y="279"/>
                    </a:lnTo>
                    <a:lnTo>
                      <a:pt x="21" y="279"/>
                    </a:lnTo>
                    <a:lnTo>
                      <a:pt x="25" y="279"/>
                    </a:lnTo>
                    <a:lnTo>
                      <a:pt x="25" y="272"/>
                    </a:lnTo>
                    <a:lnTo>
                      <a:pt x="32" y="272"/>
                    </a:lnTo>
                    <a:lnTo>
                      <a:pt x="39" y="272"/>
                    </a:lnTo>
                    <a:lnTo>
                      <a:pt x="47" y="265"/>
                    </a:lnTo>
                    <a:lnTo>
                      <a:pt x="54" y="265"/>
                    </a:lnTo>
                    <a:lnTo>
                      <a:pt x="61" y="258"/>
                    </a:lnTo>
                    <a:lnTo>
                      <a:pt x="68" y="258"/>
                    </a:lnTo>
                    <a:lnTo>
                      <a:pt x="75" y="251"/>
                    </a:lnTo>
                    <a:lnTo>
                      <a:pt x="75" y="7"/>
                    </a:lnTo>
                    <a:close/>
                  </a:path>
                </a:pathLst>
              </a:custGeom>
              <a:solidFill>
                <a:srgbClr val="93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53" name="Freeform 141"/>
              <p:cNvSpPr>
                <a:spLocks/>
              </p:cNvSpPr>
              <p:nvPr/>
            </p:nvSpPr>
            <p:spPr bwMode="auto">
              <a:xfrm>
                <a:off x="3092" y="3374"/>
                <a:ext cx="61" cy="226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4" y="0"/>
                  </a:cxn>
                  <a:cxn ang="0">
                    <a:pos x="7" y="7"/>
                  </a:cxn>
                  <a:cxn ang="0">
                    <a:pos x="0" y="7"/>
                  </a:cxn>
                  <a:cxn ang="0">
                    <a:pos x="0" y="226"/>
                  </a:cxn>
                  <a:cxn ang="0">
                    <a:pos x="0" y="226"/>
                  </a:cxn>
                  <a:cxn ang="0">
                    <a:pos x="7" y="226"/>
                  </a:cxn>
                  <a:cxn ang="0">
                    <a:pos x="7" y="226"/>
                  </a:cxn>
                  <a:cxn ang="0">
                    <a:pos x="7" y="226"/>
                  </a:cxn>
                  <a:cxn ang="0">
                    <a:pos x="14" y="226"/>
                  </a:cxn>
                  <a:cxn ang="0">
                    <a:pos x="14" y="226"/>
                  </a:cxn>
                  <a:cxn ang="0">
                    <a:pos x="21" y="226"/>
                  </a:cxn>
                  <a:cxn ang="0">
                    <a:pos x="21" y="219"/>
                  </a:cxn>
                  <a:cxn ang="0">
                    <a:pos x="25" y="219"/>
                  </a:cxn>
                  <a:cxn ang="0">
                    <a:pos x="32" y="219"/>
                  </a:cxn>
                  <a:cxn ang="0">
                    <a:pos x="32" y="219"/>
                  </a:cxn>
                  <a:cxn ang="0">
                    <a:pos x="39" y="212"/>
                  </a:cxn>
                  <a:cxn ang="0">
                    <a:pos x="47" y="212"/>
                  </a:cxn>
                  <a:cxn ang="0">
                    <a:pos x="54" y="212"/>
                  </a:cxn>
                  <a:cxn ang="0">
                    <a:pos x="61" y="205"/>
                  </a:cxn>
                  <a:cxn ang="0">
                    <a:pos x="61" y="205"/>
                  </a:cxn>
                  <a:cxn ang="0">
                    <a:pos x="61" y="0"/>
                  </a:cxn>
                </a:cxnLst>
                <a:rect l="0" t="0" r="r" b="b"/>
                <a:pathLst>
                  <a:path w="61" h="226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226"/>
                    </a:lnTo>
                    <a:lnTo>
                      <a:pt x="0" y="226"/>
                    </a:lnTo>
                    <a:lnTo>
                      <a:pt x="7" y="226"/>
                    </a:lnTo>
                    <a:lnTo>
                      <a:pt x="7" y="226"/>
                    </a:lnTo>
                    <a:lnTo>
                      <a:pt x="7" y="226"/>
                    </a:lnTo>
                    <a:lnTo>
                      <a:pt x="14" y="226"/>
                    </a:lnTo>
                    <a:lnTo>
                      <a:pt x="14" y="226"/>
                    </a:lnTo>
                    <a:lnTo>
                      <a:pt x="21" y="226"/>
                    </a:lnTo>
                    <a:lnTo>
                      <a:pt x="21" y="219"/>
                    </a:lnTo>
                    <a:lnTo>
                      <a:pt x="25" y="219"/>
                    </a:lnTo>
                    <a:lnTo>
                      <a:pt x="32" y="219"/>
                    </a:lnTo>
                    <a:lnTo>
                      <a:pt x="32" y="219"/>
                    </a:lnTo>
                    <a:lnTo>
                      <a:pt x="39" y="212"/>
                    </a:lnTo>
                    <a:lnTo>
                      <a:pt x="47" y="212"/>
                    </a:lnTo>
                    <a:lnTo>
                      <a:pt x="54" y="212"/>
                    </a:lnTo>
                    <a:lnTo>
                      <a:pt x="61" y="205"/>
                    </a:lnTo>
                    <a:lnTo>
                      <a:pt x="61" y="205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A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54" name="Freeform 142"/>
              <p:cNvSpPr>
                <a:spLocks/>
              </p:cNvSpPr>
              <p:nvPr/>
            </p:nvSpPr>
            <p:spPr bwMode="auto">
              <a:xfrm>
                <a:off x="3099" y="3374"/>
                <a:ext cx="47" cy="178"/>
              </a:xfrm>
              <a:custGeom>
                <a:avLst/>
                <a:gdLst/>
                <a:ahLst/>
                <a:cxnLst>
                  <a:cxn ang="0">
                    <a:pos x="47" y="7"/>
                  </a:cxn>
                  <a:cxn ang="0">
                    <a:pos x="47" y="7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7" y="7"/>
                  </a:cxn>
                  <a:cxn ang="0">
                    <a:pos x="0" y="7"/>
                  </a:cxn>
                  <a:cxn ang="0">
                    <a:pos x="0" y="178"/>
                  </a:cxn>
                  <a:cxn ang="0">
                    <a:pos x="0" y="178"/>
                  </a:cxn>
                  <a:cxn ang="0">
                    <a:pos x="0" y="171"/>
                  </a:cxn>
                  <a:cxn ang="0">
                    <a:pos x="7" y="171"/>
                  </a:cxn>
                  <a:cxn ang="0">
                    <a:pos x="14" y="171"/>
                  </a:cxn>
                  <a:cxn ang="0">
                    <a:pos x="18" y="171"/>
                  </a:cxn>
                  <a:cxn ang="0">
                    <a:pos x="25" y="164"/>
                  </a:cxn>
                  <a:cxn ang="0">
                    <a:pos x="40" y="164"/>
                  </a:cxn>
                  <a:cxn ang="0">
                    <a:pos x="47" y="160"/>
                  </a:cxn>
                  <a:cxn ang="0">
                    <a:pos x="47" y="7"/>
                  </a:cxn>
                </a:cxnLst>
                <a:rect l="0" t="0" r="r" b="b"/>
                <a:pathLst>
                  <a:path w="47" h="178">
                    <a:moveTo>
                      <a:pt x="47" y="7"/>
                    </a:moveTo>
                    <a:lnTo>
                      <a:pt x="47" y="7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0" y="171"/>
                    </a:lnTo>
                    <a:lnTo>
                      <a:pt x="7" y="171"/>
                    </a:lnTo>
                    <a:lnTo>
                      <a:pt x="14" y="171"/>
                    </a:lnTo>
                    <a:lnTo>
                      <a:pt x="18" y="171"/>
                    </a:lnTo>
                    <a:lnTo>
                      <a:pt x="25" y="164"/>
                    </a:lnTo>
                    <a:lnTo>
                      <a:pt x="40" y="164"/>
                    </a:lnTo>
                    <a:lnTo>
                      <a:pt x="47" y="160"/>
                    </a:lnTo>
                    <a:lnTo>
                      <a:pt x="47" y="7"/>
                    </a:lnTo>
                    <a:close/>
                  </a:path>
                </a:pathLst>
              </a:custGeom>
              <a:solidFill>
                <a:srgbClr val="BC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55" name="Freeform 143"/>
              <p:cNvSpPr>
                <a:spLocks/>
              </p:cNvSpPr>
              <p:nvPr/>
            </p:nvSpPr>
            <p:spPr bwMode="auto">
              <a:xfrm>
                <a:off x="3099" y="3374"/>
                <a:ext cx="40" cy="125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2" y="7"/>
                  </a:cxn>
                  <a:cxn ang="0">
                    <a:pos x="32" y="7"/>
                  </a:cxn>
                  <a:cxn ang="0">
                    <a:pos x="32" y="7"/>
                  </a:cxn>
                  <a:cxn ang="0">
                    <a:pos x="25" y="0"/>
                  </a:cxn>
                  <a:cxn ang="0">
                    <a:pos x="18" y="0"/>
                  </a:cxn>
                  <a:cxn ang="0">
                    <a:pos x="14" y="7"/>
                  </a:cxn>
                  <a:cxn ang="0">
                    <a:pos x="7" y="7"/>
                  </a:cxn>
                  <a:cxn ang="0">
                    <a:pos x="0" y="14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7" y="125"/>
                  </a:cxn>
                  <a:cxn ang="0">
                    <a:pos x="7" y="125"/>
                  </a:cxn>
                  <a:cxn ang="0">
                    <a:pos x="14" y="125"/>
                  </a:cxn>
                  <a:cxn ang="0">
                    <a:pos x="18" y="125"/>
                  </a:cxn>
                  <a:cxn ang="0">
                    <a:pos x="25" y="118"/>
                  </a:cxn>
                  <a:cxn ang="0">
                    <a:pos x="32" y="118"/>
                  </a:cxn>
                  <a:cxn ang="0">
                    <a:pos x="40" y="111"/>
                  </a:cxn>
                  <a:cxn ang="0">
                    <a:pos x="40" y="7"/>
                  </a:cxn>
                </a:cxnLst>
                <a:rect l="0" t="0" r="r" b="b"/>
                <a:pathLst>
                  <a:path w="40" h="125">
                    <a:moveTo>
                      <a:pt x="40" y="7"/>
                    </a:move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0" y="14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7" y="125"/>
                    </a:lnTo>
                    <a:lnTo>
                      <a:pt x="7" y="125"/>
                    </a:lnTo>
                    <a:lnTo>
                      <a:pt x="14" y="125"/>
                    </a:lnTo>
                    <a:lnTo>
                      <a:pt x="18" y="125"/>
                    </a:lnTo>
                    <a:lnTo>
                      <a:pt x="25" y="118"/>
                    </a:lnTo>
                    <a:lnTo>
                      <a:pt x="32" y="118"/>
                    </a:lnTo>
                    <a:lnTo>
                      <a:pt x="40" y="111"/>
                    </a:lnTo>
                    <a:lnTo>
                      <a:pt x="40" y="7"/>
                    </a:lnTo>
                    <a:close/>
                  </a:path>
                </a:pathLst>
              </a:custGeom>
              <a:solidFill>
                <a:srgbClr val="D1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56" name="Freeform 144"/>
              <p:cNvSpPr>
                <a:spLocks/>
              </p:cNvSpPr>
              <p:nvPr/>
            </p:nvSpPr>
            <p:spPr bwMode="auto">
              <a:xfrm>
                <a:off x="3099" y="3381"/>
                <a:ext cx="25" cy="73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0" y="7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7" y="73"/>
                  </a:cxn>
                  <a:cxn ang="0">
                    <a:pos x="7" y="73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18" y="66"/>
                  </a:cxn>
                  <a:cxn ang="0">
                    <a:pos x="25" y="66"/>
                  </a:cxn>
                  <a:cxn ang="0">
                    <a:pos x="25" y="59"/>
                  </a:cxn>
                  <a:cxn ang="0">
                    <a:pos x="25" y="0"/>
                  </a:cxn>
                </a:cxnLst>
                <a:rect l="0" t="0" r="r" b="b"/>
                <a:pathLst>
                  <a:path w="25" h="73">
                    <a:moveTo>
                      <a:pt x="25" y="0"/>
                    </a:moveTo>
                    <a:lnTo>
                      <a:pt x="25" y="0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8" y="66"/>
                    </a:lnTo>
                    <a:lnTo>
                      <a:pt x="25" y="66"/>
                    </a:lnTo>
                    <a:lnTo>
                      <a:pt x="25" y="5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E5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57" name="Freeform 145"/>
              <p:cNvSpPr>
                <a:spLocks/>
              </p:cNvSpPr>
              <p:nvPr/>
            </p:nvSpPr>
            <p:spPr bwMode="auto">
              <a:xfrm>
                <a:off x="3412" y="3586"/>
                <a:ext cx="36" cy="32"/>
              </a:xfrm>
              <a:custGeom>
                <a:avLst/>
                <a:gdLst/>
                <a:ahLst/>
                <a:cxnLst>
                  <a:cxn ang="0">
                    <a:pos x="22" y="32"/>
                  </a:cxn>
                  <a:cxn ang="0">
                    <a:pos x="22" y="32"/>
                  </a:cxn>
                  <a:cxn ang="0">
                    <a:pos x="29" y="32"/>
                  </a:cxn>
                  <a:cxn ang="0">
                    <a:pos x="29" y="32"/>
                  </a:cxn>
                  <a:cxn ang="0">
                    <a:pos x="29" y="32"/>
                  </a:cxn>
                  <a:cxn ang="0">
                    <a:pos x="36" y="25"/>
                  </a:cxn>
                  <a:cxn ang="0">
                    <a:pos x="36" y="25"/>
                  </a:cxn>
                  <a:cxn ang="0">
                    <a:pos x="36" y="18"/>
                  </a:cxn>
                  <a:cxn ang="0">
                    <a:pos x="36" y="18"/>
                  </a:cxn>
                  <a:cxn ang="0">
                    <a:pos x="36" y="14"/>
                  </a:cxn>
                  <a:cxn ang="0">
                    <a:pos x="36" y="14"/>
                  </a:cxn>
                  <a:cxn ang="0">
                    <a:pos x="36" y="7"/>
                  </a:cxn>
                  <a:cxn ang="0">
                    <a:pos x="29" y="7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15" y="32"/>
                  </a:cxn>
                  <a:cxn ang="0">
                    <a:pos x="22" y="32"/>
                  </a:cxn>
                </a:cxnLst>
                <a:rect l="0" t="0" r="r" b="b"/>
                <a:pathLst>
                  <a:path w="36" h="32">
                    <a:moveTo>
                      <a:pt x="22" y="32"/>
                    </a:moveTo>
                    <a:lnTo>
                      <a:pt x="22" y="32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7"/>
                    </a:lnTo>
                    <a:lnTo>
                      <a:pt x="29" y="7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5" y="32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58" name="Freeform 146"/>
              <p:cNvSpPr>
                <a:spLocks/>
              </p:cNvSpPr>
              <p:nvPr/>
            </p:nvSpPr>
            <p:spPr bwMode="auto">
              <a:xfrm>
                <a:off x="3297" y="3586"/>
                <a:ext cx="18" cy="18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15" y="18"/>
                  </a:cxn>
                  <a:cxn ang="0">
                    <a:pos x="15" y="14"/>
                  </a:cxn>
                  <a:cxn ang="0">
                    <a:pos x="18" y="14"/>
                  </a:cxn>
                  <a:cxn ang="0">
                    <a:pos x="18" y="7"/>
                  </a:cxn>
                  <a:cxn ang="0">
                    <a:pos x="18" y="7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7" y="18"/>
                  </a:cxn>
                  <a:cxn ang="0">
                    <a:pos x="7" y="18"/>
                  </a:cxn>
                </a:cxnLst>
                <a:rect l="0" t="0" r="r" b="b"/>
                <a:pathLst>
                  <a:path w="18" h="18">
                    <a:moveTo>
                      <a:pt x="7" y="18"/>
                    </a:moveTo>
                    <a:lnTo>
                      <a:pt x="15" y="18"/>
                    </a:lnTo>
                    <a:lnTo>
                      <a:pt x="15" y="14"/>
                    </a:lnTo>
                    <a:lnTo>
                      <a:pt x="18" y="14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7" y="18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59" name="Freeform 147"/>
              <p:cNvSpPr>
                <a:spLocks/>
              </p:cNvSpPr>
              <p:nvPr/>
            </p:nvSpPr>
            <p:spPr bwMode="auto">
              <a:xfrm>
                <a:off x="3330" y="3586"/>
                <a:ext cx="14" cy="18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14" y="18"/>
                  </a:cxn>
                  <a:cxn ang="0">
                    <a:pos x="14" y="14"/>
                  </a:cxn>
                  <a:cxn ang="0">
                    <a:pos x="14" y="14"/>
                  </a:cxn>
                  <a:cxn ang="0">
                    <a:pos x="14" y="7"/>
                  </a:cxn>
                  <a:cxn ang="0">
                    <a:pos x="14" y="7"/>
                  </a:cxn>
                  <a:cxn ang="0">
                    <a:pos x="14" y="7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7" y="18"/>
                  </a:cxn>
                </a:cxnLst>
                <a:rect l="0" t="0" r="r" b="b"/>
                <a:pathLst>
                  <a:path w="14" h="18">
                    <a:moveTo>
                      <a:pt x="7" y="18"/>
                    </a:moveTo>
                    <a:lnTo>
                      <a:pt x="14" y="18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60" name="Freeform 148"/>
              <p:cNvSpPr>
                <a:spLocks/>
              </p:cNvSpPr>
              <p:nvPr/>
            </p:nvSpPr>
            <p:spPr bwMode="auto">
              <a:xfrm>
                <a:off x="3200" y="3332"/>
                <a:ext cx="54" cy="254"/>
              </a:xfrm>
              <a:custGeom>
                <a:avLst/>
                <a:gdLst/>
                <a:ahLst/>
                <a:cxnLst>
                  <a:cxn ang="0">
                    <a:pos x="21" y="7"/>
                  </a:cxn>
                  <a:cxn ang="0">
                    <a:pos x="14" y="14"/>
                  </a:cxn>
                  <a:cxn ang="0">
                    <a:pos x="14" y="28"/>
                  </a:cxn>
                  <a:cxn ang="0">
                    <a:pos x="7" y="49"/>
                  </a:cxn>
                  <a:cxn ang="0">
                    <a:pos x="0" y="80"/>
                  </a:cxn>
                  <a:cxn ang="0">
                    <a:pos x="0" y="115"/>
                  </a:cxn>
                  <a:cxn ang="0">
                    <a:pos x="0" y="160"/>
                  </a:cxn>
                  <a:cxn ang="0">
                    <a:pos x="7" y="202"/>
                  </a:cxn>
                  <a:cxn ang="0">
                    <a:pos x="14" y="254"/>
                  </a:cxn>
                  <a:cxn ang="0">
                    <a:pos x="54" y="254"/>
                  </a:cxn>
                  <a:cxn ang="0">
                    <a:pos x="47" y="247"/>
                  </a:cxn>
                  <a:cxn ang="0">
                    <a:pos x="47" y="227"/>
                  </a:cxn>
                  <a:cxn ang="0">
                    <a:pos x="43" y="195"/>
                  </a:cxn>
                  <a:cxn ang="0">
                    <a:pos x="43" y="160"/>
                  </a:cxn>
                  <a:cxn ang="0">
                    <a:pos x="36" y="122"/>
                  </a:cxn>
                  <a:cxn ang="0">
                    <a:pos x="36" y="73"/>
                  </a:cxn>
                  <a:cxn ang="0">
                    <a:pos x="43" y="42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3" y="7"/>
                  </a:cxn>
                  <a:cxn ang="0">
                    <a:pos x="29" y="7"/>
                  </a:cxn>
                  <a:cxn ang="0">
                    <a:pos x="21" y="7"/>
                  </a:cxn>
                </a:cxnLst>
                <a:rect l="0" t="0" r="r" b="b"/>
                <a:pathLst>
                  <a:path w="54" h="254">
                    <a:moveTo>
                      <a:pt x="21" y="7"/>
                    </a:moveTo>
                    <a:lnTo>
                      <a:pt x="14" y="14"/>
                    </a:lnTo>
                    <a:lnTo>
                      <a:pt x="14" y="28"/>
                    </a:lnTo>
                    <a:lnTo>
                      <a:pt x="7" y="49"/>
                    </a:lnTo>
                    <a:lnTo>
                      <a:pt x="0" y="80"/>
                    </a:lnTo>
                    <a:lnTo>
                      <a:pt x="0" y="115"/>
                    </a:lnTo>
                    <a:lnTo>
                      <a:pt x="0" y="160"/>
                    </a:lnTo>
                    <a:lnTo>
                      <a:pt x="7" y="202"/>
                    </a:lnTo>
                    <a:lnTo>
                      <a:pt x="14" y="254"/>
                    </a:lnTo>
                    <a:lnTo>
                      <a:pt x="54" y="254"/>
                    </a:lnTo>
                    <a:lnTo>
                      <a:pt x="47" y="247"/>
                    </a:lnTo>
                    <a:lnTo>
                      <a:pt x="47" y="227"/>
                    </a:lnTo>
                    <a:lnTo>
                      <a:pt x="43" y="195"/>
                    </a:lnTo>
                    <a:lnTo>
                      <a:pt x="43" y="160"/>
                    </a:lnTo>
                    <a:lnTo>
                      <a:pt x="36" y="122"/>
                    </a:lnTo>
                    <a:lnTo>
                      <a:pt x="36" y="73"/>
                    </a:lnTo>
                    <a:lnTo>
                      <a:pt x="43" y="42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3" y="7"/>
                    </a:lnTo>
                    <a:lnTo>
                      <a:pt x="29" y="7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61" name="Freeform 149"/>
              <p:cNvSpPr>
                <a:spLocks/>
              </p:cNvSpPr>
              <p:nvPr/>
            </p:nvSpPr>
            <p:spPr bwMode="auto">
              <a:xfrm>
                <a:off x="3474" y="3308"/>
                <a:ext cx="75" cy="278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75" y="0"/>
                  </a:cxn>
                  <a:cxn ang="0">
                    <a:pos x="68" y="7"/>
                  </a:cxn>
                  <a:cxn ang="0">
                    <a:pos x="61" y="24"/>
                  </a:cxn>
                  <a:cxn ang="0">
                    <a:pos x="54" y="45"/>
                  </a:cxn>
                  <a:cxn ang="0">
                    <a:pos x="47" y="80"/>
                  </a:cxn>
                  <a:cxn ang="0">
                    <a:pos x="47" y="132"/>
                  </a:cxn>
                  <a:cxn ang="0">
                    <a:pos x="47" y="191"/>
                  </a:cxn>
                  <a:cxn ang="0">
                    <a:pos x="54" y="278"/>
                  </a:cxn>
                  <a:cxn ang="0">
                    <a:pos x="14" y="278"/>
                  </a:cxn>
                  <a:cxn ang="0">
                    <a:pos x="14" y="264"/>
                  </a:cxn>
                  <a:cxn ang="0">
                    <a:pos x="14" y="244"/>
                  </a:cxn>
                  <a:cxn ang="0">
                    <a:pos x="7" y="212"/>
                  </a:cxn>
                  <a:cxn ang="0">
                    <a:pos x="7" y="170"/>
                  </a:cxn>
                  <a:cxn ang="0">
                    <a:pos x="0" y="125"/>
                  </a:cxn>
                  <a:cxn ang="0">
                    <a:pos x="7" y="80"/>
                  </a:cxn>
                  <a:cxn ang="0">
                    <a:pos x="14" y="31"/>
                  </a:cxn>
                  <a:cxn ang="0">
                    <a:pos x="29" y="0"/>
                  </a:cxn>
                  <a:cxn ang="0">
                    <a:pos x="75" y="0"/>
                  </a:cxn>
                </a:cxnLst>
                <a:rect l="0" t="0" r="r" b="b"/>
                <a:pathLst>
                  <a:path w="75" h="278">
                    <a:moveTo>
                      <a:pt x="75" y="0"/>
                    </a:moveTo>
                    <a:lnTo>
                      <a:pt x="75" y="0"/>
                    </a:lnTo>
                    <a:lnTo>
                      <a:pt x="68" y="7"/>
                    </a:lnTo>
                    <a:lnTo>
                      <a:pt x="61" y="24"/>
                    </a:lnTo>
                    <a:lnTo>
                      <a:pt x="54" y="45"/>
                    </a:lnTo>
                    <a:lnTo>
                      <a:pt x="47" y="80"/>
                    </a:lnTo>
                    <a:lnTo>
                      <a:pt x="47" y="132"/>
                    </a:lnTo>
                    <a:lnTo>
                      <a:pt x="47" y="191"/>
                    </a:lnTo>
                    <a:lnTo>
                      <a:pt x="54" y="278"/>
                    </a:lnTo>
                    <a:lnTo>
                      <a:pt x="14" y="278"/>
                    </a:lnTo>
                    <a:lnTo>
                      <a:pt x="14" y="264"/>
                    </a:lnTo>
                    <a:lnTo>
                      <a:pt x="14" y="244"/>
                    </a:lnTo>
                    <a:lnTo>
                      <a:pt x="7" y="212"/>
                    </a:lnTo>
                    <a:lnTo>
                      <a:pt x="7" y="170"/>
                    </a:lnTo>
                    <a:lnTo>
                      <a:pt x="0" y="125"/>
                    </a:lnTo>
                    <a:lnTo>
                      <a:pt x="7" y="80"/>
                    </a:lnTo>
                    <a:lnTo>
                      <a:pt x="14" y="31"/>
                    </a:lnTo>
                    <a:lnTo>
                      <a:pt x="29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62" name="Freeform 150"/>
              <p:cNvSpPr>
                <a:spLocks/>
              </p:cNvSpPr>
              <p:nvPr/>
            </p:nvSpPr>
            <p:spPr bwMode="auto">
              <a:xfrm>
                <a:off x="3200" y="3353"/>
                <a:ext cx="47" cy="212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4" y="7"/>
                  </a:cxn>
                  <a:cxn ang="0">
                    <a:pos x="14" y="21"/>
                  </a:cxn>
                  <a:cxn ang="0">
                    <a:pos x="7" y="42"/>
                  </a:cxn>
                  <a:cxn ang="0">
                    <a:pos x="7" y="66"/>
                  </a:cxn>
                  <a:cxn ang="0">
                    <a:pos x="0" y="94"/>
                  </a:cxn>
                  <a:cxn ang="0">
                    <a:pos x="0" y="132"/>
                  </a:cxn>
                  <a:cxn ang="0">
                    <a:pos x="7" y="174"/>
                  </a:cxn>
                  <a:cxn ang="0">
                    <a:pos x="14" y="212"/>
                  </a:cxn>
                  <a:cxn ang="0">
                    <a:pos x="47" y="212"/>
                  </a:cxn>
                  <a:cxn ang="0">
                    <a:pos x="47" y="206"/>
                  </a:cxn>
                  <a:cxn ang="0">
                    <a:pos x="43" y="192"/>
                  </a:cxn>
                  <a:cxn ang="0">
                    <a:pos x="43" y="167"/>
                  </a:cxn>
                  <a:cxn ang="0">
                    <a:pos x="36" y="132"/>
                  </a:cxn>
                  <a:cxn ang="0">
                    <a:pos x="36" y="101"/>
                  </a:cxn>
                  <a:cxn ang="0">
                    <a:pos x="36" y="59"/>
                  </a:cxn>
                  <a:cxn ang="0">
                    <a:pos x="43" y="28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3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1" y="0"/>
                  </a:cxn>
                </a:cxnLst>
                <a:rect l="0" t="0" r="r" b="b"/>
                <a:pathLst>
                  <a:path w="47" h="212">
                    <a:moveTo>
                      <a:pt x="21" y="0"/>
                    </a:moveTo>
                    <a:lnTo>
                      <a:pt x="14" y="7"/>
                    </a:lnTo>
                    <a:lnTo>
                      <a:pt x="14" y="21"/>
                    </a:lnTo>
                    <a:lnTo>
                      <a:pt x="7" y="42"/>
                    </a:lnTo>
                    <a:lnTo>
                      <a:pt x="7" y="66"/>
                    </a:lnTo>
                    <a:lnTo>
                      <a:pt x="0" y="94"/>
                    </a:lnTo>
                    <a:lnTo>
                      <a:pt x="0" y="132"/>
                    </a:lnTo>
                    <a:lnTo>
                      <a:pt x="7" y="174"/>
                    </a:lnTo>
                    <a:lnTo>
                      <a:pt x="14" y="212"/>
                    </a:lnTo>
                    <a:lnTo>
                      <a:pt x="47" y="212"/>
                    </a:lnTo>
                    <a:lnTo>
                      <a:pt x="47" y="206"/>
                    </a:lnTo>
                    <a:lnTo>
                      <a:pt x="43" y="192"/>
                    </a:lnTo>
                    <a:lnTo>
                      <a:pt x="43" y="167"/>
                    </a:lnTo>
                    <a:lnTo>
                      <a:pt x="36" y="132"/>
                    </a:lnTo>
                    <a:lnTo>
                      <a:pt x="36" y="101"/>
                    </a:lnTo>
                    <a:lnTo>
                      <a:pt x="36" y="59"/>
                    </a:lnTo>
                    <a:lnTo>
                      <a:pt x="43" y="28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59B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63" name="Freeform 151"/>
              <p:cNvSpPr>
                <a:spLocks/>
              </p:cNvSpPr>
              <p:nvPr/>
            </p:nvSpPr>
            <p:spPr bwMode="auto">
              <a:xfrm>
                <a:off x="3207" y="3367"/>
                <a:ext cx="36" cy="18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7"/>
                  </a:cxn>
                  <a:cxn ang="0">
                    <a:pos x="7" y="21"/>
                  </a:cxn>
                  <a:cxn ang="0">
                    <a:pos x="0" y="31"/>
                  </a:cxn>
                  <a:cxn ang="0">
                    <a:pos x="0" y="52"/>
                  </a:cxn>
                  <a:cxn ang="0">
                    <a:pos x="0" y="80"/>
                  </a:cxn>
                  <a:cxn ang="0">
                    <a:pos x="0" y="111"/>
                  </a:cxn>
                  <a:cxn ang="0">
                    <a:pos x="0" y="146"/>
                  </a:cxn>
                  <a:cxn ang="0">
                    <a:pos x="7" y="185"/>
                  </a:cxn>
                  <a:cxn ang="0">
                    <a:pos x="36" y="185"/>
                  </a:cxn>
                  <a:cxn ang="0">
                    <a:pos x="36" y="178"/>
                  </a:cxn>
                  <a:cxn ang="0">
                    <a:pos x="36" y="167"/>
                  </a:cxn>
                  <a:cxn ang="0">
                    <a:pos x="29" y="139"/>
                  </a:cxn>
                  <a:cxn ang="0">
                    <a:pos x="29" y="111"/>
                  </a:cxn>
                  <a:cxn ang="0">
                    <a:pos x="29" y="87"/>
                  </a:cxn>
                  <a:cxn ang="0">
                    <a:pos x="29" y="52"/>
                  </a:cxn>
                  <a:cxn ang="0">
                    <a:pos x="29" y="28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7" y="0"/>
                  </a:cxn>
                </a:cxnLst>
                <a:rect l="0" t="0" r="r" b="b"/>
                <a:pathLst>
                  <a:path w="36" h="185">
                    <a:moveTo>
                      <a:pt x="7" y="0"/>
                    </a:moveTo>
                    <a:lnTo>
                      <a:pt x="7" y="7"/>
                    </a:lnTo>
                    <a:lnTo>
                      <a:pt x="7" y="21"/>
                    </a:lnTo>
                    <a:lnTo>
                      <a:pt x="0" y="31"/>
                    </a:lnTo>
                    <a:lnTo>
                      <a:pt x="0" y="52"/>
                    </a:lnTo>
                    <a:lnTo>
                      <a:pt x="0" y="80"/>
                    </a:lnTo>
                    <a:lnTo>
                      <a:pt x="0" y="111"/>
                    </a:lnTo>
                    <a:lnTo>
                      <a:pt x="0" y="146"/>
                    </a:lnTo>
                    <a:lnTo>
                      <a:pt x="7" y="185"/>
                    </a:lnTo>
                    <a:lnTo>
                      <a:pt x="36" y="185"/>
                    </a:lnTo>
                    <a:lnTo>
                      <a:pt x="36" y="178"/>
                    </a:lnTo>
                    <a:lnTo>
                      <a:pt x="36" y="167"/>
                    </a:lnTo>
                    <a:lnTo>
                      <a:pt x="29" y="139"/>
                    </a:lnTo>
                    <a:lnTo>
                      <a:pt x="29" y="111"/>
                    </a:lnTo>
                    <a:lnTo>
                      <a:pt x="29" y="87"/>
                    </a:lnTo>
                    <a:lnTo>
                      <a:pt x="29" y="52"/>
                    </a:lnTo>
                    <a:lnTo>
                      <a:pt x="29" y="2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2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64" name="Freeform 152"/>
              <p:cNvSpPr>
                <a:spLocks/>
              </p:cNvSpPr>
              <p:nvPr/>
            </p:nvSpPr>
            <p:spPr bwMode="auto">
              <a:xfrm>
                <a:off x="3207" y="3381"/>
                <a:ext cx="36" cy="153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0" y="24"/>
                  </a:cxn>
                  <a:cxn ang="0">
                    <a:pos x="0" y="45"/>
                  </a:cxn>
                  <a:cxn ang="0">
                    <a:pos x="0" y="66"/>
                  </a:cxn>
                  <a:cxn ang="0">
                    <a:pos x="0" y="91"/>
                  </a:cxn>
                  <a:cxn ang="0">
                    <a:pos x="0" y="125"/>
                  </a:cxn>
                  <a:cxn ang="0">
                    <a:pos x="7" y="153"/>
                  </a:cxn>
                  <a:cxn ang="0">
                    <a:pos x="36" y="153"/>
                  </a:cxn>
                  <a:cxn ang="0">
                    <a:pos x="29" y="146"/>
                  </a:cxn>
                  <a:cxn ang="0">
                    <a:pos x="29" y="132"/>
                  </a:cxn>
                  <a:cxn ang="0">
                    <a:pos x="29" y="118"/>
                  </a:cxn>
                  <a:cxn ang="0">
                    <a:pos x="22" y="91"/>
                  </a:cxn>
                  <a:cxn ang="0">
                    <a:pos x="22" y="73"/>
                  </a:cxn>
                  <a:cxn ang="0">
                    <a:pos x="22" y="45"/>
                  </a:cxn>
                  <a:cxn ang="0">
                    <a:pos x="29" y="17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7" y="7"/>
                  </a:cxn>
                </a:cxnLst>
                <a:rect l="0" t="0" r="r" b="b"/>
                <a:pathLst>
                  <a:path w="36" h="153">
                    <a:moveTo>
                      <a:pt x="7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0" y="24"/>
                    </a:lnTo>
                    <a:lnTo>
                      <a:pt x="0" y="45"/>
                    </a:lnTo>
                    <a:lnTo>
                      <a:pt x="0" y="66"/>
                    </a:lnTo>
                    <a:lnTo>
                      <a:pt x="0" y="91"/>
                    </a:lnTo>
                    <a:lnTo>
                      <a:pt x="0" y="125"/>
                    </a:lnTo>
                    <a:lnTo>
                      <a:pt x="7" y="153"/>
                    </a:lnTo>
                    <a:lnTo>
                      <a:pt x="36" y="153"/>
                    </a:lnTo>
                    <a:lnTo>
                      <a:pt x="29" y="146"/>
                    </a:lnTo>
                    <a:lnTo>
                      <a:pt x="29" y="132"/>
                    </a:lnTo>
                    <a:lnTo>
                      <a:pt x="29" y="118"/>
                    </a:lnTo>
                    <a:lnTo>
                      <a:pt x="22" y="91"/>
                    </a:lnTo>
                    <a:lnTo>
                      <a:pt x="22" y="73"/>
                    </a:lnTo>
                    <a:lnTo>
                      <a:pt x="22" y="45"/>
                    </a:lnTo>
                    <a:lnTo>
                      <a:pt x="29" y="17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8CD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65" name="Freeform 153"/>
              <p:cNvSpPr>
                <a:spLocks/>
              </p:cNvSpPr>
              <p:nvPr/>
            </p:nvSpPr>
            <p:spPr bwMode="auto">
              <a:xfrm>
                <a:off x="3207" y="3395"/>
                <a:ext cx="29" cy="125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3"/>
                  </a:cxn>
                  <a:cxn ang="0">
                    <a:pos x="7" y="10"/>
                  </a:cxn>
                  <a:cxn ang="0">
                    <a:pos x="7" y="24"/>
                  </a:cxn>
                  <a:cxn ang="0">
                    <a:pos x="0" y="38"/>
                  </a:cxn>
                  <a:cxn ang="0">
                    <a:pos x="0" y="52"/>
                  </a:cxn>
                  <a:cxn ang="0">
                    <a:pos x="0" y="77"/>
                  </a:cxn>
                  <a:cxn ang="0">
                    <a:pos x="0" y="97"/>
                  </a:cxn>
                  <a:cxn ang="0">
                    <a:pos x="7" y="125"/>
                  </a:cxn>
                  <a:cxn ang="0">
                    <a:pos x="29" y="118"/>
                  </a:cxn>
                  <a:cxn ang="0">
                    <a:pos x="29" y="118"/>
                  </a:cxn>
                  <a:cxn ang="0">
                    <a:pos x="22" y="104"/>
                  </a:cxn>
                  <a:cxn ang="0">
                    <a:pos x="22" y="90"/>
                  </a:cxn>
                  <a:cxn ang="0">
                    <a:pos x="22" y="77"/>
                  </a:cxn>
                  <a:cxn ang="0">
                    <a:pos x="22" y="59"/>
                  </a:cxn>
                  <a:cxn ang="0">
                    <a:pos x="22" y="38"/>
                  </a:cxn>
                  <a:cxn ang="0">
                    <a:pos x="22" y="17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7" y="3"/>
                  </a:cxn>
                </a:cxnLst>
                <a:rect l="0" t="0" r="r" b="b"/>
                <a:pathLst>
                  <a:path w="29" h="125">
                    <a:moveTo>
                      <a:pt x="7" y="3"/>
                    </a:moveTo>
                    <a:lnTo>
                      <a:pt x="7" y="3"/>
                    </a:lnTo>
                    <a:lnTo>
                      <a:pt x="7" y="10"/>
                    </a:lnTo>
                    <a:lnTo>
                      <a:pt x="7" y="24"/>
                    </a:lnTo>
                    <a:lnTo>
                      <a:pt x="0" y="38"/>
                    </a:lnTo>
                    <a:lnTo>
                      <a:pt x="0" y="52"/>
                    </a:lnTo>
                    <a:lnTo>
                      <a:pt x="0" y="77"/>
                    </a:lnTo>
                    <a:lnTo>
                      <a:pt x="0" y="97"/>
                    </a:lnTo>
                    <a:lnTo>
                      <a:pt x="7" y="125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22" y="104"/>
                    </a:lnTo>
                    <a:lnTo>
                      <a:pt x="22" y="90"/>
                    </a:lnTo>
                    <a:lnTo>
                      <a:pt x="22" y="77"/>
                    </a:lnTo>
                    <a:lnTo>
                      <a:pt x="22" y="59"/>
                    </a:lnTo>
                    <a:lnTo>
                      <a:pt x="22" y="38"/>
                    </a:lnTo>
                    <a:lnTo>
                      <a:pt x="22" y="17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A5E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66" name="Freeform 154"/>
              <p:cNvSpPr>
                <a:spLocks/>
              </p:cNvSpPr>
              <p:nvPr/>
            </p:nvSpPr>
            <p:spPr bwMode="auto">
              <a:xfrm>
                <a:off x="3207" y="3412"/>
                <a:ext cx="22" cy="8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7" y="28"/>
                  </a:cxn>
                  <a:cxn ang="0">
                    <a:pos x="0" y="42"/>
                  </a:cxn>
                  <a:cxn ang="0">
                    <a:pos x="0" y="53"/>
                  </a:cxn>
                  <a:cxn ang="0">
                    <a:pos x="7" y="66"/>
                  </a:cxn>
                  <a:cxn ang="0">
                    <a:pos x="7" y="87"/>
                  </a:cxn>
                  <a:cxn ang="0">
                    <a:pos x="22" y="87"/>
                  </a:cxn>
                  <a:cxn ang="0">
                    <a:pos x="22" y="87"/>
                  </a:cxn>
                  <a:cxn ang="0">
                    <a:pos x="22" y="73"/>
                  </a:cxn>
                  <a:cxn ang="0">
                    <a:pos x="22" y="66"/>
                  </a:cxn>
                  <a:cxn ang="0">
                    <a:pos x="14" y="53"/>
                  </a:cxn>
                  <a:cxn ang="0">
                    <a:pos x="14" y="42"/>
                  </a:cxn>
                  <a:cxn ang="0">
                    <a:pos x="14" y="21"/>
                  </a:cxn>
                  <a:cxn ang="0">
                    <a:pos x="22" y="7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7" y="0"/>
                  </a:cxn>
                </a:cxnLst>
                <a:rect l="0" t="0" r="r" b="b"/>
                <a:pathLst>
                  <a:path w="22" h="87">
                    <a:moveTo>
                      <a:pt x="7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28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7" y="66"/>
                    </a:lnTo>
                    <a:lnTo>
                      <a:pt x="7" y="87"/>
                    </a:lnTo>
                    <a:lnTo>
                      <a:pt x="22" y="87"/>
                    </a:lnTo>
                    <a:lnTo>
                      <a:pt x="22" y="87"/>
                    </a:lnTo>
                    <a:lnTo>
                      <a:pt x="22" y="73"/>
                    </a:lnTo>
                    <a:lnTo>
                      <a:pt x="22" y="66"/>
                    </a:lnTo>
                    <a:lnTo>
                      <a:pt x="14" y="53"/>
                    </a:lnTo>
                    <a:lnTo>
                      <a:pt x="14" y="42"/>
                    </a:lnTo>
                    <a:lnTo>
                      <a:pt x="14" y="21"/>
                    </a:lnTo>
                    <a:lnTo>
                      <a:pt x="22" y="7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67" name="Freeform 155"/>
              <p:cNvSpPr>
                <a:spLocks/>
              </p:cNvSpPr>
              <p:nvPr/>
            </p:nvSpPr>
            <p:spPr bwMode="auto">
              <a:xfrm>
                <a:off x="3481" y="3322"/>
                <a:ext cx="61" cy="243"/>
              </a:xfrm>
              <a:custGeom>
                <a:avLst/>
                <a:gdLst/>
                <a:ahLst/>
                <a:cxnLst>
                  <a:cxn ang="0">
                    <a:pos x="61" y="7"/>
                  </a:cxn>
                  <a:cxn ang="0">
                    <a:pos x="61" y="7"/>
                  </a:cxn>
                  <a:cxn ang="0">
                    <a:pos x="54" y="10"/>
                  </a:cxn>
                  <a:cxn ang="0">
                    <a:pos x="47" y="24"/>
                  </a:cxn>
                  <a:cxn ang="0">
                    <a:pos x="47" y="45"/>
                  </a:cxn>
                  <a:cxn ang="0">
                    <a:pos x="40" y="73"/>
                  </a:cxn>
                  <a:cxn ang="0">
                    <a:pos x="40" y="118"/>
                  </a:cxn>
                  <a:cxn ang="0">
                    <a:pos x="40" y="170"/>
                  </a:cxn>
                  <a:cxn ang="0">
                    <a:pos x="47" y="243"/>
                  </a:cxn>
                  <a:cxn ang="0">
                    <a:pos x="7" y="243"/>
                  </a:cxn>
                  <a:cxn ang="0">
                    <a:pos x="7" y="237"/>
                  </a:cxn>
                  <a:cxn ang="0">
                    <a:pos x="7" y="216"/>
                  </a:cxn>
                  <a:cxn ang="0">
                    <a:pos x="0" y="184"/>
                  </a:cxn>
                  <a:cxn ang="0">
                    <a:pos x="0" y="150"/>
                  </a:cxn>
                  <a:cxn ang="0">
                    <a:pos x="0" y="111"/>
                  </a:cxn>
                  <a:cxn ang="0">
                    <a:pos x="0" y="73"/>
                  </a:cxn>
                  <a:cxn ang="0">
                    <a:pos x="7" y="31"/>
                  </a:cxn>
                  <a:cxn ang="0">
                    <a:pos x="22" y="0"/>
                  </a:cxn>
                  <a:cxn ang="0">
                    <a:pos x="61" y="7"/>
                  </a:cxn>
                </a:cxnLst>
                <a:rect l="0" t="0" r="r" b="b"/>
                <a:pathLst>
                  <a:path w="61" h="243">
                    <a:moveTo>
                      <a:pt x="61" y="7"/>
                    </a:moveTo>
                    <a:lnTo>
                      <a:pt x="61" y="7"/>
                    </a:lnTo>
                    <a:lnTo>
                      <a:pt x="54" y="10"/>
                    </a:lnTo>
                    <a:lnTo>
                      <a:pt x="47" y="24"/>
                    </a:lnTo>
                    <a:lnTo>
                      <a:pt x="47" y="45"/>
                    </a:lnTo>
                    <a:lnTo>
                      <a:pt x="40" y="73"/>
                    </a:lnTo>
                    <a:lnTo>
                      <a:pt x="40" y="118"/>
                    </a:lnTo>
                    <a:lnTo>
                      <a:pt x="40" y="170"/>
                    </a:lnTo>
                    <a:lnTo>
                      <a:pt x="47" y="243"/>
                    </a:lnTo>
                    <a:lnTo>
                      <a:pt x="7" y="243"/>
                    </a:lnTo>
                    <a:lnTo>
                      <a:pt x="7" y="237"/>
                    </a:lnTo>
                    <a:lnTo>
                      <a:pt x="7" y="216"/>
                    </a:lnTo>
                    <a:lnTo>
                      <a:pt x="0" y="184"/>
                    </a:lnTo>
                    <a:lnTo>
                      <a:pt x="0" y="150"/>
                    </a:lnTo>
                    <a:lnTo>
                      <a:pt x="0" y="111"/>
                    </a:lnTo>
                    <a:lnTo>
                      <a:pt x="0" y="73"/>
                    </a:lnTo>
                    <a:lnTo>
                      <a:pt x="7" y="31"/>
                    </a:lnTo>
                    <a:lnTo>
                      <a:pt x="22" y="0"/>
                    </a:lnTo>
                    <a:lnTo>
                      <a:pt x="61" y="7"/>
                    </a:lnTo>
                    <a:close/>
                  </a:path>
                </a:pathLst>
              </a:custGeom>
              <a:solidFill>
                <a:srgbClr val="59B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68" name="Freeform 156"/>
              <p:cNvSpPr>
                <a:spLocks/>
              </p:cNvSpPr>
              <p:nvPr/>
            </p:nvSpPr>
            <p:spPr bwMode="auto">
              <a:xfrm>
                <a:off x="3481" y="3339"/>
                <a:ext cx="54" cy="206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0"/>
                  </a:cxn>
                  <a:cxn ang="0">
                    <a:pos x="47" y="7"/>
                  </a:cxn>
                  <a:cxn ang="0">
                    <a:pos x="47" y="21"/>
                  </a:cxn>
                  <a:cxn ang="0">
                    <a:pos x="40" y="35"/>
                  </a:cxn>
                  <a:cxn ang="0">
                    <a:pos x="32" y="59"/>
                  </a:cxn>
                  <a:cxn ang="0">
                    <a:pos x="32" y="101"/>
                  </a:cxn>
                  <a:cxn ang="0">
                    <a:pos x="32" y="146"/>
                  </a:cxn>
                  <a:cxn ang="0">
                    <a:pos x="40" y="206"/>
                  </a:cxn>
                  <a:cxn ang="0">
                    <a:pos x="14" y="206"/>
                  </a:cxn>
                  <a:cxn ang="0">
                    <a:pos x="7" y="199"/>
                  </a:cxn>
                  <a:cxn ang="0">
                    <a:pos x="7" y="188"/>
                  </a:cxn>
                  <a:cxn ang="0">
                    <a:pos x="7" y="160"/>
                  </a:cxn>
                  <a:cxn ang="0">
                    <a:pos x="0" y="126"/>
                  </a:cxn>
                  <a:cxn ang="0">
                    <a:pos x="0" y="94"/>
                  </a:cxn>
                  <a:cxn ang="0">
                    <a:pos x="0" y="59"/>
                  </a:cxn>
                  <a:cxn ang="0">
                    <a:pos x="7" y="28"/>
                  </a:cxn>
                  <a:cxn ang="0">
                    <a:pos x="22" y="0"/>
                  </a:cxn>
                  <a:cxn ang="0">
                    <a:pos x="54" y="0"/>
                  </a:cxn>
                </a:cxnLst>
                <a:rect l="0" t="0" r="r" b="b"/>
                <a:pathLst>
                  <a:path w="54" h="206">
                    <a:moveTo>
                      <a:pt x="54" y="0"/>
                    </a:moveTo>
                    <a:lnTo>
                      <a:pt x="54" y="0"/>
                    </a:lnTo>
                    <a:lnTo>
                      <a:pt x="47" y="7"/>
                    </a:lnTo>
                    <a:lnTo>
                      <a:pt x="47" y="21"/>
                    </a:lnTo>
                    <a:lnTo>
                      <a:pt x="40" y="35"/>
                    </a:lnTo>
                    <a:lnTo>
                      <a:pt x="32" y="59"/>
                    </a:lnTo>
                    <a:lnTo>
                      <a:pt x="32" y="101"/>
                    </a:lnTo>
                    <a:lnTo>
                      <a:pt x="32" y="146"/>
                    </a:lnTo>
                    <a:lnTo>
                      <a:pt x="40" y="206"/>
                    </a:lnTo>
                    <a:lnTo>
                      <a:pt x="14" y="206"/>
                    </a:lnTo>
                    <a:lnTo>
                      <a:pt x="7" y="199"/>
                    </a:lnTo>
                    <a:lnTo>
                      <a:pt x="7" y="188"/>
                    </a:lnTo>
                    <a:lnTo>
                      <a:pt x="7" y="160"/>
                    </a:lnTo>
                    <a:lnTo>
                      <a:pt x="0" y="126"/>
                    </a:lnTo>
                    <a:lnTo>
                      <a:pt x="0" y="94"/>
                    </a:lnTo>
                    <a:lnTo>
                      <a:pt x="0" y="59"/>
                    </a:lnTo>
                    <a:lnTo>
                      <a:pt x="7" y="28"/>
                    </a:lnTo>
                    <a:lnTo>
                      <a:pt x="22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72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69" name="Freeform 157"/>
              <p:cNvSpPr>
                <a:spLocks/>
              </p:cNvSpPr>
              <p:nvPr/>
            </p:nvSpPr>
            <p:spPr bwMode="auto">
              <a:xfrm>
                <a:off x="3481" y="3353"/>
                <a:ext cx="47" cy="174"/>
              </a:xfrm>
              <a:custGeom>
                <a:avLst/>
                <a:gdLst/>
                <a:ahLst/>
                <a:cxnLst>
                  <a:cxn ang="0">
                    <a:pos x="47" y="7"/>
                  </a:cxn>
                  <a:cxn ang="0">
                    <a:pos x="47" y="7"/>
                  </a:cxn>
                  <a:cxn ang="0">
                    <a:pos x="40" y="7"/>
                  </a:cxn>
                  <a:cxn ang="0">
                    <a:pos x="40" y="21"/>
                  </a:cxn>
                  <a:cxn ang="0">
                    <a:pos x="32" y="35"/>
                  </a:cxn>
                  <a:cxn ang="0">
                    <a:pos x="32" y="52"/>
                  </a:cxn>
                  <a:cxn ang="0">
                    <a:pos x="32" y="87"/>
                  </a:cxn>
                  <a:cxn ang="0">
                    <a:pos x="32" y="125"/>
                  </a:cxn>
                  <a:cxn ang="0">
                    <a:pos x="32" y="174"/>
                  </a:cxn>
                  <a:cxn ang="0">
                    <a:pos x="14" y="174"/>
                  </a:cxn>
                  <a:cxn ang="0">
                    <a:pos x="14" y="167"/>
                  </a:cxn>
                  <a:cxn ang="0">
                    <a:pos x="7" y="153"/>
                  </a:cxn>
                  <a:cxn ang="0">
                    <a:pos x="7" y="132"/>
                  </a:cxn>
                  <a:cxn ang="0">
                    <a:pos x="0" y="108"/>
                  </a:cxn>
                  <a:cxn ang="0">
                    <a:pos x="0" y="80"/>
                  </a:cxn>
                  <a:cxn ang="0">
                    <a:pos x="7" y="52"/>
                  </a:cxn>
                  <a:cxn ang="0">
                    <a:pos x="7" y="28"/>
                  </a:cxn>
                  <a:cxn ang="0">
                    <a:pos x="22" y="0"/>
                  </a:cxn>
                  <a:cxn ang="0">
                    <a:pos x="47" y="7"/>
                  </a:cxn>
                </a:cxnLst>
                <a:rect l="0" t="0" r="r" b="b"/>
                <a:pathLst>
                  <a:path w="47" h="174">
                    <a:moveTo>
                      <a:pt x="47" y="7"/>
                    </a:moveTo>
                    <a:lnTo>
                      <a:pt x="47" y="7"/>
                    </a:lnTo>
                    <a:lnTo>
                      <a:pt x="40" y="7"/>
                    </a:lnTo>
                    <a:lnTo>
                      <a:pt x="40" y="21"/>
                    </a:lnTo>
                    <a:lnTo>
                      <a:pt x="32" y="35"/>
                    </a:lnTo>
                    <a:lnTo>
                      <a:pt x="32" y="52"/>
                    </a:lnTo>
                    <a:lnTo>
                      <a:pt x="32" y="87"/>
                    </a:lnTo>
                    <a:lnTo>
                      <a:pt x="32" y="125"/>
                    </a:lnTo>
                    <a:lnTo>
                      <a:pt x="32" y="174"/>
                    </a:lnTo>
                    <a:lnTo>
                      <a:pt x="14" y="174"/>
                    </a:lnTo>
                    <a:lnTo>
                      <a:pt x="14" y="167"/>
                    </a:lnTo>
                    <a:lnTo>
                      <a:pt x="7" y="153"/>
                    </a:lnTo>
                    <a:lnTo>
                      <a:pt x="7" y="132"/>
                    </a:lnTo>
                    <a:lnTo>
                      <a:pt x="0" y="108"/>
                    </a:lnTo>
                    <a:lnTo>
                      <a:pt x="0" y="80"/>
                    </a:lnTo>
                    <a:lnTo>
                      <a:pt x="7" y="52"/>
                    </a:lnTo>
                    <a:lnTo>
                      <a:pt x="7" y="28"/>
                    </a:lnTo>
                    <a:lnTo>
                      <a:pt x="22" y="0"/>
                    </a:lnTo>
                    <a:lnTo>
                      <a:pt x="47" y="7"/>
                    </a:lnTo>
                    <a:close/>
                  </a:path>
                </a:pathLst>
              </a:custGeom>
              <a:solidFill>
                <a:srgbClr val="8CD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70" name="Freeform 158"/>
              <p:cNvSpPr>
                <a:spLocks/>
              </p:cNvSpPr>
              <p:nvPr/>
            </p:nvSpPr>
            <p:spPr bwMode="auto">
              <a:xfrm>
                <a:off x="3488" y="3374"/>
                <a:ext cx="33" cy="132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0"/>
                  </a:cxn>
                  <a:cxn ang="0">
                    <a:pos x="25" y="7"/>
                  </a:cxn>
                  <a:cxn ang="0">
                    <a:pos x="25" y="14"/>
                  </a:cxn>
                  <a:cxn ang="0">
                    <a:pos x="25" y="24"/>
                  </a:cxn>
                  <a:cxn ang="0">
                    <a:pos x="22" y="38"/>
                  </a:cxn>
                  <a:cxn ang="0">
                    <a:pos x="22" y="66"/>
                  </a:cxn>
                  <a:cxn ang="0">
                    <a:pos x="22" y="91"/>
                  </a:cxn>
                  <a:cxn ang="0">
                    <a:pos x="25" y="132"/>
                  </a:cxn>
                  <a:cxn ang="0">
                    <a:pos x="7" y="132"/>
                  </a:cxn>
                  <a:cxn ang="0">
                    <a:pos x="7" y="132"/>
                  </a:cxn>
                  <a:cxn ang="0">
                    <a:pos x="0" y="118"/>
                  </a:cxn>
                  <a:cxn ang="0">
                    <a:pos x="0" y="104"/>
                  </a:cxn>
                  <a:cxn ang="0">
                    <a:pos x="0" y="87"/>
                  </a:cxn>
                  <a:cxn ang="0">
                    <a:pos x="0" y="59"/>
                  </a:cxn>
                  <a:cxn ang="0">
                    <a:pos x="0" y="38"/>
                  </a:cxn>
                  <a:cxn ang="0">
                    <a:pos x="7" y="21"/>
                  </a:cxn>
                  <a:cxn ang="0">
                    <a:pos x="7" y="0"/>
                  </a:cxn>
                  <a:cxn ang="0">
                    <a:pos x="33" y="0"/>
                  </a:cxn>
                </a:cxnLst>
                <a:rect l="0" t="0" r="r" b="b"/>
                <a:pathLst>
                  <a:path w="33" h="132">
                    <a:moveTo>
                      <a:pt x="33" y="0"/>
                    </a:moveTo>
                    <a:lnTo>
                      <a:pt x="33" y="0"/>
                    </a:lnTo>
                    <a:lnTo>
                      <a:pt x="25" y="7"/>
                    </a:lnTo>
                    <a:lnTo>
                      <a:pt x="25" y="14"/>
                    </a:lnTo>
                    <a:lnTo>
                      <a:pt x="25" y="24"/>
                    </a:lnTo>
                    <a:lnTo>
                      <a:pt x="22" y="38"/>
                    </a:lnTo>
                    <a:lnTo>
                      <a:pt x="22" y="66"/>
                    </a:lnTo>
                    <a:lnTo>
                      <a:pt x="22" y="91"/>
                    </a:lnTo>
                    <a:lnTo>
                      <a:pt x="25" y="132"/>
                    </a:lnTo>
                    <a:lnTo>
                      <a:pt x="7" y="132"/>
                    </a:lnTo>
                    <a:lnTo>
                      <a:pt x="7" y="132"/>
                    </a:lnTo>
                    <a:lnTo>
                      <a:pt x="0" y="118"/>
                    </a:lnTo>
                    <a:lnTo>
                      <a:pt x="0" y="104"/>
                    </a:lnTo>
                    <a:lnTo>
                      <a:pt x="0" y="87"/>
                    </a:lnTo>
                    <a:lnTo>
                      <a:pt x="0" y="59"/>
                    </a:lnTo>
                    <a:lnTo>
                      <a:pt x="0" y="38"/>
                    </a:lnTo>
                    <a:lnTo>
                      <a:pt x="7" y="21"/>
                    </a:lnTo>
                    <a:lnTo>
                      <a:pt x="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A5E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71" name="Freeform 159"/>
              <p:cNvSpPr>
                <a:spLocks/>
              </p:cNvSpPr>
              <p:nvPr/>
            </p:nvSpPr>
            <p:spPr bwMode="auto">
              <a:xfrm>
                <a:off x="3488" y="3388"/>
                <a:ext cx="25" cy="104"/>
              </a:xfrm>
              <a:custGeom>
                <a:avLst/>
                <a:gdLst/>
                <a:ahLst/>
                <a:cxnLst>
                  <a:cxn ang="0">
                    <a:pos x="25" y="7"/>
                  </a:cxn>
                  <a:cxn ang="0">
                    <a:pos x="25" y="7"/>
                  </a:cxn>
                  <a:cxn ang="0">
                    <a:pos x="25" y="7"/>
                  </a:cxn>
                  <a:cxn ang="0">
                    <a:pos x="22" y="10"/>
                  </a:cxn>
                  <a:cxn ang="0">
                    <a:pos x="22" y="17"/>
                  </a:cxn>
                  <a:cxn ang="0">
                    <a:pos x="22" y="31"/>
                  </a:cxn>
                  <a:cxn ang="0">
                    <a:pos x="22" y="52"/>
                  </a:cxn>
                  <a:cxn ang="0">
                    <a:pos x="22" y="73"/>
                  </a:cxn>
                  <a:cxn ang="0">
                    <a:pos x="22" y="104"/>
                  </a:cxn>
                  <a:cxn ang="0">
                    <a:pos x="7" y="104"/>
                  </a:cxn>
                  <a:cxn ang="0">
                    <a:pos x="7" y="97"/>
                  </a:cxn>
                  <a:cxn ang="0">
                    <a:pos x="7" y="90"/>
                  </a:cxn>
                  <a:cxn ang="0">
                    <a:pos x="0" y="77"/>
                  </a:cxn>
                  <a:cxn ang="0">
                    <a:pos x="0" y="66"/>
                  </a:cxn>
                  <a:cxn ang="0">
                    <a:pos x="0" y="45"/>
                  </a:cxn>
                  <a:cxn ang="0">
                    <a:pos x="0" y="31"/>
                  </a:cxn>
                  <a:cxn ang="0">
                    <a:pos x="7" y="17"/>
                  </a:cxn>
                  <a:cxn ang="0">
                    <a:pos x="7" y="0"/>
                  </a:cxn>
                  <a:cxn ang="0">
                    <a:pos x="25" y="7"/>
                  </a:cxn>
                </a:cxnLst>
                <a:rect l="0" t="0" r="r" b="b"/>
                <a:pathLst>
                  <a:path w="25" h="104">
                    <a:moveTo>
                      <a:pt x="25" y="7"/>
                    </a:moveTo>
                    <a:lnTo>
                      <a:pt x="25" y="7"/>
                    </a:lnTo>
                    <a:lnTo>
                      <a:pt x="25" y="7"/>
                    </a:lnTo>
                    <a:lnTo>
                      <a:pt x="22" y="10"/>
                    </a:lnTo>
                    <a:lnTo>
                      <a:pt x="22" y="17"/>
                    </a:lnTo>
                    <a:lnTo>
                      <a:pt x="22" y="31"/>
                    </a:lnTo>
                    <a:lnTo>
                      <a:pt x="22" y="52"/>
                    </a:lnTo>
                    <a:lnTo>
                      <a:pt x="22" y="73"/>
                    </a:lnTo>
                    <a:lnTo>
                      <a:pt x="22" y="104"/>
                    </a:lnTo>
                    <a:lnTo>
                      <a:pt x="7" y="104"/>
                    </a:lnTo>
                    <a:lnTo>
                      <a:pt x="7" y="97"/>
                    </a:lnTo>
                    <a:lnTo>
                      <a:pt x="7" y="90"/>
                    </a:lnTo>
                    <a:lnTo>
                      <a:pt x="0" y="77"/>
                    </a:lnTo>
                    <a:lnTo>
                      <a:pt x="0" y="66"/>
                    </a:lnTo>
                    <a:lnTo>
                      <a:pt x="0" y="45"/>
                    </a:lnTo>
                    <a:lnTo>
                      <a:pt x="0" y="31"/>
                    </a:lnTo>
                    <a:lnTo>
                      <a:pt x="7" y="17"/>
                    </a:lnTo>
                    <a:lnTo>
                      <a:pt x="7" y="0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B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72" name="Rectangle 160"/>
              <p:cNvSpPr>
                <a:spLocks noChangeArrowheads="1"/>
              </p:cNvSpPr>
              <p:nvPr/>
            </p:nvSpPr>
            <p:spPr bwMode="auto">
              <a:xfrm>
                <a:off x="3146" y="3367"/>
                <a:ext cx="7" cy="3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73" name="Freeform 161"/>
              <p:cNvSpPr>
                <a:spLocks/>
              </p:cNvSpPr>
              <p:nvPr/>
            </p:nvSpPr>
            <p:spPr bwMode="auto">
              <a:xfrm>
                <a:off x="3261" y="3360"/>
                <a:ext cx="130" cy="146"/>
              </a:xfrm>
              <a:custGeom>
                <a:avLst/>
                <a:gdLst/>
                <a:ahLst/>
                <a:cxnLst>
                  <a:cxn ang="0">
                    <a:pos x="14" y="14"/>
                  </a:cxn>
                  <a:cxn ang="0">
                    <a:pos x="14" y="21"/>
                  </a:cxn>
                  <a:cxn ang="0">
                    <a:pos x="7" y="28"/>
                  </a:cxn>
                  <a:cxn ang="0">
                    <a:pos x="7" y="38"/>
                  </a:cxn>
                  <a:cxn ang="0">
                    <a:pos x="0" y="52"/>
                  </a:cxn>
                  <a:cxn ang="0">
                    <a:pos x="0" y="73"/>
                  </a:cxn>
                  <a:cxn ang="0">
                    <a:pos x="0" y="101"/>
                  </a:cxn>
                  <a:cxn ang="0">
                    <a:pos x="0" y="118"/>
                  </a:cxn>
                  <a:cxn ang="0">
                    <a:pos x="7" y="146"/>
                  </a:cxn>
                  <a:cxn ang="0">
                    <a:pos x="7" y="146"/>
                  </a:cxn>
                  <a:cxn ang="0">
                    <a:pos x="7" y="139"/>
                  </a:cxn>
                  <a:cxn ang="0">
                    <a:pos x="7" y="139"/>
                  </a:cxn>
                  <a:cxn ang="0">
                    <a:pos x="7" y="132"/>
                  </a:cxn>
                  <a:cxn ang="0">
                    <a:pos x="7" y="118"/>
                  </a:cxn>
                  <a:cxn ang="0">
                    <a:pos x="7" y="112"/>
                  </a:cxn>
                  <a:cxn ang="0">
                    <a:pos x="14" y="105"/>
                  </a:cxn>
                  <a:cxn ang="0">
                    <a:pos x="14" y="94"/>
                  </a:cxn>
                  <a:cxn ang="0">
                    <a:pos x="14" y="87"/>
                  </a:cxn>
                  <a:cxn ang="0">
                    <a:pos x="22" y="73"/>
                  </a:cxn>
                  <a:cxn ang="0">
                    <a:pos x="29" y="66"/>
                  </a:cxn>
                  <a:cxn ang="0">
                    <a:pos x="36" y="52"/>
                  </a:cxn>
                  <a:cxn ang="0">
                    <a:pos x="43" y="45"/>
                  </a:cxn>
                  <a:cxn ang="0">
                    <a:pos x="51" y="38"/>
                  </a:cxn>
                  <a:cxn ang="0">
                    <a:pos x="61" y="38"/>
                  </a:cxn>
                  <a:cxn ang="0">
                    <a:pos x="69" y="35"/>
                  </a:cxn>
                  <a:cxn ang="0">
                    <a:pos x="76" y="35"/>
                  </a:cxn>
                  <a:cxn ang="0">
                    <a:pos x="76" y="35"/>
                  </a:cxn>
                  <a:cxn ang="0">
                    <a:pos x="76" y="35"/>
                  </a:cxn>
                  <a:cxn ang="0">
                    <a:pos x="83" y="28"/>
                  </a:cxn>
                  <a:cxn ang="0">
                    <a:pos x="90" y="28"/>
                  </a:cxn>
                  <a:cxn ang="0">
                    <a:pos x="105" y="21"/>
                  </a:cxn>
                  <a:cxn ang="0">
                    <a:pos x="119" y="14"/>
                  </a:cxn>
                  <a:cxn ang="0">
                    <a:pos x="130" y="7"/>
                  </a:cxn>
                  <a:cxn ang="0">
                    <a:pos x="130" y="7"/>
                  </a:cxn>
                  <a:cxn ang="0">
                    <a:pos x="123" y="7"/>
                  </a:cxn>
                  <a:cxn ang="0">
                    <a:pos x="123" y="7"/>
                  </a:cxn>
                  <a:cxn ang="0">
                    <a:pos x="119" y="7"/>
                  </a:cxn>
                  <a:cxn ang="0">
                    <a:pos x="112" y="0"/>
                  </a:cxn>
                  <a:cxn ang="0">
                    <a:pos x="105" y="0"/>
                  </a:cxn>
                  <a:cxn ang="0">
                    <a:pos x="97" y="0"/>
                  </a:cxn>
                  <a:cxn ang="0">
                    <a:pos x="90" y="0"/>
                  </a:cxn>
                  <a:cxn ang="0">
                    <a:pos x="83" y="0"/>
                  </a:cxn>
                  <a:cxn ang="0">
                    <a:pos x="69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43" y="7"/>
                  </a:cxn>
                  <a:cxn ang="0">
                    <a:pos x="36" y="7"/>
                  </a:cxn>
                  <a:cxn ang="0">
                    <a:pos x="22" y="7"/>
                  </a:cxn>
                  <a:cxn ang="0">
                    <a:pos x="14" y="14"/>
                  </a:cxn>
                </a:cxnLst>
                <a:rect l="0" t="0" r="r" b="b"/>
                <a:pathLst>
                  <a:path w="130" h="146">
                    <a:moveTo>
                      <a:pt x="14" y="14"/>
                    </a:moveTo>
                    <a:lnTo>
                      <a:pt x="14" y="21"/>
                    </a:lnTo>
                    <a:lnTo>
                      <a:pt x="7" y="28"/>
                    </a:lnTo>
                    <a:lnTo>
                      <a:pt x="7" y="38"/>
                    </a:lnTo>
                    <a:lnTo>
                      <a:pt x="0" y="52"/>
                    </a:lnTo>
                    <a:lnTo>
                      <a:pt x="0" y="73"/>
                    </a:lnTo>
                    <a:lnTo>
                      <a:pt x="0" y="101"/>
                    </a:lnTo>
                    <a:lnTo>
                      <a:pt x="0" y="118"/>
                    </a:lnTo>
                    <a:lnTo>
                      <a:pt x="7" y="146"/>
                    </a:lnTo>
                    <a:lnTo>
                      <a:pt x="7" y="146"/>
                    </a:lnTo>
                    <a:lnTo>
                      <a:pt x="7" y="139"/>
                    </a:lnTo>
                    <a:lnTo>
                      <a:pt x="7" y="139"/>
                    </a:lnTo>
                    <a:lnTo>
                      <a:pt x="7" y="132"/>
                    </a:lnTo>
                    <a:lnTo>
                      <a:pt x="7" y="118"/>
                    </a:lnTo>
                    <a:lnTo>
                      <a:pt x="7" y="112"/>
                    </a:lnTo>
                    <a:lnTo>
                      <a:pt x="14" y="105"/>
                    </a:lnTo>
                    <a:lnTo>
                      <a:pt x="14" y="94"/>
                    </a:lnTo>
                    <a:lnTo>
                      <a:pt x="14" y="87"/>
                    </a:lnTo>
                    <a:lnTo>
                      <a:pt x="22" y="73"/>
                    </a:lnTo>
                    <a:lnTo>
                      <a:pt x="29" y="66"/>
                    </a:lnTo>
                    <a:lnTo>
                      <a:pt x="36" y="52"/>
                    </a:lnTo>
                    <a:lnTo>
                      <a:pt x="43" y="45"/>
                    </a:lnTo>
                    <a:lnTo>
                      <a:pt x="51" y="38"/>
                    </a:lnTo>
                    <a:lnTo>
                      <a:pt x="61" y="38"/>
                    </a:lnTo>
                    <a:lnTo>
                      <a:pt x="69" y="35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83" y="28"/>
                    </a:lnTo>
                    <a:lnTo>
                      <a:pt x="90" y="28"/>
                    </a:lnTo>
                    <a:lnTo>
                      <a:pt x="105" y="21"/>
                    </a:lnTo>
                    <a:lnTo>
                      <a:pt x="119" y="14"/>
                    </a:lnTo>
                    <a:lnTo>
                      <a:pt x="130" y="7"/>
                    </a:lnTo>
                    <a:lnTo>
                      <a:pt x="130" y="7"/>
                    </a:lnTo>
                    <a:lnTo>
                      <a:pt x="123" y="7"/>
                    </a:lnTo>
                    <a:lnTo>
                      <a:pt x="123" y="7"/>
                    </a:lnTo>
                    <a:lnTo>
                      <a:pt x="119" y="7"/>
                    </a:lnTo>
                    <a:lnTo>
                      <a:pt x="112" y="0"/>
                    </a:lnTo>
                    <a:lnTo>
                      <a:pt x="105" y="0"/>
                    </a:lnTo>
                    <a:lnTo>
                      <a:pt x="97" y="0"/>
                    </a:lnTo>
                    <a:lnTo>
                      <a:pt x="90" y="0"/>
                    </a:lnTo>
                    <a:lnTo>
                      <a:pt x="83" y="0"/>
                    </a:lnTo>
                    <a:lnTo>
                      <a:pt x="69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3" y="7"/>
                    </a:lnTo>
                    <a:lnTo>
                      <a:pt x="36" y="7"/>
                    </a:lnTo>
                    <a:lnTo>
                      <a:pt x="22" y="7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74" name="Freeform 162"/>
              <p:cNvSpPr>
                <a:spLocks/>
              </p:cNvSpPr>
              <p:nvPr/>
            </p:nvSpPr>
            <p:spPr bwMode="auto">
              <a:xfrm>
                <a:off x="3084" y="3465"/>
                <a:ext cx="101" cy="34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15" y="7"/>
                  </a:cxn>
                  <a:cxn ang="0">
                    <a:pos x="22" y="7"/>
                  </a:cxn>
                  <a:cxn ang="0">
                    <a:pos x="29" y="7"/>
                  </a:cxn>
                  <a:cxn ang="0">
                    <a:pos x="33" y="7"/>
                  </a:cxn>
                  <a:cxn ang="0">
                    <a:pos x="40" y="0"/>
                  </a:cxn>
                  <a:cxn ang="0">
                    <a:pos x="47" y="0"/>
                  </a:cxn>
                  <a:cxn ang="0">
                    <a:pos x="62" y="7"/>
                  </a:cxn>
                  <a:cxn ang="0">
                    <a:pos x="76" y="7"/>
                  </a:cxn>
                  <a:cxn ang="0">
                    <a:pos x="91" y="7"/>
                  </a:cxn>
                  <a:cxn ang="0">
                    <a:pos x="101" y="13"/>
                  </a:cxn>
                  <a:cxn ang="0">
                    <a:pos x="101" y="20"/>
                  </a:cxn>
                  <a:cxn ang="0">
                    <a:pos x="101" y="20"/>
                  </a:cxn>
                  <a:cxn ang="0">
                    <a:pos x="101" y="20"/>
                  </a:cxn>
                  <a:cxn ang="0">
                    <a:pos x="98" y="13"/>
                  </a:cxn>
                  <a:cxn ang="0">
                    <a:pos x="91" y="13"/>
                  </a:cxn>
                  <a:cxn ang="0">
                    <a:pos x="83" y="13"/>
                  </a:cxn>
                  <a:cxn ang="0">
                    <a:pos x="76" y="13"/>
                  </a:cxn>
                  <a:cxn ang="0">
                    <a:pos x="69" y="13"/>
                  </a:cxn>
                  <a:cxn ang="0">
                    <a:pos x="62" y="13"/>
                  </a:cxn>
                  <a:cxn ang="0">
                    <a:pos x="55" y="7"/>
                  </a:cxn>
                  <a:cxn ang="0">
                    <a:pos x="40" y="7"/>
                  </a:cxn>
                  <a:cxn ang="0">
                    <a:pos x="33" y="13"/>
                  </a:cxn>
                  <a:cxn ang="0">
                    <a:pos x="29" y="13"/>
                  </a:cxn>
                  <a:cxn ang="0">
                    <a:pos x="22" y="13"/>
                  </a:cxn>
                  <a:cxn ang="0">
                    <a:pos x="15" y="20"/>
                  </a:cxn>
                  <a:cxn ang="0">
                    <a:pos x="8" y="27"/>
                  </a:cxn>
                  <a:cxn ang="0">
                    <a:pos x="0" y="34"/>
                  </a:cxn>
                  <a:cxn ang="0">
                    <a:pos x="0" y="20"/>
                  </a:cxn>
                </a:cxnLst>
                <a:rect l="0" t="0" r="r" b="b"/>
                <a:pathLst>
                  <a:path w="101" h="34">
                    <a:moveTo>
                      <a:pt x="0" y="20"/>
                    </a:move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9" y="7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62" y="7"/>
                    </a:lnTo>
                    <a:lnTo>
                      <a:pt x="76" y="7"/>
                    </a:lnTo>
                    <a:lnTo>
                      <a:pt x="91" y="7"/>
                    </a:lnTo>
                    <a:lnTo>
                      <a:pt x="101" y="13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98" y="13"/>
                    </a:lnTo>
                    <a:lnTo>
                      <a:pt x="91" y="13"/>
                    </a:lnTo>
                    <a:lnTo>
                      <a:pt x="83" y="13"/>
                    </a:lnTo>
                    <a:lnTo>
                      <a:pt x="76" y="13"/>
                    </a:lnTo>
                    <a:lnTo>
                      <a:pt x="69" y="13"/>
                    </a:lnTo>
                    <a:lnTo>
                      <a:pt x="62" y="13"/>
                    </a:lnTo>
                    <a:lnTo>
                      <a:pt x="55" y="7"/>
                    </a:lnTo>
                    <a:lnTo>
                      <a:pt x="40" y="7"/>
                    </a:lnTo>
                    <a:lnTo>
                      <a:pt x="33" y="13"/>
                    </a:lnTo>
                    <a:lnTo>
                      <a:pt x="29" y="13"/>
                    </a:lnTo>
                    <a:lnTo>
                      <a:pt x="22" y="13"/>
                    </a:lnTo>
                    <a:lnTo>
                      <a:pt x="15" y="20"/>
                    </a:lnTo>
                    <a:lnTo>
                      <a:pt x="8" y="27"/>
                    </a:lnTo>
                    <a:lnTo>
                      <a:pt x="0" y="3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75" name="Freeform 163"/>
              <p:cNvSpPr>
                <a:spLocks/>
              </p:cNvSpPr>
              <p:nvPr/>
            </p:nvSpPr>
            <p:spPr bwMode="auto">
              <a:xfrm>
                <a:off x="3084" y="3405"/>
                <a:ext cx="101" cy="28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3" y="0"/>
                  </a:cxn>
                  <a:cxn ang="0">
                    <a:pos x="40" y="0"/>
                  </a:cxn>
                  <a:cxn ang="0">
                    <a:pos x="47" y="0"/>
                  </a:cxn>
                  <a:cxn ang="0">
                    <a:pos x="62" y="0"/>
                  </a:cxn>
                  <a:cxn ang="0">
                    <a:pos x="76" y="0"/>
                  </a:cxn>
                  <a:cxn ang="0">
                    <a:pos x="91" y="0"/>
                  </a:cxn>
                  <a:cxn ang="0">
                    <a:pos x="101" y="7"/>
                  </a:cxn>
                  <a:cxn ang="0">
                    <a:pos x="101" y="14"/>
                  </a:cxn>
                  <a:cxn ang="0">
                    <a:pos x="101" y="14"/>
                  </a:cxn>
                  <a:cxn ang="0">
                    <a:pos x="101" y="14"/>
                  </a:cxn>
                  <a:cxn ang="0">
                    <a:pos x="98" y="14"/>
                  </a:cxn>
                  <a:cxn ang="0">
                    <a:pos x="91" y="7"/>
                  </a:cxn>
                  <a:cxn ang="0">
                    <a:pos x="83" y="7"/>
                  </a:cxn>
                  <a:cxn ang="0">
                    <a:pos x="76" y="7"/>
                  </a:cxn>
                  <a:cxn ang="0">
                    <a:pos x="69" y="7"/>
                  </a:cxn>
                  <a:cxn ang="0">
                    <a:pos x="62" y="7"/>
                  </a:cxn>
                  <a:cxn ang="0">
                    <a:pos x="55" y="7"/>
                  </a:cxn>
                  <a:cxn ang="0">
                    <a:pos x="40" y="7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2" y="7"/>
                  </a:cxn>
                  <a:cxn ang="0">
                    <a:pos x="15" y="14"/>
                  </a:cxn>
                  <a:cxn ang="0">
                    <a:pos x="8" y="21"/>
                  </a:cxn>
                  <a:cxn ang="0">
                    <a:pos x="0" y="28"/>
                  </a:cxn>
                  <a:cxn ang="0">
                    <a:pos x="0" y="14"/>
                  </a:cxn>
                </a:cxnLst>
                <a:rect l="0" t="0" r="r" b="b"/>
                <a:pathLst>
                  <a:path w="101" h="28">
                    <a:moveTo>
                      <a:pt x="0" y="14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62" y="0"/>
                    </a:lnTo>
                    <a:lnTo>
                      <a:pt x="76" y="0"/>
                    </a:lnTo>
                    <a:lnTo>
                      <a:pt x="91" y="0"/>
                    </a:lnTo>
                    <a:lnTo>
                      <a:pt x="101" y="7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98" y="14"/>
                    </a:lnTo>
                    <a:lnTo>
                      <a:pt x="91" y="7"/>
                    </a:lnTo>
                    <a:lnTo>
                      <a:pt x="83" y="7"/>
                    </a:lnTo>
                    <a:lnTo>
                      <a:pt x="76" y="7"/>
                    </a:lnTo>
                    <a:lnTo>
                      <a:pt x="69" y="7"/>
                    </a:lnTo>
                    <a:lnTo>
                      <a:pt x="62" y="7"/>
                    </a:lnTo>
                    <a:lnTo>
                      <a:pt x="55" y="7"/>
                    </a:lnTo>
                    <a:lnTo>
                      <a:pt x="40" y="7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2" y="7"/>
                    </a:lnTo>
                    <a:lnTo>
                      <a:pt x="15" y="14"/>
                    </a:lnTo>
                    <a:lnTo>
                      <a:pt x="8" y="21"/>
                    </a:lnTo>
                    <a:lnTo>
                      <a:pt x="0" y="2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76" name="Freeform 164"/>
              <p:cNvSpPr>
                <a:spLocks/>
              </p:cNvSpPr>
              <p:nvPr/>
            </p:nvSpPr>
            <p:spPr bwMode="auto">
              <a:xfrm>
                <a:off x="3182" y="3374"/>
                <a:ext cx="169" cy="2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2"/>
                  </a:cxn>
                  <a:cxn ang="0">
                    <a:pos x="54" y="296"/>
                  </a:cxn>
                  <a:cxn ang="0">
                    <a:pos x="54" y="258"/>
                  </a:cxn>
                  <a:cxn ang="0">
                    <a:pos x="169" y="278"/>
                  </a:cxn>
                  <a:cxn ang="0">
                    <a:pos x="169" y="265"/>
                  </a:cxn>
                  <a:cxn ang="0">
                    <a:pos x="86" y="251"/>
                  </a:cxn>
                  <a:cxn ang="0">
                    <a:pos x="79" y="219"/>
                  </a:cxn>
                  <a:cxn ang="0">
                    <a:pos x="25" y="219"/>
                  </a:cxn>
                  <a:cxn ang="0">
                    <a:pos x="25" y="219"/>
                  </a:cxn>
                  <a:cxn ang="0">
                    <a:pos x="18" y="205"/>
                  </a:cxn>
                  <a:cxn ang="0">
                    <a:pos x="18" y="185"/>
                  </a:cxn>
                  <a:cxn ang="0">
                    <a:pos x="11" y="160"/>
                  </a:cxn>
                  <a:cxn ang="0">
                    <a:pos x="3" y="125"/>
                  </a:cxn>
                  <a:cxn ang="0">
                    <a:pos x="3" y="87"/>
                  </a:cxn>
                  <a:cxn ang="0">
                    <a:pos x="3" y="52"/>
                  </a:cxn>
                  <a:cxn ang="0">
                    <a:pos x="18" y="7"/>
                  </a:cxn>
                  <a:cxn ang="0">
                    <a:pos x="0" y="0"/>
                  </a:cxn>
                </a:cxnLst>
                <a:rect l="0" t="0" r="r" b="b"/>
                <a:pathLst>
                  <a:path w="169" h="296">
                    <a:moveTo>
                      <a:pt x="0" y="0"/>
                    </a:moveTo>
                    <a:lnTo>
                      <a:pt x="0" y="292"/>
                    </a:lnTo>
                    <a:lnTo>
                      <a:pt x="54" y="296"/>
                    </a:lnTo>
                    <a:lnTo>
                      <a:pt x="54" y="258"/>
                    </a:lnTo>
                    <a:lnTo>
                      <a:pt x="169" y="278"/>
                    </a:lnTo>
                    <a:lnTo>
                      <a:pt x="169" y="265"/>
                    </a:lnTo>
                    <a:lnTo>
                      <a:pt x="86" y="251"/>
                    </a:lnTo>
                    <a:lnTo>
                      <a:pt x="79" y="219"/>
                    </a:lnTo>
                    <a:lnTo>
                      <a:pt x="25" y="219"/>
                    </a:lnTo>
                    <a:lnTo>
                      <a:pt x="25" y="219"/>
                    </a:lnTo>
                    <a:lnTo>
                      <a:pt x="18" y="205"/>
                    </a:lnTo>
                    <a:lnTo>
                      <a:pt x="18" y="185"/>
                    </a:lnTo>
                    <a:lnTo>
                      <a:pt x="11" y="160"/>
                    </a:lnTo>
                    <a:lnTo>
                      <a:pt x="3" y="125"/>
                    </a:lnTo>
                    <a:lnTo>
                      <a:pt x="3" y="87"/>
                    </a:lnTo>
                    <a:lnTo>
                      <a:pt x="3" y="52"/>
                    </a:lnTo>
                    <a:lnTo>
                      <a:pt x="1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77" name="Freeform 165"/>
              <p:cNvSpPr>
                <a:spLocks/>
              </p:cNvSpPr>
              <p:nvPr/>
            </p:nvSpPr>
            <p:spPr bwMode="auto">
              <a:xfrm>
                <a:off x="3268" y="3301"/>
                <a:ext cx="220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7" y="38"/>
                  </a:cxn>
                  <a:cxn ang="0">
                    <a:pos x="15" y="38"/>
                  </a:cxn>
                  <a:cxn ang="0">
                    <a:pos x="29" y="31"/>
                  </a:cxn>
                  <a:cxn ang="0">
                    <a:pos x="36" y="31"/>
                  </a:cxn>
                  <a:cxn ang="0">
                    <a:pos x="47" y="28"/>
                  </a:cxn>
                  <a:cxn ang="0">
                    <a:pos x="62" y="28"/>
                  </a:cxn>
                  <a:cxn ang="0">
                    <a:pos x="83" y="28"/>
                  </a:cxn>
                  <a:cxn ang="0">
                    <a:pos x="98" y="21"/>
                  </a:cxn>
                  <a:cxn ang="0">
                    <a:pos x="116" y="21"/>
                  </a:cxn>
                  <a:cxn ang="0">
                    <a:pos x="130" y="21"/>
                  </a:cxn>
                  <a:cxn ang="0">
                    <a:pos x="152" y="21"/>
                  </a:cxn>
                  <a:cxn ang="0">
                    <a:pos x="173" y="21"/>
                  </a:cxn>
                  <a:cxn ang="0">
                    <a:pos x="191" y="28"/>
                  </a:cxn>
                  <a:cxn ang="0">
                    <a:pos x="213" y="28"/>
                  </a:cxn>
                  <a:cxn ang="0">
                    <a:pos x="220" y="0"/>
                  </a:cxn>
                  <a:cxn ang="0">
                    <a:pos x="213" y="0"/>
                  </a:cxn>
                  <a:cxn ang="0">
                    <a:pos x="213" y="0"/>
                  </a:cxn>
                  <a:cxn ang="0">
                    <a:pos x="206" y="0"/>
                  </a:cxn>
                  <a:cxn ang="0">
                    <a:pos x="191" y="0"/>
                  </a:cxn>
                  <a:cxn ang="0">
                    <a:pos x="184" y="0"/>
                  </a:cxn>
                  <a:cxn ang="0">
                    <a:pos x="173" y="0"/>
                  </a:cxn>
                  <a:cxn ang="0">
                    <a:pos x="152" y="7"/>
                  </a:cxn>
                  <a:cxn ang="0">
                    <a:pos x="137" y="7"/>
                  </a:cxn>
                  <a:cxn ang="0">
                    <a:pos x="116" y="7"/>
                  </a:cxn>
                  <a:cxn ang="0">
                    <a:pos x="105" y="7"/>
                  </a:cxn>
                  <a:cxn ang="0">
                    <a:pos x="83" y="7"/>
                  </a:cxn>
                  <a:cxn ang="0">
                    <a:pos x="69" y="14"/>
                  </a:cxn>
                  <a:cxn ang="0">
                    <a:pos x="47" y="14"/>
                  </a:cxn>
                  <a:cxn ang="0">
                    <a:pos x="29" y="21"/>
                  </a:cxn>
                  <a:cxn ang="0">
                    <a:pos x="15" y="21"/>
                  </a:cxn>
                  <a:cxn ang="0">
                    <a:pos x="0" y="28"/>
                  </a:cxn>
                  <a:cxn ang="0">
                    <a:pos x="0" y="38"/>
                  </a:cxn>
                </a:cxnLst>
                <a:rect l="0" t="0" r="r" b="b"/>
                <a:pathLst>
                  <a:path w="220" h="38">
                    <a:moveTo>
                      <a:pt x="0" y="38"/>
                    </a:moveTo>
                    <a:lnTo>
                      <a:pt x="0" y="38"/>
                    </a:lnTo>
                    <a:lnTo>
                      <a:pt x="0" y="38"/>
                    </a:lnTo>
                    <a:lnTo>
                      <a:pt x="7" y="38"/>
                    </a:lnTo>
                    <a:lnTo>
                      <a:pt x="15" y="38"/>
                    </a:lnTo>
                    <a:lnTo>
                      <a:pt x="29" y="31"/>
                    </a:lnTo>
                    <a:lnTo>
                      <a:pt x="36" y="31"/>
                    </a:lnTo>
                    <a:lnTo>
                      <a:pt x="47" y="28"/>
                    </a:lnTo>
                    <a:lnTo>
                      <a:pt x="62" y="28"/>
                    </a:lnTo>
                    <a:lnTo>
                      <a:pt x="83" y="28"/>
                    </a:lnTo>
                    <a:lnTo>
                      <a:pt x="98" y="21"/>
                    </a:lnTo>
                    <a:lnTo>
                      <a:pt x="116" y="21"/>
                    </a:lnTo>
                    <a:lnTo>
                      <a:pt x="130" y="21"/>
                    </a:lnTo>
                    <a:lnTo>
                      <a:pt x="152" y="21"/>
                    </a:lnTo>
                    <a:lnTo>
                      <a:pt x="173" y="21"/>
                    </a:lnTo>
                    <a:lnTo>
                      <a:pt x="191" y="28"/>
                    </a:lnTo>
                    <a:lnTo>
                      <a:pt x="213" y="28"/>
                    </a:lnTo>
                    <a:lnTo>
                      <a:pt x="220" y="0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06" y="0"/>
                    </a:lnTo>
                    <a:lnTo>
                      <a:pt x="191" y="0"/>
                    </a:lnTo>
                    <a:lnTo>
                      <a:pt x="184" y="0"/>
                    </a:lnTo>
                    <a:lnTo>
                      <a:pt x="173" y="0"/>
                    </a:lnTo>
                    <a:lnTo>
                      <a:pt x="152" y="7"/>
                    </a:lnTo>
                    <a:lnTo>
                      <a:pt x="137" y="7"/>
                    </a:lnTo>
                    <a:lnTo>
                      <a:pt x="116" y="7"/>
                    </a:lnTo>
                    <a:lnTo>
                      <a:pt x="105" y="7"/>
                    </a:lnTo>
                    <a:lnTo>
                      <a:pt x="83" y="7"/>
                    </a:lnTo>
                    <a:lnTo>
                      <a:pt x="69" y="14"/>
                    </a:lnTo>
                    <a:lnTo>
                      <a:pt x="47" y="14"/>
                    </a:lnTo>
                    <a:lnTo>
                      <a:pt x="29" y="21"/>
                    </a:lnTo>
                    <a:lnTo>
                      <a:pt x="15" y="21"/>
                    </a:lnTo>
                    <a:lnTo>
                      <a:pt x="0" y="2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78" name="Freeform 166"/>
              <p:cNvSpPr>
                <a:spLocks/>
              </p:cNvSpPr>
              <p:nvPr/>
            </p:nvSpPr>
            <p:spPr bwMode="auto">
              <a:xfrm>
                <a:off x="3139" y="3684"/>
                <a:ext cx="371" cy="115"/>
              </a:xfrm>
              <a:custGeom>
                <a:avLst/>
                <a:gdLst/>
                <a:ahLst/>
                <a:cxnLst>
                  <a:cxn ang="0">
                    <a:pos x="158" y="115"/>
                  </a:cxn>
                  <a:cxn ang="0">
                    <a:pos x="158" y="115"/>
                  </a:cxn>
                  <a:cxn ang="0">
                    <a:pos x="158" y="115"/>
                  </a:cxn>
                  <a:cxn ang="0">
                    <a:pos x="165" y="108"/>
                  </a:cxn>
                  <a:cxn ang="0">
                    <a:pos x="165" y="108"/>
                  </a:cxn>
                  <a:cxn ang="0">
                    <a:pos x="173" y="108"/>
                  </a:cxn>
                  <a:cxn ang="0">
                    <a:pos x="176" y="101"/>
                  </a:cxn>
                  <a:cxn ang="0">
                    <a:pos x="183" y="101"/>
                  </a:cxn>
                  <a:cxn ang="0">
                    <a:pos x="191" y="94"/>
                  </a:cxn>
                  <a:cxn ang="0">
                    <a:pos x="198" y="94"/>
                  </a:cxn>
                  <a:cxn ang="0">
                    <a:pos x="205" y="87"/>
                  </a:cxn>
                  <a:cxn ang="0">
                    <a:pos x="212" y="87"/>
                  </a:cxn>
                  <a:cxn ang="0">
                    <a:pos x="219" y="80"/>
                  </a:cxn>
                  <a:cxn ang="0">
                    <a:pos x="227" y="73"/>
                  </a:cxn>
                  <a:cxn ang="0">
                    <a:pos x="234" y="66"/>
                  </a:cxn>
                  <a:cxn ang="0">
                    <a:pos x="234" y="66"/>
                  </a:cxn>
                  <a:cxn ang="0">
                    <a:pos x="241" y="59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371" y="80"/>
                  </a:cxn>
                  <a:cxn ang="0">
                    <a:pos x="356" y="87"/>
                  </a:cxn>
                  <a:cxn ang="0">
                    <a:pos x="252" y="59"/>
                  </a:cxn>
                  <a:cxn ang="0">
                    <a:pos x="252" y="59"/>
                  </a:cxn>
                  <a:cxn ang="0">
                    <a:pos x="252" y="66"/>
                  </a:cxn>
                  <a:cxn ang="0">
                    <a:pos x="245" y="66"/>
                  </a:cxn>
                  <a:cxn ang="0">
                    <a:pos x="245" y="66"/>
                  </a:cxn>
                  <a:cxn ang="0">
                    <a:pos x="245" y="73"/>
                  </a:cxn>
                  <a:cxn ang="0">
                    <a:pos x="241" y="73"/>
                  </a:cxn>
                  <a:cxn ang="0">
                    <a:pos x="241" y="80"/>
                  </a:cxn>
                  <a:cxn ang="0">
                    <a:pos x="234" y="80"/>
                  </a:cxn>
                  <a:cxn ang="0">
                    <a:pos x="227" y="87"/>
                  </a:cxn>
                  <a:cxn ang="0">
                    <a:pos x="219" y="87"/>
                  </a:cxn>
                  <a:cxn ang="0">
                    <a:pos x="212" y="94"/>
                  </a:cxn>
                  <a:cxn ang="0">
                    <a:pos x="205" y="101"/>
                  </a:cxn>
                  <a:cxn ang="0">
                    <a:pos x="191" y="101"/>
                  </a:cxn>
                  <a:cxn ang="0">
                    <a:pos x="183" y="108"/>
                  </a:cxn>
                  <a:cxn ang="0">
                    <a:pos x="173" y="115"/>
                  </a:cxn>
                  <a:cxn ang="0">
                    <a:pos x="165" y="115"/>
                  </a:cxn>
                  <a:cxn ang="0">
                    <a:pos x="158" y="115"/>
                  </a:cxn>
                </a:cxnLst>
                <a:rect l="0" t="0" r="r" b="b"/>
                <a:pathLst>
                  <a:path w="371" h="115">
                    <a:moveTo>
                      <a:pt x="158" y="115"/>
                    </a:moveTo>
                    <a:lnTo>
                      <a:pt x="158" y="115"/>
                    </a:lnTo>
                    <a:lnTo>
                      <a:pt x="158" y="115"/>
                    </a:lnTo>
                    <a:lnTo>
                      <a:pt x="165" y="108"/>
                    </a:lnTo>
                    <a:lnTo>
                      <a:pt x="165" y="108"/>
                    </a:lnTo>
                    <a:lnTo>
                      <a:pt x="173" y="108"/>
                    </a:lnTo>
                    <a:lnTo>
                      <a:pt x="176" y="101"/>
                    </a:lnTo>
                    <a:lnTo>
                      <a:pt x="183" y="101"/>
                    </a:lnTo>
                    <a:lnTo>
                      <a:pt x="191" y="94"/>
                    </a:lnTo>
                    <a:lnTo>
                      <a:pt x="198" y="94"/>
                    </a:lnTo>
                    <a:lnTo>
                      <a:pt x="205" y="87"/>
                    </a:lnTo>
                    <a:lnTo>
                      <a:pt x="212" y="87"/>
                    </a:lnTo>
                    <a:lnTo>
                      <a:pt x="219" y="80"/>
                    </a:lnTo>
                    <a:lnTo>
                      <a:pt x="227" y="73"/>
                    </a:lnTo>
                    <a:lnTo>
                      <a:pt x="234" y="66"/>
                    </a:lnTo>
                    <a:lnTo>
                      <a:pt x="234" y="66"/>
                    </a:lnTo>
                    <a:lnTo>
                      <a:pt x="241" y="59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371" y="80"/>
                    </a:lnTo>
                    <a:lnTo>
                      <a:pt x="356" y="87"/>
                    </a:lnTo>
                    <a:lnTo>
                      <a:pt x="252" y="59"/>
                    </a:lnTo>
                    <a:lnTo>
                      <a:pt x="252" y="59"/>
                    </a:lnTo>
                    <a:lnTo>
                      <a:pt x="252" y="66"/>
                    </a:lnTo>
                    <a:lnTo>
                      <a:pt x="245" y="66"/>
                    </a:lnTo>
                    <a:lnTo>
                      <a:pt x="245" y="66"/>
                    </a:lnTo>
                    <a:lnTo>
                      <a:pt x="245" y="73"/>
                    </a:lnTo>
                    <a:lnTo>
                      <a:pt x="241" y="73"/>
                    </a:lnTo>
                    <a:lnTo>
                      <a:pt x="241" y="80"/>
                    </a:lnTo>
                    <a:lnTo>
                      <a:pt x="234" y="80"/>
                    </a:lnTo>
                    <a:lnTo>
                      <a:pt x="227" y="87"/>
                    </a:lnTo>
                    <a:lnTo>
                      <a:pt x="219" y="87"/>
                    </a:lnTo>
                    <a:lnTo>
                      <a:pt x="212" y="94"/>
                    </a:lnTo>
                    <a:lnTo>
                      <a:pt x="205" y="101"/>
                    </a:lnTo>
                    <a:lnTo>
                      <a:pt x="191" y="101"/>
                    </a:lnTo>
                    <a:lnTo>
                      <a:pt x="183" y="108"/>
                    </a:lnTo>
                    <a:lnTo>
                      <a:pt x="173" y="115"/>
                    </a:lnTo>
                    <a:lnTo>
                      <a:pt x="165" y="115"/>
                    </a:lnTo>
                    <a:lnTo>
                      <a:pt x="158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79" name="Freeform 167"/>
              <p:cNvSpPr>
                <a:spLocks/>
              </p:cNvSpPr>
              <p:nvPr/>
            </p:nvSpPr>
            <p:spPr bwMode="auto">
              <a:xfrm>
                <a:off x="3063" y="3712"/>
                <a:ext cx="378" cy="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1" y="104"/>
                  </a:cxn>
                  <a:cxn ang="0">
                    <a:pos x="378" y="104"/>
                  </a:cxn>
                  <a:cxn ang="0">
                    <a:pos x="14" y="0"/>
                  </a:cxn>
                  <a:cxn ang="0">
                    <a:pos x="0" y="0"/>
                  </a:cxn>
                </a:cxnLst>
                <a:rect l="0" t="0" r="r" b="b"/>
                <a:pathLst>
                  <a:path w="378" h="104">
                    <a:moveTo>
                      <a:pt x="0" y="0"/>
                    </a:moveTo>
                    <a:lnTo>
                      <a:pt x="371" y="104"/>
                    </a:lnTo>
                    <a:lnTo>
                      <a:pt x="378" y="104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80" name="Freeform 168"/>
              <p:cNvSpPr>
                <a:spLocks/>
              </p:cNvSpPr>
              <p:nvPr/>
            </p:nvSpPr>
            <p:spPr bwMode="auto">
              <a:xfrm>
                <a:off x="3124" y="3698"/>
                <a:ext cx="371" cy="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4" y="94"/>
                  </a:cxn>
                  <a:cxn ang="0">
                    <a:pos x="371" y="94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371" h="94">
                    <a:moveTo>
                      <a:pt x="0" y="0"/>
                    </a:moveTo>
                    <a:lnTo>
                      <a:pt x="364" y="94"/>
                    </a:lnTo>
                    <a:lnTo>
                      <a:pt x="371" y="94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81" name="Freeform 169"/>
              <p:cNvSpPr>
                <a:spLocks/>
              </p:cNvSpPr>
              <p:nvPr/>
            </p:nvSpPr>
            <p:spPr bwMode="auto">
              <a:xfrm>
                <a:off x="3099" y="3705"/>
                <a:ext cx="367" cy="1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0" y="101"/>
                  </a:cxn>
                  <a:cxn ang="0">
                    <a:pos x="367" y="101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367" h="101">
                    <a:moveTo>
                      <a:pt x="0" y="0"/>
                    </a:moveTo>
                    <a:lnTo>
                      <a:pt x="360" y="101"/>
                    </a:lnTo>
                    <a:lnTo>
                      <a:pt x="367" y="101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</p:grpSp>
        <p:grpSp>
          <p:nvGrpSpPr>
            <p:cNvPr id="85" name="Group 6"/>
            <p:cNvGrpSpPr>
              <a:grpSpLocks/>
            </p:cNvGrpSpPr>
            <p:nvPr/>
          </p:nvGrpSpPr>
          <p:grpSpPr bwMode="auto">
            <a:xfrm>
              <a:off x="1271589" y="5184775"/>
              <a:ext cx="650875" cy="569913"/>
              <a:chOff x="801" y="3266"/>
              <a:chExt cx="410" cy="359"/>
            </a:xfrm>
          </p:grpSpPr>
          <p:sp>
            <p:nvSpPr>
              <p:cNvPr id="86" name="AutoShape 7"/>
              <p:cNvSpPr>
                <a:spLocks noChangeArrowheads="1"/>
              </p:cNvSpPr>
              <p:nvPr/>
            </p:nvSpPr>
            <p:spPr bwMode="auto">
              <a:xfrm>
                <a:off x="830" y="3295"/>
                <a:ext cx="381" cy="330"/>
              </a:xfrm>
              <a:prstGeom prst="roundRect">
                <a:avLst>
                  <a:gd name="adj" fmla="val 301"/>
                </a:avLst>
              </a:prstGeom>
              <a:solidFill>
                <a:srgbClr val="CCCCFF"/>
              </a:solidFill>
              <a:ln w="19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87" name="AutoShape 8"/>
              <p:cNvSpPr>
                <a:spLocks noChangeArrowheads="1"/>
              </p:cNvSpPr>
              <p:nvPr/>
            </p:nvSpPr>
            <p:spPr bwMode="auto">
              <a:xfrm>
                <a:off x="801" y="3266"/>
                <a:ext cx="384" cy="317"/>
              </a:xfrm>
              <a:prstGeom prst="roundRect">
                <a:avLst>
                  <a:gd name="adj" fmla="val 27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Comic Sans MS" pitchFamily="66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>
                    <a:solidFill>
                      <a:schemeClr val="tx1"/>
                    </a:solidFill>
                    <a:latin typeface="Maiandra GD" pitchFamily="34" charset="0"/>
                  </a:rPr>
                  <a:t>user</a:t>
                </a:r>
              </a:p>
              <a:p>
                <a:pPr algn="ctr">
                  <a:buClr>
                    <a:srgbClr val="000000"/>
                  </a:buClr>
                  <a:buSzPct val="100000"/>
                  <a:buFont typeface="Comic Sans MS" pitchFamily="66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>
                    <a:solidFill>
                      <a:schemeClr val="tx1"/>
                    </a:solidFill>
                    <a:latin typeface="Maiandra GD" pitchFamily="34" charset="0"/>
                  </a:rPr>
                  <a:t>agent</a:t>
                </a:r>
              </a:p>
            </p:txBody>
          </p:sp>
        </p:grpSp>
        <p:grpSp>
          <p:nvGrpSpPr>
            <p:cNvPr id="90" name="Group 19"/>
            <p:cNvGrpSpPr>
              <a:grpSpLocks/>
            </p:cNvGrpSpPr>
            <p:nvPr/>
          </p:nvGrpSpPr>
          <p:grpSpPr bwMode="auto">
            <a:xfrm>
              <a:off x="2808288" y="4995865"/>
              <a:ext cx="809624" cy="1009650"/>
              <a:chOff x="1769" y="3147"/>
              <a:chExt cx="510" cy="636"/>
            </a:xfrm>
          </p:grpSpPr>
          <p:sp>
            <p:nvSpPr>
              <p:cNvPr id="91" name="AutoShape 20"/>
              <p:cNvSpPr>
                <a:spLocks noChangeArrowheads="1"/>
              </p:cNvSpPr>
              <p:nvPr/>
            </p:nvSpPr>
            <p:spPr bwMode="auto">
              <a:xfrm>
                <a:off x="1769" y="3147"/>
                <a:ext cx="510" cy="636"/>
              </a:xfrm>
              <a:prstGeom prst="roundRect">
                <a:avLst>
                  <a:gd name="adj" fmla="val 194"/>
                </a:avLst>
              </a:prstGeom>
              <a:solidFill>
                <a:srgbClr val="CCCCFF"/>
              </a:solidFill>
              <a:ln w="19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92" name="AutoShape 21"/>
              <p:cNvSpPr>
                <a:spLocks noChangeArrowheads="1"/>
              </p:cNvSpPr>
              <p:nvPr/>
            </p:nvSpPr>
            <p:spPr bwMode="auto">
              <a:xfrm>
                <a:off x="1812" y="3203"/>
                <a:ext cx="407" cy="317"/>
              </a:xfrm>
              <a:prstGeom prst="roundRect">
                <a:avLst>
                  <a:gd name="adj" fmla="val 27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Comic Sans MS" pitchFamily="66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chemeClr val="tx1"/>
                    </a:solidFill>
                    <a:latin typeface="Maiandra GD" pitchFamily="34" charset="0"/>
                  </a:rPr>
                  <a:t>mail</a:t>
                </a:r>
              </a:p>
              <a:p>
                <a:pPr algn="ctr">
                  <a:buClr>
                    <a:srgbClr val="000000"/>
                  </a:buClr>
                  <a:buSzPct val="100000"/>
                  <a:buFont typeface="Comic Sans MS" pitchFamily="66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chemeClr val="tx1"/>
                    </a:solidFill>
                    <a:latin typeface="Maiandra GD" pitchFamily="34" charset="0"/>
                  </a:rPr>
                  <a:t>server</a:t>
                </a:r>
              </a:p>
            </p:txBody>
          </p:sp>
          <p:sp>
            <p:nvSpPr>
              <p:cNvPr id="93" name="AutoShape 22"/>
              <p:cNvSpPr>
                <a:spLocks noChangeArrowheads="1"/>
              </p:cNvSpPr>
              <p:nvPr/>
            </p:nvSpPr>
            <p:spPr bwMode="auto">
              <a:xfrm>
                <a:off x="1793" y="3501"/>
                <a:ext cx="450" cy="120"/>
              </a:xfrm>
              <a:prstGeom prst="roundRect">
                <a:avLst>
                  <a:gd name="adj" fmla="val 833"/>
                </a:avLst>
              </a:prstGeom>
              <a:solidFill>
                <a:srgbClr val="00FF00"/>
              </a:solidFill>
              <a:ln w="19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94" name="Line 23"/>
              <p:cNvSpPr>
                <a:spLocks noChangeShapeType="1"/>
              </p:cNvSpPr>
              <p:nvPr/>
            </p:nvSpPr>
            <p:spPr bwMode="auto">
              <a:xfrm>
                <a:off x="1842" y="3529"/>
                <a:ext cx="1" cy="72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95" name="Line 24"/>
              <p:cNvSpPr>
                <a:spLocks noChangeShapeType="1"/>
              </p:cNvSpPr>
              <p:nvPr/>
            </p:nvSpPr>
            <p:spPr bwMode="auto">
              <a:xfrm>
                <a:off x="1951" y="3528"/>
                <a:ext cx="1" cy="72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96" name="Line 25"/>
              <p:cNvSpPr>
                <a:spLocks noChangeShapeType="1"/>
              </p:cNvSpPr>
              <p:nvPr/>
            </p:nvSpPr>
            <p:spPr bwMode="auto">
              <a:xfrm>
                <a:off x="2006" y="3530"/>
                <a:ext cx="1" cy="72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97" name="Line 26"/>
              <p:cNvSpPr>
                <a:spLocks noChangeShapeType="1"/>
              </p:cNvSpPr>
              <p:nvPr/>
            </p:nvSpPr>
            <p:spPr bwMode="auto">
              <a:xfrm>
                <a:off x="2063" y="3528"/>
                <a:ext cx="1" cy="72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98" name="Line 27"/>
              <p:cNvSpPr>
                <a:spLocks noChangeShapeType="1"/>
              </p:cNvSpPr>
              <p:nvPr/>
            </p:nvSpPr>
            <p:spPr bwMode="auto">
              <a:xfrm>
                <a:off x="2124" y="3528"/>
                <a:ext cx="1" cy="72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99" name="Line 28"/>
              <p:cNvSpPr>
                <a:spLocks noChangeShapeType="1"/>
              </p:cNvSpPr>
              <p:nvPr/>
            </p:nvSpPr>
            <p:spPr bwMode="auto">
              <a:xfrm>
                <a:off x="2180" y="3528"/>
                <a:ext cx="1" cy="72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00" name="Line 29"/>
              <p:cNvSpPr>
                <a:spLocks noChangeShapeType="1"/>
              </p:cNvSpPr>
              <p:nvPr/>
            </p:nvSpPr>
            <p:spPr bwMode="auto">
              <a:xfrm>
                <a:off x="1895" y="3529"/>
                <a:ext cx="1" cy="72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01" name="AutoShape 30"/>
              <p:cNvSpPr>
                <a:spLocks noChangeArrowheads="1"/>
              </p:cNvSpPr>
              <p:nvPr/>
            </p:nvSpPr>
            <p:spPr bwMode="auto">
              <a:xfrm>
                <a:off x="1801" y="3668"/>
                <a:ext cx="64" cy="93"/>
              </a:xfrm>
              <a:prstGeom prst="roundRect">
                <a:avLst>
                  <a:gd name="adj" fmla="val 1560"/>
                </a:avLst>
              </a:prstGeom>
              <a:solidFill>
                <a:srgbClr val="FFFF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02" name="AutoShape 31"/>
              <p:cNvSpPr>
                <a:spLocks noChangeArrowheads="1"/>
              </p:cNvSpPr>
              <p:nvPr/>
            </p:nvSpPr>
            <p:spPr bwMode="auto">
              <a:xfrm>
                <a:off x="1887" y="3668"/>
                <a:ext cx="64" cy="93"/>
              </a:xfrm>
              <a:prstGeom prst="roundRect">
                <a:avLst>
                  <a:gd name="adj" fmla="val 1560"/>
                </a:avLst>
              </a:prstGeom>
              <a:solidFill>
                <a:srgbClr val="FFFF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03" name="AutoShape 32"/>
              <p:cNvSpPr>
                <a:spLocks noChangeArrowheads="1"/>
              </p:cNvSpPr>
              <p:nvPr/>
            </p:nvSpPr>
            <p:spPr bwMode="auto">
              <a:xfrm>
                <a:off x="1973" y="3667"/>
                <a:ext cx="64" cy="93"/>
              </a:xfrm>
              <a:prstGeom prst="roundRect">
                <a:avLst>
                  <a:gd name="adj" fmla="val 1560"/>
                </a:avLst>
              </a:prstGeom>
              <a:solidFill>
                <a:srgbClr val="FFFF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04" name="AutoShape 33"/>
              <p:cNvSpPr>
                <a:spLocks noChangeArrowheads="1"/>
              </p:cNvSpPr>
              <p:nvPr/>
            </p:nvSpPr>
            <p:spPr bwMode="auto">
              <a:xfrm>
                <a:off x="2070" y="3665"/>
                <a:ext cx="64" cy="93"/>
              </a:xfrm>
              <a:prstGeom prst="roundRect">
                <a:avLst>
                  <a:gd name="adj" fmla="val 1560"/>
                </a:avLst>
              </a:prstGeom>
              <a:solidFill>
                <a:srgbClr val="FFFF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05" name="AutoShape 34"/>
              <p:cNvSpPr>
                <a:spLocks noChangeArrowheads="1"/>
              </p:cNvSpPr>
              <p:nvPr/>
            </p:nvSpPr>
            <p:spPr bwMode="auto">
              <a:xfrm>
                <a:off x="2166" y="3665"/>
                <a:ext cx="64" cy="93"/>
              </a:xfrm>
              <a:prstGeom prst="roundRect">
                <a:avLst>
                  <a:gd name="adj" fmla="val 1560"/>
                </a:avLst>
              </a:prstGeom>
              <a:solidFill>
                <a:srgbClr val="FFFF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</p:grpSp>
        <p:grpSp>
          <p:nvGrpSpPr>
            <p:cNvPr id="142" name="Group 65"/>
            <p:cNvGrpSpPr>
              <a:grpSpLocks/>
            </p:cNvGrpSpPr>
            <p:nvPr/>
          </p:nvGrpSpPr>
          <p:grpSpPr bwMode="auto">
            <a:xfrm>
              <a:off x="6853243" y="5068888"/>
              <a:ext cx="619125" cy="554037"/>
              <a:chOff x="4317" y="3193"/>
              <a:chExt cx="390" cy="349"/>
            </a:xfrm>
          </p:grpSpPr>
          <p:sp>
            <p:nvSpPr>
              <p:cNvPr id="143" name="AutoShape 66"/>
              <p:cNvSpPr>
                <a:spLocks noChangeArrowheads="1"/>
              </p:cNvSpPr>
              <p:nvPr/>
            </p:nvSpPr>
            <p:spPr bwMode="auto">
              <a:xfrm>
                <a:off x="4326" y="3212"/>
                <a:ext cx="381" cy="330"/>
              </a:xfrm>
              <a:prstGeom prst="roundRect">
                <a:avLst>
                  <a:gd name="adj" fmla="val 301"/>
                </a:avLst>
              </a:prstGeom>
              <a:solidFill>
                <a:srgbClr val="CCCCFF"/>
              </a:solidFill>
              <a:ln w="19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44" name="AutoShape 67"/>
              <p:cNvSpPr>
                <a:spLocks noChangeArrowheads="1"/>
              </p:cNvSpPr>
              <p:nvPr/>
            </p:nvSpPr>
            <p:spPr bwMode="auto">
              <a:xfrm>
                <a:off x="4317" y="3193"/>
                <a:ext cx="384" cy="317"/>
              </a:xfrm>
              <a:prstGeom prst="roundRect">
                <a:avLst>
                  <a:gd name="adj" fmla="val 27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Comic Sans MS" pitchFamily="66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chemeClr val="tx1"/>
                    </a:solidFill>
                    <a:latin typeface="Maiandra GD" pitchFamily="34" charset="0"/>
                  </a:rPr>
                  <a:t>user</a:t>
                </a:r>
              </a:p>
              <a:p>
                <a:pPr algn="ctr">
                  <a:buClr>
                    <a:srgbClr val="000000"/>
                  </a:buClr>
                  <a:buSzPct val="100000"/>
                  <a:buFont typeface="Comic Sans MS" pitchFamily="66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chemeClr val="tx1"/>
                    </a:solidFill>
                    <a:latin typeface="Maiandra GD" pitchFamily="34" charset="0"/>
                  </a:rPr>
                  <a:t>agent</a:t>
                </a:r>
              </a:p>
            </p:txBody>
          </p:sp>
        </p:grpSp>
        <p:sp>
          <p:nvSpPr>
            <p:cNvPr id="145" name="Line 68"/>
            <p:cNvSpPr>
              <a:spLocks noChangeShapeType="1"/>
            </p:cNvSpPr>
            <p:nvPr/>
          </p:nvSpPr>
          <p:spPr bwMode="auto">
            <a:xfrm>
              <a:off x="1928813" y="5494338"/>
              <a:ext cx="892175" cy="146050"/>
            </a:xfrm>
            <a:prstGeom prst="line">
              <a:avLst/>
            </a:prstGeom>
            <a:noFill/>
            <a:ln w="12600">
              <a:solidFill>
                <a:srgbClr val="33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es-ES" sz="1600">
                <a:latin typeface="Maiandra GD" pitchFamily="34" charset="0"/>
              </a:endParaRPr>
            </a:p>
          </p:txBody>
        </p:sp>
        <p:sp>
          <p:nvSpPr>
            <p:cNvPr id="146" name="Line 69"/>
            <p:cNvSpPr>
              <a:spLocks noChangeShapeType="1"/>
            </p:cNvSpPr>
            <p:nvPr/>
          </p:nvSpPr>
          <p:spPr bwMode="auto">
            <a:xfrm>
              <a:off x="3614738" y="5629275"/>
              <a:ext cx="1379537" cy="219075"/>
            </a:xfrm>
            <a:prstGeom prst="line">
              <a:avLst/>
            </a:prstGeom>
            <a:noFill/>
            <a:ln w="12600">
              <a:solidFill>
                <a:srgbClr val="33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es-ES" sz="1600">
                <a:latin typeface="Maiandra GD" pitchFamily="34" charset="0"/>
              </a:endParaRPr>
            </a:p>
          </p:txBody>
        </p:sp>
        <p:sp>
          <p:nvSpPr>
            <p:cNvPr id="147" name="Line 70"/>
            <p:cNvSpPr>
              <a:spLocks noChangeShapeType="1"/>
            </p:cNvSpPr>
            <p:nvPr/>
          </p:nvSpPr>
          <p:spPr bwMode="auto">
            <a:xfrm flipV="1">
              <a:off x="5811838" y="5407025"/>
              <a:ext cx="1027112" cy="430213"/>
            </a:xfrm>
            <a:prstGeom prst="line">
              <a:avLst/>
            </a:prstGeom>
            <a:noFill/>
            <a:ln w="12600">
              <a:solidFill>
                <a:srgbClr val="33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es-ES" sz="1600">
                <a:latin typeface="Maiandra GD" pitchFamily="34" charset="0"/>
              </a:endParaRPr>
            </a:p>
          </p:txBody>
        </p:sp>
        <p:grpSp>
          <p:nvGrpSpPr>
            <p:cNvPr id="148" name="Group 71"/>
            <p:cNvGrpSpPr>
              <a:grpSpLocks/>
            </p:cNvGrpSpPr>
            <p:nvPr/>
          </p:nvGrpSpPr>
          <p:grpSpPr bwMode="auto">
            <a:xfrm>
              <a:off x="1441452" y="4870459"/>
              <a:ext cx="292101" cy="257176"/>
              <a:chOff x="908" y="3068"/>
              <a:chExt cx="184" cy="162"/>
            </a:xfrm>
          </p:grpSpPr>
          <p:sp>
            <p:nvSpPr>
              <p:cNvPr id="149" name="Oval 72"/>
              <p:cNvSpPr>
                <a:spLocks noChangeArrowheads="1"/>
              </p:cNvSpPr>
              <p:nvPr/>
            </p:nvSpPr>
            <p:spPr bwMode="auto">
              <a:xfrm>
                <a:off x="908" y="3068"/>
                <a:ext cx="184" cy="154"/>
              </a:xfrm>
              <a:prstGeom prst="ellipse">
                <a:avLst/>
              </a:prstGeom>
              <a:solidFill>
                <a:srgbClr val="FFFFFF"/>
              </a:solidFill>
              <a:ln w="126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50" name="AutoShape 73"/>
              <p:cNvSpPr>
                <a:spLocks noChangeArrowheads="1"/>
              </p:cNvSpPr>
              <p:nvPr/>
            </p:nvSpPr>
            <p:spPr bwMode="auto">
              <a:xfrm>
                <a:off x="935" y="3121"/>
                <a:ext cx="130" cy="109"/>
              </a:xfrm>
              <a:prstGeom prst="roundRect">
                <a:avLst>
                  <a:gd name="adj" fmla="val 92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 anchorCtr="1"/>
              <a:lstStyle/>
              <a:p>
                <a:pPr algn="ctr">
                  <a:lnSpc>
                    <a:spcPct val="90000"/>
                  </a:lnSpc>
                  <a:spcBef>
                    <a:spcPts val="400"/>
                  </a:spcBef>
                  <a:buClr>
                    <a:srgbClr val="3333CC"/>
                  </a:buClr>
                  <a:buSzPct val="85000"/>
                  <a:buFont typeface="ZapfDingbats" pitchFamily="82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 dirty="0">
                    <a:solidFill>
                      <a:srgbClr val="FF0000"/>
                    </a:solidFill>
                    <a:latin typeface="Maiandra GD" pitchFamily="34" charset="0"/>
                  </a:rPr>
                  <a:t>1</a:t>
                </a:r>
              </a:p>
            </p:txBody>
          </p:sp>
        </p:grpSp>
        <p:grpSp>
          <p:nvGrpSpPr>
            <p:cNvPr id="151" name="Group 74"/>
            <p:cNvGrpSpPr>
              <a:grpSpLocks/>
            </p:cNvGrpSpPr>
            <p:nvPr/>
          </p:nvGrpSpPr>
          <p:grpSpPr bwMode="auto">
            <a:xfrm>
              <a:off x="2168525" y="5438775"/>
              <a:ext cx="290513" cy="242888"/>
              <a:chOff x="1366" y="3426"/>
              <a:chExt cx="183" cy="153"/>
            </a:xfrm>
          </p:grpSpPr>
          <p:sp>
            <p:nvSpPr>
              <p:cNvPr id="152" name="Oval 75"/>
              <p:cNvSpPr>
                <a:spLocks noChangeArrowheads="1"/>
              </p:cNvSpPr>
              <p:nvPr/>
            </p:nvSpPr>
            <p:spPr bwMode="auto">
              <a:xfrm>
                <a:off x="1366" y="3426"/>
                <a:ext cx="184" cy="154"/>
              </a:xfrm>
              <a:prstGeom prst="ellipse">
                <a:avLst/>
              </a:prstGeom>
              <a:solidFill>
                <a:srgbClr val="FFFFFF"/>
              </a:solidFill>
              <a:ln w="126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53" name="AutoShape 76"/>
              <p:cNvSpPr>
                <a:spLocks noChangeArrowheads="1"/>
              </p:cNvSpPr>
              <p:nvPr/>
            </p:nvSpPr>
            <p:spPr bwMode="auto">
              <a:xfrm>
                <a:off x="1393" y="3449"/>
                <a:ext cx="130" cy="109"/>
              </a:xfrm>
              <a:prstGeom prst="roundRect">
                <a:avLst>
                  <a:gd name="adj" fmla="val 92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 anchorCtr="1"/>
              <a:lstStyle/>
              <a:p>
                <a:pPr algn="ctr">
                  <a:lnSpc>
                    <a:spcPct val="90000"/>
                  </a:lnSpc>
                  <a:spcBef>
                    <a:spcPts val="400"/>
                  </a:spcBef>
                  <a:buClr>
                    <a:srgbClr val="3333CC"/>
                  </a:buClr>
                  <a:buSzPct val="85000"/>
                  <a:buFont typeface="ZapfDingbats" pitchFamily="82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 dirty="0">
                    <a:solidFill>
                      <a:srgbClr val="FF0000"/>
                    </a:solidFill>
                    <a:latin typeface="Maiandra GD" pitchFamily="34" charset="0"/>
                  </a:rPr>
                  <a:t>2</a:t>
                </a:r>
              </a:p>
            </p:txBody>
          </p:sp>
        </p:grpSp>
        <p:grpSp>
          <p:nvGrpSpPr>
            <p:cNvPr id="154" name="Group 77"/>
            <p:cNvGrpSpPr>
              <a:grpSpLocks/>
            </p:cNvGrpSpPr>
            <p:nvPr/>
          </p:nvGrpSpPr>
          <p:grpSpPr bwMode="auto">
            <a:xfrm>
              <a:off x="3040058" y="5518161"/>
              <a:ext cx="292099" cy="244476"/>
              <a:chOff x="1915" y="3476"/>
              <a:chExt cx="184" cy="154"/>
            </a:xfrm>
          </p:grpSpPr>
          <p:sp>
            <p:nvSpPr>
              <p:cNvPr id="155" name="Oval 78"/>
              <p:cNvSpPr>
                <a:spLocks noChangeArrowheads="1"/>
              </p:cNvSpPr>
              <p:nvPr/>
            </p:nvSpPr>
            <p:spPr bwMode="auto">
              <a:xfrm>
                <a:off x="1915" y="3476"/>
                <a:ext cx="184" cy="154"/>
              </a:xfrm>
              <a:prstGeom prst="ellipse">
                <a:avLst/>
              </a:prstGeom>
              <a:solidFill>
                <a:srgbClr val="FFFFFF"/>
              </a:solidFill>
              <a:ln w="126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56" name="AutoShape 79"/>
              <p:cNvSpPr>
                <a:spLocks noChangeArrowheads="1"/>
              </p:cNvSpPr>
              <p:nvPr/>
            </p:nvSpPr>
            <p:spPr bwMode="auto">
              <a:xfrm>
                <a:off x="1962" y="3509"/>
                <a:ext cx="130" cy="109"/>
              </a:xfrm>
              <a:prstGeom prst="roundRect">
                <a:avLst>
                  <a:gd name="adj" fmla="val 92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 anchorCtr="1"/>
              <a:lstStyle/>
              <a:p>
                <a:pPr algn="ctr">
                  <a:lnSpc>
                    <a:spcPct val="90000"/>
                  </a:lnSpc>
                  <a:spcBef>
                    <a:spcPts val="400"/>
                  </a:spcBef>
                  <a:buClr>
                    <a:srgbClr val="3333CC"/>
                  </a:buClr>
                  <a:buSzPct val="85000"/>
                  <a:buFont typeface="ZapfDingbats" pitchFamily="82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 dirty="0">
                    <a:solidFill>
                      <a:srgbClr val="FF0000"/>
                    </a:solidFill>
                    <a:latin typeface="Maiandra GD" pitchFamily="34" charset="0"/>
                  </a:rPr>
                  <a:t>3</a:t>
                </a:r>
              </a:p>
            </p:txBody>
          </p:sp>
        </p:grpSp>
        <p:grpSp>
          <p:nvGrpSpPr>
            <p:cNvPr id="157" name="Group 80"/>
            <p:cNvGrpSpPr>
              <a:grpSpLocks/>
            </p:cNvGrpSpPr>
            <p:nvPr/>
          </p:nvGrpSpPr>
          <p:grpSpPr bwMode="auto">
            <a:xfrm>
              <a:off x="4151313" y="5603875"/>
              <a:ext cx="290512" cy="242888"/>
              <a:chOff x="2615" y="3530"/>
              <a:chExt cx="183" cy="153"/>
            </a:xfrm>
          </p:grpSpPr>
          <p:sp>
            <p:nvSpPr>
              <p:cNvPr id="158" name="Oval 81"/>
              <p:cNvSpPr>
                <a:spLocks noChangeArrowheads="1"/>
              </p:cNvSpPr>
              <p:nvPr/>
            </p:nvSpPr>
            <p:spPr bwMode="auto">
              <a:xfrm>
                <a:off x="2615" y="3530"/>
                <a:ext cx="184" cy="154"/>
              </a:xfrm>
              <a:prstGeom prst="ellipse">
                <a:avLst/>
              </a:prstGeom>
              <a:solidFill>
                <a:srgbClr val="FFFFFF"/>
              </a:solidFill>
              <a:ln w="126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59" name="AutoShape 82"/>
              <p:cNvSpPr>
                <a:spLocks noChangeArrowheads="1"/>
              </p:cNvSpPr>
              <p:nvPr/>
            </p:nvSpPr>
            <p:spPr bwMode="auto">
              <a:xfrm>
                <a:off x="2642" y="3553"/>
                <a:ext cx="130" cy="109"/>
              </a:xfrm>
              <a:prstGeom prst="roundRect">
                <a:avLst>
                  <a:gd name="adj" fmla="val 92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 anchorCtr="1"/>
              <a:lstStyle/>
              <a:p>
                <a:pPr algn="ctr">
                  <a:lnSpc>
                    <a:spcPct val="90000"/>
                  </a:lnSpc>
                  <a:spcBef>
                    <a:spcPts val="400"/>
                  </a:spcBef>
                  <a:buClr>
                    <a:srgbClr val="3333CC"/>
                  </a:buClr>
                  <a:buSzPct val="85000"/>
                  <a:buFont typeface="ZapfDingbats" pitchFamily="82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 dirty="0">
                    <a:solidFill>
                      <a:srgbClr val="FF0000"/>
                    </a:solidFill>
                    <a:latin typeface="Maiandra GD" pitchFamily="34" charset="0"/>
                  </a:rPr>
                  <a:t>4</a:t>
                </a:r>
              </a:p>
            </p:txBody>
          </p:sp>
        </p:grpSp>
        <p:grpSp>
          <p:nvGrpSpPr>
            <p:cNvPr id="160" name="Group 83"/>
            <p:cNvGrpSpPr>
              <a:grpSpLocks/>
            </p:cNvGrpSpPr>
            <p:nvPr/>
          </p:nvGrpSpPr>
          <p:grpSpPr bwMode="auto">
            <a:xfrm>
              <a:off x="5300654" y="5702312"/>
              <a:ext cx="292099" cy="244476"/>
              <a:chOff x="3339" y="3592"/>
              <a:chExt cx="184" cy="154"/>
            </a:xfrm>
          </p:grpSpPr>
          <p:sp>
            <p:nvSpPr>
              <p:cNvPr id="161" name="Oval 84"/>
              <p:cNvSpPr>
                <a:spLocks noChangeArrowheads="1"/>
              </p:cNvSpPr>
              <p:nvPr/>
            </p:nvSpPr>
            <p:spPr bwMode="auto">
              <a:xfrm>
                <a:off x="3339" y="3592"/>
                <a:ext cx="184" cy="154"/>
              </a:xfrm>
              <a:prstGeom prst="ellipse">
                <a:avLst/>
              </a:prstGeom>
              <a:solidFill>
                <a:srgbClr val="FFFFFF"/>
              </a:solidFill>
              <a:ln w="126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62" name="AutoShape 85"/>
              <p:cNvSpPr>
                <a:spLocks noChangeArrowheads="1"/>
              </p:cNvSpPr>
              <p:nvPr/>
            </p:nvSpPr>
            <p:spPr bwMode="auto">
              <a:xfrm>
                <a:off x="3376" y="3625"/>
                <a:ext cx="130" cy="109"/>
              </a:xfrm>
              <a:prstGeom prst="roundRect">
                <a:avLst>
                  <a:gd name="adj" fmla="val 92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 anchorCtr="1"/>
              <a:lstStyle/>
              <a:p>
                <a:pPr algn="ctr">
                  <a:lnSpc>
                    <a:spcPct val="90000"/>
                  </a:lnSpc>
                  <a:spcBef>
                    <a:spcPts val="400"/>
                  </a:spcBef>
                  <a:buClr>
                    <a:srgbClr val="3333CC"/>
                  </a:buClr>
                  <a:buSzPct val="85000"/>
                  <a:buFont typeface="ZapfDingbats" pitchFamily="82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 dirty="0">
                    <a:solidFill>
                      <a:srgbClr val="FF0000"/>
                    </a:solidFill>
                    <a:latin typeface="Maiandra GD" pitchFamily="34" charset="0"/>
                  </a:rPr>
                  <a:t>5</a:t>
                </a:r>
              </a:p>
            </p:txBody>
          </p:sp>
        </p:grpSp>
        <p:grpSp>
          <p:nvGrpSpPr>
            <p:cNvPr id="163" name="Group 86"/>
            <p:cNvGrpSpPr>
              <a:grpSpLocks/>
            </p:cNvGrpSpPr>
            <p:nvPr/>
          </p:nvGrpSpPr>
          <p:grpSpPr bwMode="auto">
            <a:xfrm>
              <a:off x="6178561" y="5505461"/>
              <a:ext cx="292101" cy="244476"/>
              <a:chOff x="3892" y="3468"/>
              <a:chExt cx="184" cy="154"/>
            </a:xfrm>
          </p:grpSpPr>
          <p:sp>
            <p:nvSpPr>
              <p:cNvPr id="164" name="Oval 87"/>
              <p:cNvSpPr>
                <a:spLocks noChangeArrowheads="1"/>
              </p:cNvSpPr>
              <p:nvPr/>
            </p:nvSpPr>
            <p:spPr bwMode="auto">
              <a:xfrm>
                <a:off x="3892" y="3468"/>
                <a:ext cx="184" cy="154"/>
              </a:xfrm>
              <a:prstGeom prst="ellipse">
                <a:avLst/>
              </a:prstGeom>
              <a:solidFill>
                <a:srgbClr val="FFFFFF"/>
              </a:solidFill>
              <a:ln w="126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65" name="AutoShape 88"/>
              <p:cNvSpPr>
                <a:spLocks noChangeArrowheads="1"/>
              </p:cNvSpPr>
              <p:nvPr/>
            </p:nvSpPr>
            <p:spPr bwMode="auto">
              <a:xfrm>
                <a:off x="3919" y="3501"/>
                <a:ext cx="130" cy="109"/>
              </a:xfrm>
              <a:prstGeom prst="roundRect">
                <a:avLst>
                  <a:gd name="adj" fmla="val 92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 anchorCtr="1"/>
              <a:lstStyle/>
              <a:p>
                <a:pPr algn="ctr">
                  <a:lnSpc>
                    <a:spcPct val="90000"/>
                  </a:lnSpc>
                  <a:spcBef>
                    <a:spcPts val="400"/>
                  </a:spcBef>
                  <a:buClr>
                    <a:srgbClr val="3333CC"/>
                  </a:buClr>
                  <a:buSzPct val="85000"/>
                  <a:buFont typeface="ZapfDingbats" pitchFamily="82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 dirty="0">
                    <a:solidFill>
                      <a:srgbClr val="FF0000"/>
                    </a:solidFill>
                    <a:latin typeface="Maiandra GD" pitchFamily="34" charset="0"/>
                  </a:rPr>
                  <a:t>6</a:t>
                </a:r>
              </a:p>
            </p:txBody>
          </p:sp>
        </p:grpSp>
        <p:grpSp>
          <p:nvGrpSpPr>
            <p:cNvPr id="117" name="Group 38"/>
            <p:cNvGrpSpPr>
              <a:grpSpLocks/>
            </p:cNvGrpSpPr>
            <p:nvPr/>
          </p:nvGrpSpPr>
          <p:grpSpPr bwMode="auto">
            <a:xfrm>
              <a:off x="5282116" y="4182734"/>
              <a:ext cx="357187" cy="935037"/>
              <a:chOff x="3288" y="2803"/>
              <a:chExt cx="225" cy="589"/>
            </a:xfrm>
          </p:grpSpPr>
          <p:sp>
            <p:nvSpPr>
              <p:cNvPr id="134" name="Freeform 39"/>
              <p:cNvSpPr>
                <a:spLocks noChangeArrowheads="1"/>
              </p:cNvSpPr>
              <p:nvPr/>
            </p:nvSpPr>
            <p:spPr bwMode="auto">
              <a:xfrm>
                <a:off x="3288" y="3255"/>
                <a:ext cx="224" cy="137"/>
              </a:xfrm>
              <a:custGeom>
                <a:avLst/>
                <a:gdLst/>
                <a:ahLst/>
                <a:cxnLst>
                  <a:cxn ang="0">
                    <a:pos x="381" y="0"/>
                  </a:cxn>
                  <a:cxn ang="0">
                    <a:pos x="986" y="0"/>
                  </a:cxn>
                  <a:cxn ang="0">
                    <a:pos x="605" y="601"/>
                  </a:cxn>
                  <a:cxn ang="0">
                    <a:pos x="0" y="601"/>
                  </a:cxn>
                  <a:cxn ang="0">
                    <a:pos x="381" y="0"/>
                  </a:cxn>
                </a:cxnLst>
                <a:rect l="0" t="0" r="r" b="b"/>
                <a:pathLst>
                  <a:path w="987" h="602">
                    <a:moveTo>
                      <a:pt x="381" y="0"/>
                    </a:moveTo>
                    <a:lnTo>
                      <a:pt x="986" y="0"/>
                    </a:lnTo>
                    <a:lnTo>
                      <a:pt x="605" y="601"/>
                    </a:lnTo>
                    <a:lnTo>
                      <a:pt x="0" y="601"/>
                    </a:lnTo>
                    <a:lnTo>
                      <a:pt x="381" y="0"/>
                    </a:lnTo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35" name="AutoShape 40"/>
              <p:cNvSpPr>
                <a:spLocks noChangeArrowheads="1"/>
              </p:cNvSpPr>
              <p:nvPr/>
            </p:nvSpPr>
            <p:spPr bwMode="auto">
              <a:xfrm>
                <a:off x="3401" y="2807"/>
                <a:ext cx="103" cy="452"/>
              </a:xfrm>
              <a:prstGeom prst="roundRect">
                <a:avLst>
                  <a:gd name="adj" fmla="val 977"/>
                </a:avLst>
              </a:pr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36" name="AutoShape 41"/>
              <p:cNvSpPr>
                <a:spLocks noChangeArrowheads="1"/>
              </p:cNvSpPr>
              <p:nvPr/>
            </p:nvSpPr>
            <p:spPr bwMode="auto">
              <a:xfrm>
                <a:off x="3290" y="2935"/>
                <a:ext cx="142" cy="452"/>
              </a:xfrm>
              <a:prstGeom prst="roundRect">
                <a:avLst>
                  <a:gd name="adj" fmla="val 704"/>
                </a:avLst>
              </a:prstGeom>
              <a:solidFill>
                <a:srgbClr val="33CC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37" name="Freeform 42"/>
              <p:cNvSpPr>
                <a:spLocks noChangeArrowheads="1"/>
              </p:cNvSpPr>
              <p:nvPr/>
            </p:nvSpPr>
            <p:spPr bwMode="auto">
              <a:xfrm>
                <a:off x="3288" y="2803"/>
                <a:ext cx="224" cy="137"/>
              </a:xfrm>
              <a:custGeom>
                <a:avLst/>
                <a:gdLst/>
                <a:ahLst/>
                <a:cxnLst>
                  <a:cxn ang="0">
                    <a:pos x="381" y="0"/>
                  </a:cxn>
                  <a:cxn ang="0">
                    <a:pos x="986" y="0"/>
                  </a:cxn>
                  <a:cxn ang="0">
                    <a:pos x="605" y="601"/>
                  </a:cxn>
                  <a:cxn ang="0">
                    <a:pos x="0" y="601"/>
                  </a:cxn>
                  <a:cxn ang="0">
                    <a:pos x="381" y="0"/>
                  </a:cxn>
                </a:cxnLst>
                <a:rect l="0" t="0" r="r" b="b"/>
                <a:pathLst>
                  <a:path w="987" h="602">
                    <a:moveTo>
                      <a:pt x="381" y="0"/>
                    </a:moveTo>
                    <a:lnTo>
                      <a:pt x="986" y="0"/>
                    </a:lnTo>
                    <a:lnTo>
                      <a:pt x="605" y="601"/>
                    </a:lnTo>
                    <a:lnTo>
                      <a:pt x="0" y="601"/>
                    </a:lnTo>
                    <a:lnTo>
                      <a:pt x="381" y="0"/>
                    </a:lnTo>
                  </a:path>
                </a:pathLst>
              </a:custGeom>
              <a:solidFill>
                <a:srgbClr val="33CC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38" name="Line 43"/>
              <p:cNvSpPr>
                <a:spLocks noChangeShapeType="1"/>
              </p:cNvSpPr>
              <p:nvPr/>
            </p:nvSpPr>
            <p:spPr bwMode="auto">
              <a:xfrm>
                <a:off x="3512" y="2812"/>
                <a:ext cx="1" cy="44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39" name="Line 44"/>
              <p:cNvSpPr>
                <a:spLocks noChangeShapeType="1"/>
              </p:cNvSpPr>
              <p:nvPr/>
            </p:nvSpPr>
            <p:spPr bwMode="auto">
              <a:xfrm flipH="1">
                <a:off x="3430" y="3255"/>
                <a:ext cx="83" cy="13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40" name="AutoShape 45"/>
              <p:cNvSpPr>
                <a:spLocks noChangeArrowheads="1"/>
              </p:cNvSpPr>
              <p:nvPr/>
            </p:nvSpPr>
            <p:spPr bwMode="auto">
              <a:xfrm>
                <a:off x="3307" y="2994"/>
                <a:ext cx="94" cy="261"/>
              </a:xfrm>
              <a:prstGeom prst="roundRect">
                <a:avLst>
                  <a:gd name="adj" fmla="val 1060"/>
                </a:avLst>
              </a:prstGeom>
              <a:solidFill>
                <a:srgbClr val="3333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41" name="AutoShape 46"/>
              <p:cNvSpPr>
                <a:spLocks noChangeArrowheads="1"/>
              </p:cNvSpPr>
              <p:nvPr/>
            </p:nvSpPr>
            <p:spPr bwMode="auto">
              <a:xfrm>
                <a:off x="3321" y="3073"/>
                <a:ext cx="72" cy="92"/>
              </a:xfrm>
              <a:prstGeom prst="roundRect">
                <a:avLst>
                  <a:gd name="adj" fmla="val 1389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</p:grpSp>
        <p:grpSp>
          <p:nvGrpSpPr>
            <p:cNvPr id="89" name="Group 10"/>
            <p:cNvGrpSpPr>
              <a:grpSpLocks/>
            </p:cNvGrpSpPr>
            <p:nvPr/>
          </p:nvGrpSpPr>
          <p:grpSpPr bwMode="auto">
            <a:xfrm>
              <a:off x="3044992" y="4191506"/>
              <a:ext cx="357187" cy="935037"/>
              <a:chOff x="1908" y="2837"/>
              <a:chExt cx="225" cy="589"/>
            </a:xfrm>
          </p:grpSpPr>
          <p:sp>
            <p:nvSpPr>
              <p:cNvPr id="106" name="Freeform 11"/>
              <p:cNvSpPr>
                <a:spLocks noChangeArrowheads="1"/>
              </p:cNvSpPr>
              <p:nvPr/>
            </p:nvSpPr>
            <p:spPr bwMode="auto">
              <a:xfrm>
                <a:off x="1908" y="3289"/>
                <a:ext cx="224" cy="137"/>
              </a:xfrm>
              <a:custGeom>
                <a:avLst/>
                <a:gdLst/>
                <a:ahLst/>
                <a:cxnLst>
                  <a:cxn ang="0">
                    <a:pos x="381" y="0"/>
                  </a:cxn>
                  <a:cxn ang="0">
                    <a:pos x="986" y="0"/>
                  </a:cxn>
                  <a:cxn ang="0">
                    <a:pos x="605" y="601"/>
                  </a:cxn>
                  <a:cxn ang="0">
                    <a:pos x="0" y="601"/>
                  </a:cxn>
                  <a:cxn ang="0">
                    <a:pos x="381" y="0"/>
                  </a:cxn>
                </a:cxnLst>
                <a:rect l="0" t="0" r="r" b="b"/>
                <a:pathLst>
                  <a:path w="987" h="602">
                    <a:moveTo>
                      <a:pt x="381" y="0"/>
                    </a:moveTo>
                    <a:lnTo>
                      <a:pt x="986" y="0"/>
                    </a:lnTo>
                    <a:lnTo>
                      <a:pt x="605" y="601"/>
                    </a:lnTo>
                    <a:lnTo>
                      <a:pt x="0" y="601"/>
                    </a:lnTo>
                    <a:lnTo>
                      <a:pt x="381" y="0"/>
                    </a:lnTo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07" name="AutoShape 12"/>
              <p:cNvSpPr>
                <a:spLocks noChangeArrowheads="1"/>
              </p:cNvSpPr>
              <p:nvPr/>
            </p:nvSpPr>
            <p:spPr bwMode="auto">
              <a:xfrm>
                <a:off x="2021" y="2841"/>
                <a:ext cx="103" cy="452"/>
              </a:xfrm>
              <a:prstGeom prst="roundRect">
                <a:avLst>
                  <a:gd name="adj" fmla="val 977"/>
                </a:avLst>
              </a:pr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08" name="AutoShape 13"/>
              <p:cNvSpPr>
                <a:spLocks noChangeArrowheads="1"/>
              </p:cNvSpPr>
              <p:nvPr/>
            </p:nvSpPr>
            <p:spPr bwMode="auto">
              <a:xfrm>
                <a:off x="1910" y="2969"/>
                <a:ext cx="142" cy="452"/>
              </a:xfrm>
              <a:prstGeom prst="roundRect">
                <a:avLst>
                  <a:gd name="adj" fmla="val 704"/>
                </a:avLst>
              </a:prstGeom>
              <a:solidFill>
                <a:srgbClr val="33CC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09" name="Freeform 14"/>
              <p:cNvSpPr>
                <a:spLocks noChangeArrowheads="1"/>
              </p:cNvSpPr>
              <p:nvPr/>
            </p:nvSpPr>
            <p:spPr bwMode="auto">
              <a:xfrm>
                <a:off x="1908" y="2837"/>
                <a:ext cx="224" cy="137"/>
              </a:xfrm>
              <a:custGeom>
                <a:avLst/>
                <a:gdLst/>
                <a:ahLst/>
                <a:cxnLst>
                  <a:cxn ang="0">
                    <a:pos x="381" y="0"/>
                  </a:cxn>
                  <a:cxn ang="0">
                    <a:pos x="986" y="0"/>
                  </a:cxn>
                  <a:cxn ang="0">
                    <a:pos x="605" y="601"/>
                  </a:cxn>
                  <a:cxn ang="0">
                    <a:pos x="0" y="601"/>
                  </a:cxn>
                  <a:cxn ang="0">
                    <a:pos x="381" y="0"/>
                  </a:cxn>
                </a:cxnLst>
                <a:rect l="0" t="0" r="r" b="b"/>
                <a:pathLst>
                  <a:path w="987" h="602">
                    <a:moveTo>
                      <a:pt x="381" y="0"/>
                    </a:moveTo>
                    <a:lnTo>
                      <a:pt x="986" y="0"/>
                    </a:lnTo>
                    <a:lnTo>
                      <a:pt x="605" y="601"/>
                    </a:lnTo>
                    <a:lnTo>
                      <a:pt x="0" y="601"/>
                    </a:lnTo>
                    <a:lnTo>
                      <a:pt x="381" y="0"/>
                    </a:lnTo>
                  </a:path>
                </a:pathLst>
              </a:custGeom>
              <a:solidFill>
                <a:srgbClr val="33CC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10" name="Line 15"/>
              <p:cNvSpPr>
                <a:spLocks noChangeShapeType="1"/>
              </p:cNvSpPr>
              <p:nvPr/>
            </p:nvSpPr>
            <p:spPr bwMode="auto">
              <a:xfrm>
                <a:off x="2132" y="2846"/>
                <a:ext cx="1" cy="44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11" name="Line 16"/>
              <p:cNvSpPr>
                <a:spLocks noChangeShapeType="1"/>
              </p:cNvSpPr>
              <p:nvPr/>
            </p:nvSpPr>
            <p:spPr bwMode="auto">
              <a:xfrm flipH="1">
                <a:off x="2050" y="3289"/>
                <a:ext cx="83" cy="13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12" name="AutoShape 17"/>
              <p:cNvSpPr>
                <a:spLocks noChangeArrowheads="1"/>
              </p:cNvSpPr>
              <p:nvPr/>
            </p:nvSpPr>
            <p:spPr bwMode="auto">
              <a:xfrm>
                <a:off x="1928" y="3028"/>
                <a:ext cx="94" cy="261"/>
              </a:xfrm>
              <a:prstGeom prst="roundRect">
                <a:avLst>
                  <a:gd name="adj" fmla="val 1060"/>
                </a:avLst>
              </a:prstGeom>
              <a:solidFill>
                <a:srgbClr val="3333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13" name="AutoShape 18"/>
              <p:cNvSpPr>
                <a:spLocks noChangeArrowheads="1"/>
              </p:cNvSpPr>
              <p:nvPr/>
            </p:nvSpPr>
            <p:spPr bwMode="auto">
              <a:xfrm>
                <a:off x="1941" y="3107"/>
                <a:ext cx="72" cy="92"/>
              </a:xfrm>
              <a:prstGeom prst="roundRect">
                <a:avLst>
                  <a:gd name="adj" fmla="val 1389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 sz="1600">
                  <a:latin typeface="Maiandra GD" pitchFamily="34" charset="0"/>
                </a:endParaRPr>
              </a:p>
            </p:txBody>
          </p:sp>
        </p:grpSp>
      </p:grp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5357826"/>
            <a:ext cx="773289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5572140"/>
            <a:ext cx="461959" cy="62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6" name="16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45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373063" y="414338"/>
            <a:ext cx="7772400" cy="884237"/>
          </a:xfrm>
          <a:prstGeom prst="rect">
            <a:avLst/>
          </a:prstGeom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MX" sz="4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285784" y="1785926"/>
            <a:ext cx="7772400" cy="4648200"/>
          </a:xfrm>
          <a:prstGeom prst="rect">
            <a:avLst/>
          </a:prstGeom>
          <a:ln/>
        </p:spPr>
        <p:txBody>
          <a:bodyPr/>
          <a:lstStyle/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409572" y="357166"/>
            <a:ext cx="3733800" cy="762000"/>
          </a:xfrm>
        </p:spPr>
        <p:txBody>
          <a:bodyPr/>
          <a:lstStyle/>
          <a:p>
            <a:pPr lvl="0"/>
            <a:endParaRPr lang="es-MX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lvl="0"/>
            <a:endParaRPr lang="es-MX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lvl="0"/>
            <a:r>
              <a:rPr lang="es-MX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Interacción con SMTP </a:t>
            </a:r>
          </a:p>
          <a:p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" name="8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885972"/>
            <a:ext cx="3733800" cy="762000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 resumen:</a:t>
            </a:r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409572" y="1157266"/>
            <a:ext cx="4019552" cy="5415006"/>
          </a:xfrm>
        </p:spPr>
        <p:txBody>
          <a:bodyPr>
            <a:normAutofit fontScale="70000" lnSpcReduction="20000"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" sz="2800" b="1" dirty="0" smtClean="0">
                <a:latin typeface="Maiandra GD" pitchFamily="34" charset="0"/>
              </a:rPr>
              <a:t>telnet </a:t>
            </a:r>
            <a:r>
              <a:rPr lang="es-ES" sz="2800" b="1" dirty="0" err="1" smtClean="0">
                <a:latin typeface="Maiandra GD" pitchFamily="34" charset="0"/>
              </a:rPr>
              <a:t>servername</a:t>
            </a:r>
            <a:r>
              <a:rPr lang="es-ES" sz="2800" b="1" dirty="0" smtClean="0">
                <a:latin typeface="Maiandra GD" pitchFamily="34" charset="0"/>
              </a:rPr>
              <a:t> 25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" sz="2800" dirty="0" smtClean="0">
                <a:latin typeface="Maiandra GD" pitchFamily="34" charset="0"/>
              </a:rPr>
              <a:t>Ver respuesta 220 desde el servidor</a:t>
            </a:r>
          </a:p>
          <a:p>
            <a:pPr lvl="0" algn="just">
              <a:lnSpc>
                <a:spcPct val="15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" sz="2800" dirty="0" smtClean="0">
                <a:latin typeface="Maiandra GD" pitchFamily="34" charset="0"/>
              </a:rPr>
              <a:t>Ingresar los comandos HELO, MAIL FROM, RCPT TO, DATA, QUIT.</a:t>
            </a:r>
          </a:p>
          <a:p>
            <a:pPr lvl="0" algn="just">
              <a:lnSpc>
                <a:spcPct val="15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MX" sz="2800" dirty="0" smtClean="0">
                <a:latin typeface="Maiandra GD" pitchFamily="34" charset="0"/>
              </a:rPr>
              <a:t>El detalle de cada uno de los encabezados se encuentran especificados en el RFC 822.</a:t>
            </a:r>
            <a:endParaRPr lang="es-ES" sz="2800" dirty="0" smtClean="0">
              <a:latin typeface="Maiandra GD" pitchFamily="34" charset="0"/>
            </a:endParaRPr>
          </a:p>
          <a:p>
            <a:pPr lvl="0" algn="just">
              <a:lnSpc>
                <a:spcPct val="15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s-ES" sz="3200" dirty="0" smtClean="0">
              <a:latin typeface="Maiandra GD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" sz="2800" dirty="0" smtClean="0">
                <a:latin typeface="Maiandra GD" pitchFamily="34" charset="0"/>
              </a:rPr>
              <a:t>	</a:t>
            </a:r>
            <a:r>
              <a:rPr lang="es-ES" sz="2400" dirty="0" smtClean="0">
                <a:latin typeface="Maiandra GD" pitchFamily="34" charset="0"/>
              </a:rPr>
              <a:t>Estos comandos nos permite enviar correo sin usar el cliente de correo.</a:t>
            </a:r>
            <a:endParaRPr lang="es-ES" sz="2800" dirty="0" smtClean="0">
              <a:latin typeface="Maiandra GD" pitchFamily="34" charset="0"/>
            </a:endParaRPr>
          </a:p>
          <a:p>
            <a:endParaRPr lang="es-ES" dirty="0"/>
          </a:p>
        </p:txBody>
      </p:sp>
      <p:sp>
        <p:nvSpPr>
          <p:cNvPr id="10" name="9 Marcador de contenido"/>
          <p:cNvSpPr>
            <a:spLocks noGrp="1"/>
          </p:cNvSpPr>
          <p:nvPr>
            <p:ph sz="half" idx="4"/>
          </p:nvPr>
        </p:nvSpPr>
        <p:spPr>
          <a:xfrm>
            <a:off x="4953000" y="2686072"/>
            <a:ext cx="3733800" cy="388620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800" dirty="0" smtClean="0">
                <a:latin typeface="Maiandra GD" pitchFamily="34" charset="0"/>
              </a:rPr>
              <a:t>SMTP usa conexiones persistentes.</a:t>
            </a:r>
          </a:p>
          <a:p>
            <a:pPr algn="just">
              <a:lnSpc>
                <a:spcPct val="15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800" dirty="0" smtClean="0">
                <a:latin typeface="Maiandra GD" pitchFamily="34" charset="0"/>
              </a:rPr>
              <a:t>SMTP requiere que el mensaje (encabezado y cuerpo) sean en ASCII de 7-bits.</a:t>
            </a:r>
          </a:p>
          <a:p>
            <a:pPr algn="just">
              <a:lnSpc>
                <a:spcPct val="15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800" dirty="0" smtClean="0">
                <a:latin typeface="Maiandra GD" pitchFamily="34" charset="0"/>
              </a:rPr>
              <a:t>Servidor SMTP usa CRLF.CRLF para terminar el mensaje.</a:t>
            </a:r>
          </a:p>
          <a:p>
            <a:pPr algn="just">
              <a:lnSpc>
                <a:spcPct val="150000"/>
              </a:lnSpc>
            </a:pPr>
            <a:endParaRPr lang="es-ES" dirty="0">
              <a:latin typeface="Maiandra GD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85728"/>
            <a:ext cx="3619509" cy="186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46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28596" y="225388"/>
            <a:ext cx="7772400" cy="703282"/>
          </a:xfrm>
        </p:spPr>
        <p:txBody>
          <a:bodyPr>
            <a:noAutofit/>
          </a:bodyPr>
          <a:lstStyle/>
          <a:p>
            <a:r>
              <a:rPr lang="es-MX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Comparación con HTTP</a:t>
            </a:r>
            <a:endParaRPr lang="es-E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  <a:spcBef>
                <a:spcPts val="12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800" dirty="0" smtClean="0">
                <a:latin typeface="Maiandra GD" pitchFamily="34" charset="0"/>
              </a:rPr>
              <a:t>HTTP: </a:t>
            </a:r>
            <a:r>
              <a:rPr lang="es-ES" sz="2800" dirty="0" err="1" smtClean="0">
                <a:latin typeface="Maiandra GD" pitchFamily="34" charset="0"/>
              </a:rPr>
              <a:t>pull</a:t>
            </a:r>
            <a:r>
              <a:rPr lang="es-ES" sz="2800" dirty="0" smtClean="0">
                <a:latin typeface="Maiandra GD" pitchFamily="34" charset="0"/>
              </a:rPr>
              <a:t> (saca contenido desde servidor).</a:t>
            </a:r>
          </a:p>
          <a:p>
            <a:pPr algn="just">
              <a:lnSpc>
                <a:spcPct val="150000"/>
              </a:lnSpc>
              <a:spcBef>
                <a:spcPts val="500"/>
              </a:spcBef>
              <a:spcAft>
                <a:spcPts val="125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800" dirty="0" smtClean="0">
                <a:latin typeface="Maiandra GD" pitchFamily="34" charset="0"/>
              </a:rPr>
              <a:t>SMTP: </a:t>
            </a:r>
            <a:r>
              <a:rPr lang="es-ES" sz="2800" dirty="0" err="1" smtClean="0">
                <a:latin typeface="Maiandra GD" pitchFamily="34" charset="0"/>
              </a:rPr>
              <a:t>push</a:t>
            </a:r>
            <a:r>
              <a:rPr lang="es-ES" sz="2800" dirty="0" smtClean="0">
                <a:latin typeface="Maiandra GD" pitchFamily="34" charset="0"/>
              </a:rPr>
              <a:t> (pone contenido en servidor).</a:t>
            </a:r>
          </a:p>
          <a:p>
            <a:pPr algn="just">
              <a:lnSpc>
                <a:spcPct val="150000"/>
              </a:lnSpc>
              <a:spcBef>
                <a:spcPts val="500"/>
              </a:spcBef>
              <a:spcAft>
                <a:spcPts val="125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800" dirty="0" smtClean="0">
                <a:latin typeface="Maiandra GD" pitchFamily="34" charset="0"/>
              </a:rPr>
              <a:t>Ambos tienen interacción comando/respuesta en ASCII, y tienen códigos de estatus.</a:t>
            </a:r>
          </a:p>
          <a:p>
            <a:pPr algn="just">
              <a:lnSpc>
                <a:spcPct val="15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800" dirty="0" smtClean="0">
                <a:latin typeface="Maiandra GD" pitchFamily="34" charset="0"/>
              </a:rPr>
              <a:t>HTTP: cada objeto es encapsulado en su propio mensaje.</a:t>
            </a:r>
          </a:p>
          <a:p>
            <a:pPr algn="just">
              <a:lnSpc>
                <a:spcPct val="15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800" dirty="0" smtClean="0">
                <a:latin typeface="Maiandra GD" pitchFamily="34" charset="0"/>
              </a:rPr>
              <a:t>SMTP: múltiples objetos son enviados en un mensaje </a:t>
            </a:r>
            <a:r>
              <a:rPr lang="es-ES" sz="2800" dirty="0" err="1" smtClean="0">
                <a:latin typeface="Maiandra GD" pitchFamily="34" charset="0"/>
              </a:rPr>
              <a:t>multiparte</a:t>
            </a:r>
            <a:r>
              <a:rPr lang="es-ES" sz="2800" dirty="0" smtClean="0">
                <a:latin typeface="Maiandra GD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s-ES" dirty="0">
              <a:latin typeface="Maiandra GD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47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81025" y="2428868"/>
            <a:ext cx="7920065" cy="3308350"/>
          </a:xfrm>
          <a:prstGeom prst="rect">
            <a:avLst/>
          </a:prstGeom>
          <a:ln/>
        </p:spPr>
        <p:txBody>
          <a:bodyPr/>
          <a:lstStyle/>
          <a:p>
            <a:pPr marL="274320" marR="0" lvl="0" indent="-274320" algn="just" defTabSz="914400" rtl="0" eaLnBrk="1" fontAlgn="auto" latinLnBrk="0" hangingPunct="1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SMTP: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permite envió y almacenamiento de correo en servidor del destinatario.</a:t>
            </a:r>
          </a:p>
          <a:p>
            <a:pPr marL="274320" marR="0" lvl="0" indent="-274320" algn="just" defTabSz="914400" rtl="0" eaLnBrk="1" fontAlgn="auto" latinLnBrk="0" hangingPunct="1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Protocolo de acceso a correo: permite extraer correo desde el servidor</a:t>
            </a:r>
          </a:p>
          <a:p>
            <a:pPr marL="548640" marR="0" lvl="1" indent="-228600" algn="just" defTabSz="914400" rtl="0" eaLnBrk="1" fontAlgn="auto" latinLnBrk="0" hangingPunct="1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POP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: Post Office 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Protocol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[RFC 1939]</a:t>
            </a:r>
          </a:p>
          <a:p>
            <a:pPr marL="822960" marR="0" lvl="2" indent="-228600" algn="just" defTabSz="914400" rtl="0" eaLnBrk="1" fontAlgn="auto" latinLnBrk="0" hangingPunct="1">
              <a:spcBef>
                <a:spcPts val="600"/>
              </a:spcBef>
              <a:spcAft>
                <a:spcPts val="1200"/>
              </a:spcAft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Autorización, Transacción</a:t>
            </a:r>
            <a:r>
              <a:rPr kumimoji="0" lang="es-E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y Actualización. &lt;</a:t>
            </a:r>
            <a:r>
              <a:rPr lang="es-MX" b="1" baseline="0" dirty="0" smtClean="0">
                <a:solidFill>
                  <a:srgbClr val="FF0000"/>
                </a:solidFill>
                <a:latin typeface="Maiandra GD" pitchFamily="34" charset="0"/>
              </a:rPr>
              <a:t>110</a:t>
            </a:r>
            <a:r>
              <a:rPr lang="es-MX" dirty="0" smtClean="0">
                <a:latin typeface="Maiandra GD" pitchFamily="34" charset="0"/>
              </a:rPr>
              <a:t>&gt;</a:t>
            </a: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  <a:p>
            <a:pPr marL="548640" marR="0" lvl="1" indent="-228600" algn="just" defTabSz="914400" rtl="0" eaLnBrk="1" fontAlgn="auto" latinLnBrk="0" hangingPunct="1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IMAP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: Internet Mail Access 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Protocol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[RFC 3501]</a:t>
            </a:r>
          </a:p>
          <a:p>
            <a:pPr marL="822960" marR="0" lvl="2" indent="-228600" algn="just" defTabSz="914400" rtl="0" eaLnBrk="1" fontAlgn="auto" latinLnBrk="0" hangingPunct="1">
              <a:spcBef>
                <a:spcPts val="600"/>
              </a:spcBef>
              <a:spcAft>
                <a:spcPts val="1200"/>
              </a:spcAft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Permite manipulación de los mensajes almacenados en el servidor</a:t>
            </a:r>
            <a:r>
              <a:rPr kumimoji="0" lang="es-E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</a:t>
            </a:r>
            <a:r>
              <a:rPr lang="es-ES" dirty="0" smtClean="0">
                <a:latin typeface="Maiandra GD" pitchFamily="34" charset="0"/>
              </a:rPr>
              <a:t>&lt;</a:t>
            </a:r>
            <a:r>
              <a:rPr kumimoji="0" lang="es-ES" sz="1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143</a:t>
            </a:r>
            <a:r>
              <a:rPr kumimoji="0" lang="es-E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&gt;</a:t>
            </a: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  <a:p>
            <a:pPr marL="548640" marR="0" lvl="1" indent="-228600" algn="just" defTabSz="914400" rtl="0" eaLnBrk="1" fontAlgn="auto" latinLnBrk="0" hangingPunct="1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HTTP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: Hotmail , Yahoo! Mail, 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etc</a:t>
            </a:r>
            <a:r>
              <a:rPr lang="es-ES" dirty="0" smtClean="0">
                <a:latin typeface="Maiandra GD" pitchFamily="34" charset="0"/>
              </a:rPr>
              <a:t>. &lt;</a:t>
            </a:r>
            <a:r>
              <a:rPr lang="es-MX" b="1" dirty="0" smtClean="0">
                <a:solidFill>
                  <a:srgbClr val="FF0000"/>
                </a:solidFill>
                <a:latin typeface="Maiandra GD" pitchFamily="34" charset="0"/>
              </a:rPr>
              <a:t>80</a:t>
            </a:r>
            <a:r>
              <a:rPr lang="es-MX" dirty="0" smtClean="0">
                <a:latin typeface="Maiandra GD" pitchFamily="34" charset="0"/>
              </a:rPr>
              <a:t>&gt;</a:t>
            </a:r>
            <a:endParaRPr kumimoji="0" lang="es-E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  <a:p>
            <a:pPr marL="548640" marR="0" lvl="1" indent="-228600" algn="just" defTabSz="914400" rtl="0" eaLnBrk="1" fontAlgn="auto" latinLnBrk="0" hangingPunct="1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85000"/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857232"/>
            <a:ext cx="7643866" cy="156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6 Título"/>
          <p:cNvSpPr txBox="1">
            <a:spLocks/>
          </p:cNvSpPr>
          <p:nvPr/>
        </p:nvSpPr>
        <p:spPr>
          <a:xfrm>
            <a:off x="428596" y="71414"/>
            <a:ext cx="8215370" cy="7032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Protocolos del correo electrónico</a:t>
            </a:r>
            <a:endParaRPr kumimoji="0" lang="es-ES" sz="4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48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285720" y="71414"/>
            <a:ext cx="7772400" cy="700070"/>
          </a:xfrm>
          <a:prstGeom prst="rect">
            <a:avLst/>
          </a:prstGeom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Protocolo POP3</a:t>
            </a: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(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P</a:t>
            </a:r>
            <a:r>
              <a:rPr kumimoji="0" lang="es-ES" sz="2800" i="1" u="none" strike="noStrike" kern="1200" cap="none" spc="0" normalizeH="0" baseline="0" noProof="0" dirty="0" smtClean="0">
                <a:ln>
                  <a:noFill/>
                </a:ln>
                <a:uLnTx/>
                <a:uFillTx/>
                <a:ea typeface="+mj-ea"/>
                <a:cs typeface="+mj-cs"/>
              </a:rPr>
              <a:t>ost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O</a:t>
            </a:r>
            <a:r>
              <a:rPr kumimoji="0" lang="es-ES" sz="2800" i="1" u="none" strike="noStrike" kern="1200" cap="none" spc="0" normalizeH="0" baseline="0" noProof="0" dirty="0" smtClean="0">
                <a:ln>
                  <a:noFill/>
                </a:ln>
                <a:uLnTx/>
                <a:uFillTx/>
                <a:ea typeface="+mj-ea"/>
                <a:cs typeface="+mj-cs"/>
              </a:rPr>
              <a:t>ffice</a:t>
            </a:r>
            <a:r>
              <a:rPr kumimoji="0" lang="es-ES" sz="2800" i="1" u="none" strike="noStrike" kern="1200" cap="none" spc="0" normalizeH="0" noProof="0" dirty="0" smtClean="0">
                <a:ln>
                  <a:noFill/>
                </a:ln>
                <a:uLnTx/>
                <a:uFillTx/>
                <a:ea typeface="+mj-ea"/>
                <a:cs typeface="+mj-cs"/>
              </a:rPr>
              <a:t> </a:t>
            </a:r>
            <a:r>
              <a:rPr kumimoji="0" lang="es-ES" sz="2800" b="1" i="1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P</a:t>
            </a:r>
            <a:r>
              <a:rPr kumimoji="0" lang="es-ES" sz="2800" i="1" u="none" strike="noStrike" kern="1200" cap="none" spc="0" normalizeH="0" noProof="0" dirty="0" err="1" smtClean="0">
                <a:ln>
                  <a:noFill/>
                </a:ln>
                <a:uLnTx/>
                <a:uFillTx/>
                <a:ea typeface="+mj-ea"/>
                <a:cs typeface="+mj-cs"/>
              </a:rPr>
              <a:t>rotocol</a:t>
            </a: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)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95300" y="1142984"/>
            <a:ext cx="3971925" cy="5429288"/>
          </a:xfrm>
          <a:prstGeom prst="rect">
            <a:avLst/>
          </a:prstGeom>
          <a:ln/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Fase de autorización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Comandos del cliente: 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user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: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declara </a:t>
            </a:r>
            <a:r>
              <a:rPr kumimoji="0" lang="es-E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username</a:t>
            </a: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pass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: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password</a:t>
            </a: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Respuestas del servidor: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+OK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-ERR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Fase transacción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, 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cliente: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list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: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lista números de mensajes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retr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: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extrae mensajes por su número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dele: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borra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quit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: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4340225" y="2452689"/>
            <a:ext cx="4268788" cy="4027487"/>
          </a:xfrm>
          <a:prstGeom prst="roundRect">
            <a:avLst>
              <a:gd name="adj" fmla="val 3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chemeClr val="tx1"/>
                </a:solidFill>
              </a:rPr>
              <a:t>         </a:t>
            </a:r>
            <a:r>
              <a:rPr lang="en-GB" sz="1800" b="1" dirty="0">
                <a:solidFill>
                  <a:schemeClr val="tx1"/>
                </a:solidFill>
                <a:latin typeface="Courier New" pitchFamily="49" charset="0"/>
              </a:rPr>
              <a:t>C: list </a:t>
            </a:r>
          </a:p>
          <a:p>
            <a:pPr>
              <a:buClr>
                <a:srgbClr val="000000"/>
              </a:buClr>
              <a:buSzPct val="100000"/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chemeClr val="tx1"/>
                </a:solidFill>
                <a:latin typeface="Courier New" pitchFamily="49" charset="0"/>
              </a:rPr>
              <a:t>     S: 1 498 </a:t>
            </a:r>
          </a:p>
          <a:p>
            <a:pPr>
              <a:buClr>
                <a:srgbClr val="000000"/>
              </a:buClr>
              <a:buSzPct val="100000"/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chemeClr val="tx1"/>
                </a:solidFill>
                <a:latin typeface="Courier New" pitchFamily="49" charset="0"/>
              </a:rPr>
              <a:t>     S: 2 912 </a:t>
            </a:r>
          </a:p>
          <a:p>
            <a:pPr>
              <a:buClr>
                <a:srgbClr val="000000"/>
              </a:buClr>
              <a:buSzPct val="100000"/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chemeClr val="tx1"/>
                </a:solidFill>
                <a:latin typeface="Courier New" pitchFamily="49" charset="0"/>
              </a:rPr>
              <a:t>     S: . </a:t>
            </a:r>
          </a:p>
          <a:p>
            <a:pPr>
              <a:buClr>
                <a:srgbClr val="000000"/>
              </a:buClr>
              <a:buSzPct val="100000"/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chemeClr val="tx1"/>
                </a:solidFill>
                <a:latin typeface="Courier New" pitchFamily="49" charset="0"/>
              </a:rPr>
              <a:t>     C: </a:t>
            </a:r>
            <a:r>
              <a:rPr lang="en-GB" sz="1800" b="1" dirty="0" err="1">
                <a:solidFill>
                  <a:schemeClr val="tx1"/>
                </a:solidFill>
                <a:latin typeface="Courier New" pitchFamily="49" charset="0"/>
              </a:rPr>
              <a:t>retr</a:t>
            </a:r>
            <a:r>
              <a:rPr lang="en-GB" sz="1800" b="1" dirty="0">
                <a:solidFill>
                  <a:schemeClr val="tx1"/>
                </a:solidFill>
                <a:latin typeface="Courier New" pitchFamily="49" charset="0"/>
              </a:rPr>
              <a:t> 1 </a:t>
            </a:r>
          </a:p>
          <a:p>
            <a:pPr>
              <a:buClr>
                <a:srgbClr val="000000"/>
              </a:buClr>
              <a:buSzPct val="100000"/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chemeClr val="tx1"/>
                </a:solidFill>
                <a:latin typeface="Courier New" pitchFamily="49" charset="0"/>
              </a:rPr>
              <a:t>     S: &lt;message 1 contents&gt;</a:t>
            </a:r>
          </a:p>
          <a:p>
            <a:pPr>
              <a:buClr>
                <a:srgbClr val="000000"/>
              </a:buClr>
              <a:buSzPct val="100000"/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chemeClr val="tx1"/>
                </a:solidFill>
                <a:latin typeface="Courier New" pitchFamily="49" charset="0"/>
              </a:rPr>
              <a:t>     S: . </a:t>
            </a:r>
          </a:p>
          <a:p>
            <a:pPr>
              <a:buClr>
                <a:srgbClr val="000000"/>
              </a:buClr>
              <a:buSzPct val="100000"/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chemeClr val="tx1"/>
                </a:solidFill>
                <a:latin typeface="Courier New" pitchFamily="49" charset="0"/>
              </a:rPr>
              <a:t>     C: dele 1 </a:t>
            </a:r>
          </a:p>
          <a:p>
            <a:pPr>
              <a:buClr>
                <a:srgbClr val="000000"/>
              </a:buClr>
              <a:buSzPct val="100000"/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chemeClr val="tx1"/>
                </a:solidFill>
                <a:latin typeface="Courier New" pitchFamily="49" charset="0"/>
              </a:rPr>
              <a:t>     C: </a:t>
            </a:r>
            <a:r>
              <a:rPr lang="en-GB" sz="1800" b="1" dirty="0" err="1">
                <a:solidFill>
                  <a:schemeClr val="tx1"/>
                </a:solidFill>
                <a:latin typeface="Courier New" pitchFamily="49" charset="0"/>
              </a:rPr>
              <a:t>retr</a:t>
            </a:r>
            <a:r>
              <a:rPr lang="en-GB" sz="1800" b="1" dirty="0">
                <a:solidFill>
                  <a:schemeClr val="tx1"/>
                </a:solidFill>
                <a:latin typeface="Courier New" pitchFamily="49" charset="0"/>
              </a:rPr>
              <a:t> 2 </a:t>
            </a:r>
          </a:p>
          <a:p>
            <a:pPr>
              <a:buClr>
                <a:srgbClr val="000000"/>
              </a:buClr>
              <a:buSzPct val="100000"/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chemeClr val="tx1"/>
                </a:solidFill>
                <a:latin typeface="Courier New" pitchFamily="49" charset="0"/>
              </a:rPr>
              <a:t>     S: &lt;message 1 contents&gt;</a:t>
            </a:r>
          </a:p>
          <a:p>
            <a:pPr>
              <a:buClr>
                <a:srgbClr val="000000"/>
              </a:buClr>
              <a:buSzPct val="100000"/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chemeClr val="tx1"/>
                </a:solidFill>
                <a:latin typeface="Courier New" pitchFamily="49" charset="0"/>
              </a:rPr>
              <a:t>     S: . </a:t>
            </a:r>
          </a:p>
          <a:p>
            <a:pPr>
              <a:buClr>
                <a:srgbClr val="000000"/>
              </a:buClr>
              <a:buSzPct val="100000"/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chemeClr val="tx1"/>
                </a:solidFill>
                <a:latin typeface="Courier New" pitchFamily="49" charset="0"/>
              </a:rPr>
              <a:t>     C: dele 2 </a:t>
            </a:r>
          </a:p>
          <a:p>
            <a:pPr>
              <a:buClr>
                <a:srgbClr val="000000"/>
              </a:buClr>
              <a:buSzPct val="100000"/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chemeClr val="tx1"/>
                </a:solidFill>
                <a:latin typeface="Courier New" pitchFamily="49" charset="0"/>
              </a:rPr>
              <a:t>     C: quit </a:t>
            </a:r>
          </a:p>
          <a:p>
            <a:pPr>
              <a:buClr>
                <a:srgbClr val="000000"/>
              </a:buClr>
              <a:buSzPct val="100000"/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chemeClr val="tx1"/>
                </a:solidFill>
                <a:latin typeface="Courier New" pitchFamily="49" charset="0"/>
              </a:rPr>
              <a:t>     S: +OK </a:t>
            </a:r>
            <a:r>
              <a:rPr lang="en-GB" sz="1400" b="1" dirty="0">
                <a:solidFill>
                  <a:schemeClr val="tx1"/>
                </a:solidFill>
                <a:latin typeface="Courier New" pitchFamily="49" charset="0"/>
              </a:rPr>
              <a:t>POP3 server signing off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989513" y="760406"/>
            <a:ext cx="3981450" cy="1739900"/>
          </a:xfrm>
          <a:prstGeom prst="roundRect">
            <a:avLst>
              <a:gd name="adj" fmla="val 8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2000"/>
              </a:lnSpc>
              <a:buClr>
                <a:srgbClr val="000000"/>
              </a:buClr>
              <a:buSzPct val="100000"/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1" dirty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Clr>
                <a:srgbClr val="000000"/>
              </a:buClr>
              <a:buSzPct val="100000"/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chemeClr val="tx1"/>
                </a:solidFill>
                <a:latin typeface="Courier New" pitchFamily="49" charset="0"/>
              </a:rPr>
              <a:t>S: +OK POP3 server ready </a:t>
            </a:r>
          </a:p>
          <a:p>
            <a:pPr>
              <a:buClr>
                <a:srgbClr val="000000"/>
              </a:buClr>
              <a:buSzPct val="100000"/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chemeClr val="tx1"/>
                </a:solidFill>
                <a:latin typeface="Courier New" pitchFamily="49" charset="0"/>
              </a:rPr>
              <a:t>C: user bob </a:t>
            </a:r>
          </a:p>
          <a:p>
            <a:pPr>
              <a:buClr>
                <a:srgbClr val="000000"/>
              </a:buClr>
              <a:buSzPct val="100000"/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chemeClr val="tx1"/>
                </a:solidFill>
                <a:latin typeface="Courier New" pitchFamily="49" charset="0"/>
              </a:rPr>
              <a:t>S: +OK </a:t>
            </a:r>
          </a:p>
          <a:p>
            <a:pPr>
              <a:buClr>
                <a:srgbClr val="000000"/>
              </a:buClr>
              <a:buSzPct val="100000"/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chemeClr val="tx1"/>
                </a:solidFill>
                <a:latin typeface="Courier New" pitchFamily="49" charset="0"/>
              </a:rPr>
              <a:t>C: pass hungry </a:t>
            </a:r>
          </a:p>
          <a:p>
            <a:pPr>
              <a:buClr>
                <a:srgbClr val="000000"/>
              </a:buClr>
              <a:buSzPct val="100000"/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chemeClr val="tx1"/>
                </a:solidFill>
                <a:latin typeface="Courier New" pitchFamily="49" charset="0"/>
              </a:rPr>
              <a:t>S: +OK</a:t>
            </a:r>
            <a:r>
              <a:rPr lang="en-GB" sz="1400" b="1" dirty="0">
                <a:solidFill>
                  <a:schemeClr val="tx1"/>
                </a:solidFill>
                <a:latin typeface="Courier New" pitchFamily="49" charset="0"/>
              </a:rPr>
              <a:t> user successfully logged on</a:t>
            </a:r>
          </a:p>
        </p:txBody>
      </p:sp>
      <p:sp>
        <p:nvSpPr>
          <p:cNvPr id="6" name="Freeform 5"/>
          <p:cNvSpPr>
            <a:spLocks noChangeArrowheads="1"/>
          </p:cNvSpPr>
          <p:nvPr/>
        </p:nvSpPr>
        <p:spPr bwMode="auto">
          <a:xfrm>
            <a:off x="4972050" y="990601"/>
            <a:ext cx="371475" cy="1457325"/>
          </a:xfrm>
          <a:custGeom>
            <a:avLst/>
            <a:gdLst/>
            <a:ahLst/>
            <a:cxnLst>
              <a:cxn ang="0">
                <a:pos x="1033" y="0"/>
              </a:cxn>
              <a:cxn ang="0">
                <a:pos x="0" y="0"/>
              </a:cxn>
              <a:cxn ang="0">
                <a:pos x="0" y="4049"/>
              </a:cxn>
              <a:cxn ang="0">
                <a:pos x="1006" y="4049"/>
              </a:cxn>
            </a:cxnLst>
            <a:rect l="0" t="0" r="r" b="b"/>
            <a:pathLst>
              <a:path w="1034" h="4050">
                <a:moveTo>
                  <a:pt x="1033" y="0"/>
                </a:moveTo>
                <a:lnTo>
                  <a:pt x="0" y="0"/>
                </a:lnTo>
                <a:lnTo>
                  <a:pt x="0" y="4049"/>
                </a:lnTo>
                <a:lnTo>
                  <a:pt x="1006" y="4049"/>
                </a:lnTo>
              </a:path>
            </a:pathLst>
          </a:custGeom>
          <a:noFill/>
          <a:ln w="1908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3486150" y="1579564"/>
            <a:ext cx="1400175" cy="241300"/>
          </a:xfrm>
          <a:prstGeom prst="line">
            <a:avLst/>
          </a:prstGeom>
          <a:noFill/>
          <a:ln w="1908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4786314" y="2500306"/>
            <a:ext cx="371475" cy="3895725"/>
          </a:xfrm>
          <a:custGeom>
            <a:avLst/>
            <a:gdLst/>
            <a:ahLst/>
            <a:cxnLst>
              <a:cxn ang="0">
                <a:pos x="1033" y="0"/>
              </a:cxn>
              <a:cxn ang="0">
                <a:pos x="0" y="0"/>
              </a:cxn>
              <a:cxn ang="0">
                <a:pos x="0" y="10822"/>
              </a:cxn>
              <a:cxn ang="0">
                <a:pos x="1006" y="10822"/>
              </a:cxn>
            </a:cxnLst>
            <a:rect l="0" t="0" r="r" b="b"/>
            <a:pathLst>
              <a:path w="1034" h="10823">
                <a:moveTo>
                  <a:pt x="1033" y="0"/>
                </a:moveTo>
                <a:lnTo>
                  <a:pt x="0" y="0"/>
                </a:lnTo>
                <a:lnTo>
                  <a:pt x="0" y="10822"/>
                </a:lnTo>
                <a:lnTo>
                  <a:pt x="1006" y="10822"/>
                </a:lnTo>
              </a:path>
            </a:pathLst>
          </a:custGeom>
          <a:noFill/>
          <a:ln w="1908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3000364" y="4286256"/>
            <a:ext cx="1733550" cy="327025"/>
          </a:xfrm>
          <a:prstGeom prst="line">
            <a:avLst/>
          </a:prstGeom>
          <a:noFill/>
          <a:ln w="1908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6372225" y="2492376"/>
            <a:ext cx="2592388" cy="408623"/>
          </a:xfrm>
          <a:prstGeom prst="wedgeRoundRectCallout">
            <a:avLst>
              <a:gd name="adj1" fmla="val -55083"/>
              <a:gd name="adj2" fmla="val 76315"/>
              <a:gd name="adj3" fmla="val 16667"/>
            </a:avLst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800" dirty="0">
                <a:solidFill>
                  <a:schemeClr val="tx1"/>
                </a:solidFill>
                <a:latin typeface="Maiandra GD" pitchFamily="34" charset="0"/>
              </a:rPr>
              <a:t>Tamaño del mensaje</a:t>
            </a: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49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428596" y="71414"/>
            <a:ext cx="8280000" cy="77472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</a:pPr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Arquitectura P2P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6" name="1 Título"/>
          <p:cNvSpPr txBox="1">
            <a:spLocks noGrp="1"/>
          </p:cNvSpPr>
          <p:nvPr>
            <p:ph sz="quarter" idx="1"/>
          </p:nvPr>
        </p:nvSpPr>
        <p:spPr>
          <a:xfrm>
            <a:off x="357158" y="1142984"/>
            <a:ext cx="4857784" cy="542928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just">
              <a:lnSpc>
                <a:spcPct val="17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MX" sz="1800" b="1" dirty="0" smtClean="0">
                <a:latin typeface="Maiandra GD" pitchFamily="34" charset="0"/>
              </a:rPr>
              <a:t>Descentralización</a:t>
            </a:r>
          </a:p>
          <a:p>
            <a:pPr lvl="1" algn="just">
              <a:lnSpc>
                <a:spcPct val="17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MX" sz="1600" dirty="0" smtClean="0">
                <a:latin typeface="Maiandra GD" pitchFamily="34" charset="0"/>
              </a:rPr>
              <a:t>Ausencia de un Servidor Central para el control.</a:t>
            </a:r>
          </a:p>
          <a:p>
            <a:pPr lvl="1" algn="just">
              <a:lnSpc>
                <a:spcPct val="17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MX" sz="1600" dirty="0" smtClean="0">
                <a:latin typeface="Maiandra GD" pitchFamily="34" charset="0"/>
              </a:rPr>
              <a:t>Los participantes pueden comunicarse directamente entre sí.</a:t>
            </a:r>
          </a:p>
          <a:p>
            <a:pPr lvl="1" algn="just">
              <a:lnSpc>
                <a:spcPct val="17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MX" sz="1600" dirty="0" smtClean="0">
                <a:latin typeface="Maiandra GD" pitchFamily="34" charset="0"/>
              </a:rPr>
              <a:t>Todos los nodos actúan como clientes y servidores.</a:t>
            </a:r>
          </a:p>
          <a:p>
            <a:pPr algn="just">
              <a:lnSpc>
                <a:spcPct val="17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MX" sz="1800" b="1" dirty="0" smtClean="0">
                <a:latin typeface="Maiandra GD" pitchFamily="34" charset="0"/>
              </a:rPr>
              <a:t>Distribución</a:t>
            </a:r>
          </a:p>
          <a:p>
            <a:pPr lvl="1" algn="just">
              <a:lnSpc>
                <a:spcPct val="17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MX" sz="1600" dirty="0" smtClean="0">
                <a:latin typeface="Maiandra GD" pitchFamily="34" charset="0"/>
              </a:rPr>
              <a:t>La información no está alojada en un solo sitio.</a:t>
            </a:r>
          </a:p>
          <a:p>
            <a:pPr algn="just">
              <a:lnSpc>
                <a:spcPct val="17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MX" sz="1800" b="1" dirty="0" smtClean="0">
                <a:latin typeface="Maiandra GD" pitchFamily="34" charset="0"/>
              </a:rPr>
              <a:t>Balance de Carga</a:t>
            </a:r>
          </a:p>
          <a:p>
            <a:pPr lvl="1" algn="just">
              <a:lnSpc>
                <a:spcPct val="17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MX" sz="1600" dirty="0" smtClean="0">
                <a:latin typeface="Maiandra GD" pitchFamily="34" charset="0"/>
              </a:rPr>
              <a:t>Se intenta equilibrar la carga entre todos los participantes.</a:t>
            </a:r>
            <a:endParaRPr lang="es-ES" sz="1600" dirty="0">
              <a:latin typeface="Maiandra GD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571612"/>
            <a:ext cx="338897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5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8596" y="1071546"/>
            <a:ext cx="8143932" cy="4643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400" dirty="0" smtClean="0">
                <a:latin typeface="Maiandra GD" pitchFamily="34" charset="0"/>
              </a:rPr>
              <a:t> En el ejemplo previo usa modo “bajar y borrar”.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400" dirty="0" smtClean="0">
                <a:latin typeface="Maiandra GD" pitchFamily="34" charset="0"/>
              </a:rPr>
              <a:t> Bob no puede releer el correo si cambia el cliente.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400" dirty="0" smtClean="0">
                <a:latin typeface="Maiandra GD" pitchFamily="34" charset="0"/>
              </a:rPr>
              <a:t> “bajada y conserva”: obtiene copia de los mensajes en diferentes clientes.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400" dirty="0" smtClean="0">
                <a:latin typeface="Maiandra GD" pitchFamily="34" charset="0"/>
              </a:rPr>
              <a:t> POP3 no mantiene el estado de una sesión a otra (“</a:t>
            </a:r>
            <a:r>
              <a:rPr lang="es-ES" sz="2400" dirty="0" err="1" smtClean="0">
                <a:latin typeface="Maiandra GD" pitchFamily="34" charset="0"/>
              </a:rPr>
              <a:t>stateless</a:t>
            </a:r>
            <a:r>
              <a:rPr lang="es-ES" sz="2400" dirty="0" smtClean="0">
                <a:latin typeface="Maiandra GD" pitchFamily="34" charset="0"/>
              </a:rPr>
              <a:t>”).</a:t>
            </a:r>
            <a:endParaRPr lang="es-ES" sz="2400" dirty="0">
              <a:latin typeface="Maiandra GD" pitchFamily="34" charset="0"/>
            </a:endParaRPr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285720" y="300038"/>
            <a:ext cx="7772400" cy="700070"/>
          </a:xfrm>
          <a:prstGeom prst="rect">
            <a:avLst/>
          </a:prstGeom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Observaciones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5429264"/>
            <a:ext cx="989861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50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285720" y="228600"/>
            <a:ext cx="7772400" cy="700070"/>
          </a:xfrm>
          <a:prstGeom prst="rect">
            <a:avLst/>
          </a:prstGeom>
          <a:ln/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Protocolo IMAP (</a:t>
            </a:r>
            <a:r>
              <a:rPr lang="es-ES" sz="2800" b="1" i="1" noProof="0" dirty="0" smtClean="0"/>
              <a:t>I</a:t>
            </a:r>
            <a:r>
              <a:rPr lang="es-ES" sz="2000" i="1" dirty="0" err="1" smtClean="0"/>
              <a:t>nternet</a:t>
            </a:r>
            <a:r>
              <a:rPr lang="es-ES" sz="2000" i="1" dirty="0" smtClean="0"/>
              <a:t> </a:t>
            </a:r>
            <a:r>
              <a:rPr lang="es-ES" sz="2800" b="1" i="1" dirty="0" err="1" smtClean="0"/>
              <a:t>M</a:t>
            </a:r>
            <a:r>
              <a:rPr lang="es-ES" sz="2000" i="1" dirty="0" err="1" smtClean="0"/>
              <a:t>essage</a:t>
            </a:r>
            <a:r>
              <a:rPr lang="es-ES" sz="2000" i="1" dirty="0" smtClean="0"/>
              <a:t> </a:t>
            </a:r>
            <a:r>
              <a:rPr lang="es-ES" sz="2800" b="1" i="1" dirty="0" smtClean="0"/>
              <a:t>A</a:t>
            </a:r>
            <a:r>
              <a:rPr lang="es-ES" sz="2000" i="1" dirty="0" smtClean="0"/>
              <a:t>ccess </a:t>
            </a:r>
            <a:r>
              <a:rPr lang="es-ES" sz="2800" b="1" i="1" dirty="0" err="1" smtClean="0"/>
              <a:t>P</a:t>
            </a:r>
            <a:r>
              <a:rPr lang="es-ES" sz="2000" i="1" dirty="0" err="1" smtClean="0"/>
              <a:t>rotocol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)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00034" y="1714488"/>
            <a:ext cx="8215370" cy="4786346"/>
          </a:xfrm>
          <a:prstGeom prst="rect">
            <a:avLst/>
          </a:prstGeom>
          <a:ln/>
        </p:spPr>
        <p:txBody>
          <a:bodyPr/>
          <a:lstStyle/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Mantiene todos los mensajes en el servidor.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Permite que el usuario organice sus correos en carpetas.</a:t>
            </a:r>
          </a:p>
          <a:p>
            <a:pPr marL="274320" lvl="0" indent="-27432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 dirty="0" smtClean="0">
                <a:latin typeface="Maiandra GD" pitchFamily="34" charset="0"/>
              </a:rPr>
              <a:t>Permite tener acceso al correo electrónico desde cualquier equipo que tenga una conexión a Internet.</a:t>
            </a:r>
          </a:p>
          <a:p>
            <a:pPr marL="274320" lvl="0" indent="-274320" algn="just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 dirty="0" smtClean="0">
                <a:latin typeface="Maiandra GD" pitchFamily="34" charset="0"/>
              </a:rPr>
              <a:t>Permite visualizar los mensajes de manera remota sin la necesidad de descargar los mensajes.</a:t>
            </a: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IMAP mantiene el estado del usuario de una sesión a otra:</a:t>
            </a:r>
          </a:p>
          <a:p>
            <a:pPr marL="548640" marR="0" lvl="1" indent="-228600" algn="just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Nombre de carpetas mapeo entre </a:t>
            </a:r>
            <a:r>
              <a:rPr kumimoji="0" lang="es-E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Ids</a:t>
            </a: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(identificadores) de mensajes y nombres de carpetas.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27443">
            <a:off x="7209458" y="1327597"/>
            <a:ext cx="1251364" cy="112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51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question_mark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5000636"/>
            <a:ext cx="769139" cy="809620"/>
          </a:xfrm>
          <a:prstGeom prst="rect">
            <a:avLst/>
          </a:prstGeom>
        </p:spPr>
      </p:pic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285720" y="228600"/>
            <a:ext cx="7772400" cy="700070"/>
          </a:xfrm>
          <a:prstGeom prst="rect">
            <a:avLst/>
          </a:prstGeom>
          <a:ln/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DNS(</a:t>
            </a:r>
            <a:r>
              <a:rPr lang="es-ES" sz="2800" b="1" i="1" noProof="0" dirty="0" err="1" smtClean="0"/>
              <a:t>D</a:t>
            </a:r>
            <a:r>
              <a:rPr lang="es-ES" sz="2000" b="1" i="1" noProof="0" dirty="0" err="1" smtClean="0"/>
              <a:t>omain</a:t>
            </a:r>
            <a:r>
              <a:rPr lang="es-ES" sz="2000" b="1" i="1" noProof="0" dirty="0" smtClean="0"/>
              <a:t> </a:t>
            </a:r>
            <a:r>
              <a:rPr lang="es-ES" sz="2800" b="1" i="1" noProof="0" dirty="0" err="1" smtClean="0"/>
              <a:t>N</a:t>
            </a:r>
            <a:r>
              <a:rPr lang="es-ES" sz="2000" b="1" i="1" noProof="0" dirty="0" err="1" smtClean="0"/>
              <a:t>ame</a:t>
            </a:r>
            <a:r>
              <a:rPr lang="es-ES" sz="2000" b="1" i="1" noProof="0" dirty="0" smtClean="0"/>
              <a:t> </a:t>
            </a:r>
            <a:r>
              <a:rPr lang="es-ES" sz="2800" b="1" i="1" dirty="0" smtClean="0"/>
              <a:t>S</a:t>
            </a:r>
            <a:r>
              <a:rPr lang="es-ES" sz="2000" b="1" i="1" noProof="0" dirty="0" err="1" smtClean="0"/>
              <a:t>ystem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)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643174" y="2857496"/>
            <a:ext cx="4500594" cy="1428760"/>
          </a:xfrm>
          <a:prstGeom prst="rect">
            <a:avLst/>
          </a:prstGeom>
          <a:ln/>
        </p:spPr>
        <p:txBody>
          <a:bodyPr/>
          <a:lstStyle/>
          <a:p>
            <a:pPr marL="91440" indent="-228600" algn="just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Nombre (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hostname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)</a:t>
            </a:r>
          </a:p>
          <a:p>
            <a:pPr marL="91440" indent="-228600" algn="just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800" dirty="0" smtClean="0">
                <a:latin typeface="Maiandra GD" pitchFamily="34" charset="0"/>
              </a:rPr>
              <a:t>Dirección IP (IP </a:t>
            </a:r>
            <a:r>
              <a:rPr lang="es-ES" sz="2800" dirty="0" err="1" smtClean="0">
                <a:latin typeface="Maiandra GD" pitchFamily="34" charset="0"/>
              </a:rPr>
              <a:t>addresses</a:t>
            </a:r>
            <a:r>
              <a:rPr lang="es-ES" sz="2800" dirty="0" smtClean="0">
                <a:latin typeface="Maiandra GD" pitchFamily="34" charset="0"/>
              </a:rPr>
              <a:t>) </a:t>
            </a:r>
          </a:p>
          <a:p>
            <a:pPr marL="91440" indent="-228600" algn="just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es-ES" sz="2800" b="0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aiandra GD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28596" y="1214422"/>
            <a:ext cx="4873450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ctr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MX" sz="2000" dirty="0" smtClean="0">
                <a:latin typeface="Maiandra GD" pitchFamily="34" charset="0"/>
              </a:rPr>
              <a:t>¿Cómo se identifica un sistema final (host)</a:t>
            </a:r>
          </a:p>
          <a:p>
            <a:pPr marL="274320" lvl="0" indent="-274320" algn="ctr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MX" sz="2000" dirty="0" smtClean="0">
                <a:latin typeface="Maiandra GD" pitchFamily="34" charset="0"/>
              </a:rPr>
              <a:t>y un enrutador en Internet?</a:t>
            </a:r>
            <a:endParaRPr lang="es-ES" sz="2000" dirty="0" smtClean="0">
              <a:latin typeface="Maiandra GD" pitchFamily="34" charset="0"/>
            </a:endParaRPr>
          </a:p>
        </p:txBody>
      </p:sp>
      <p:pic>
        <p:nvPicPr>
          <p:cNvPr id="5" name="4 Imagen" descr="question_mark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37" y="1643050"/>
            <a:ext cx="769139" cy="80962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4500562" y="5286388"/>
            <a:ext cx="4286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228600" algn="ctr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8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800" dirty="0" smtClean="0">
                <a:latin typeface="Maiandra GD" pitchFamily="34" charset="0"/>
              </a:rPr>
              <a:t>¿Quién mapea entre direcciones IP y nombres?</a:t>
            </a:r>
            <a:endParaRPr lang="es-ES" sz="2800" dirty="0">
              <a:latin typeface="Maiandra GD" pitchFamily="34" charset="0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52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500034" y="642918"/>
            <a:ext cx="8010552" cy="5934084"/>
          </a:xfrm>
          <a:prstGeom prst="rect">
            <a:avLst/>
          </a:prstGeom>
          <a:ln/>
        </p:spPr>
        <p:txBody>
          <a:bodyPr/>
          <a:lstStyle/>
          <a:p>
            <a:pPr marL="274320" lvl="0" indent="-274320" algn="just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 dirty="0" smtClean="0">
                <a:latin typeface="Maiandra GD" pitchFamily="34" charset="0"/>
              </a:rPr>
              <a:t>DNS es una base de datos distribuida y jerárquica que almacena información asociada a nombres de dominio en redes como Internet.</a:t>
            </a:r>
          </a:p>
          <a:p>
            <a:pPr marL="274320" lvl="0" indent="-274320" algn="just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Uso común, </a:t>
            </a:r>
            <a:r>
              <a:rPr lang="es-ES" sz="2000" dirty="0" smtClean="0">
                <a:latin typeface="Maiandra GD" pitchFamily="34" charset="0"/>
              </a:rPr>
              <a:t>asignación de nombres de dominio a direcciones IP.</a:t>
            </a:r>
          </a:p>
          <a:p>
            <a:pPr marL="274320" lvl="0" indent="-274320" algn="just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MX" sz="2000" dirty="0" smtClean="0">
                <a:latin typeface="Maiandra GD" pitchFamily="34" charset="0"/>
              </a:rPr>
              <a:t>RFC 1034 y RFC 1035.</a:t>
            </a:r>
            <a:endParaRPr lang="es-ES" sz="2000" dirty="0" smtClean="0">
              <a:latin typeface="Maiandra GD" pitchFamily="34" charset="0"/>
            </a:endParaRPr>
          </a:p>
          <a:p>
            <a:pPr marL="274320" lvl="0" indent="-274320" algn="just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  <a:p>
            <a:pPr marL="274320" lvl="0" indent="-274320" algn="just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MX" sz="2800" b="1" dirty="0" smtClean="0">
                <a:solidFill>
                  <a:srgbClr val="FF0000"/>
                </a:solidFill>
                <a:latin typeface="Maiandra GD" pitchFamily="34" charset="0"/>
              </a:rPr>
              <a:t>Componentes DNS</a:t>
            </a:r>
          </a:p>
          <a:p>
            <a:pPr marL="731520" lvl="1" indent="-274320" algn="just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Clientes DNS 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sym typeface="Wingdings" pitchFamily="2" charset="2"/>
              </a:rPr>
              <a:t> genera peticiones DNS de resolución de nombres.</a:t>
            </a:r>
          </a:p>
          <a:p>
            <a:pPr marL="731520" lvl="1" indent="-274320" algn="just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MX" sz="2000" dirty="0" smtClean="0">
                <a:latin typeface="Maiandra GD" pitchFamily="34" charset="0"/>
                <a:sym typeface="Wingdings" pitchFamily="2" charset="2"/>
              </a:rPr>
              <a:t>Servidores DNS  contesta las peticiones.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53</a:t>
            </a:fld>
            <a:endParaRPr lang="es-E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650877" y="642918"/>
            <a:ext cx="7993089" cy="5434032"/>
          </a:xfrm>
          <a:prstGeom prst="rect">
            <a:avLst/>
          </a:prstGeom>
          <a:ln/>
        </p:spPr>
        <p:txBody>
          <a:bodyPr/>
          <a:lstStyle/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8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Servicios DNS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Traducción de nombre de host a dirección IP.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Alias para host (</a:t>
            </a:r>
            <a:r>
              <a:rPr kumimoji="0" lang="es-ES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Host </a:t>
            </a:r>
            <a:r>
              <a:rPr kumimoji="0" lang="es-ES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aliasing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)</a:t>
            </a:r>
          </a:p>
          <a:p>
            <a:pPr marL="548640" marR="0" lvl="1" indent="-228600" algn="just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Nombre complicado del host</a:t>
            </a:r>
            <a:r>
              <a:rPr lang="es-ES" sz="2000" dirty="0" smtClean="0">
                <a:latin typeface="Maiandra GD" pitchFamily="34" charset="0"/>
              </a:rPr>
              <a:t> (</a:t>
            </a:r>
            <a:r>
              <a:rPr kumimoji="0" lang="es-ES" sz="2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sym typeface="Wingdings" pitchFamily="2" charset="2"/>
              </a:rPr>
              <a:t>canonical </a:t>
            </a:r>
            <a:r>
              <a:rPr kumimoji="0" lang="es-ES" sz="20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sym typeface="Wingdings" pitchFamily="2" charset="2"/>
              </a:rPr>
              <a:t>hostname</a:t>
            </a:r>
            <a:r>
              <a:rPr kumimoji="0" lang="es-ES" sz="20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sym typeface="Wingdings" pitchFamily="2" charset="2"/>
              </a:rPr>
              <a:t>)</a:t>
            </a:r>
            <a:r>
              <a:rPr kumimoji="0" lang="es-ES" sz="2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sym typeface="Wingdings" pitchFamily="2" charset="2"/>
              </a:rPr>
              <a:t>,</a:t>
            </a:r>
            <a:r>
              <a:rPr kumimoji="0" lang="es-ES" sz="20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sym typeface="Wingdings" pitchFamily="2" charset="2"/>
              </a:rPr>
              <a:t> por lo tanto se asigna al host uno o más alias.</a:t>
            </a: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Alias para servidor de correo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Distribución de carga</a:t>
            </a:r>
          </a:p>
          <a:p>
            <a:pPr marL="548640" marR="0" lvl="1" indent="-228600" algn="just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Servidores Web replicados: conjunto de direcciones IP para un nombre canónico.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54</a:t>
            </a:fld>
            <a:endParaRPr lang="es-E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285720" y="228600"/>
            <a:ext cx="7772400" cy="700070"/>
          </a:xfrm>
          <a:prstGeom prst="rect">
            <a:avLst/>
          </a:prstGeom>
          <a:ln/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¿Cómo trabaja DNS?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357158" y="1071546"/>
            <a:ext cx="8501122" cy="52864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MX" sz="2000" dirty="0" smtClean="0">
                <a:latin typeface="Maiandra GD" pitchFamily="34" charset="0"/>
              </a:rPr>
              <a:t>El cliente envía un mensaje de pregunta(</a:t>
            </a:r>
            <a:r>
              <a:rPr lang="es-MX" sz="2000" i="1" dirty="0" err="1" smtClean="0">
                <a:latin typeface="Maiandra GD" pitchFamily="34" charset="0"/>
              </a:rPr>
              <a:t>query</a:t>
            </a:r>
            <a:r>
              <a:rPr lang="es-MX" sz="2000" i="1" dirty="0" smtClean="0">
                <a:latin typeface="Maiandra GD" pitchFamily="34" charset="0"/>
              </a:rPr>
              <a:t> </a:t>
            </a:r>
            <a:r>
              <a:rPr lang="es-MX" sz="2000" i="1" dirty="0" err="1" smtClean="0">
                <a:latin typeface="Maiandra GD" pitchFamily="34" charset="0"/>
              </a:rPr>
              <a:t>message</a:t>
            </a:r>
            <a:r>
              <a:rPr lang="es-MX" sz="2000" dirty="0" smtClean="0">
                <a:latin typeface="Maiandra GD" pitchFamily="34" charset="0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s-MX" sz="2000" dirty="0" smtClean="0">
                <a:latin typeface="Maiandra GD" pitchFamily="34" charset="0"/>
              </a:rPr>
              <a:t>Todos los mensajes de pregunta y respuesta se envían a través de un datagrama UDP por el puerto </a:t>
            </a:r>
            <a:r>
              <a:rPr lang="es-MX" sz="2000" b="1" dirty="0" smtClean="0">
                <a:solidFill>
                  <a:srgbClr val="FF0000"/>
                </a:solidFill>
                <a:latin typeface="Maiandra GD" pitchFamily="34" charset="0"/>
              </a:rPr>
              <a:t>53</a:t>
            </a:r>
            <a:r>
              <a:rPr lang="es-MX" sz="2000" dirty="0" smtClean="0">
                <a:latin typeface="Maiandra GD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s-MX" sz="2000" dirty="0" smtClean="0">
                <a:latin typeface="Maiandra GD" pitchFamily="34" charset="0"/>
              </a:rPr>
              <a:t>El servidor envía el mensaje de respuesta.</a:t>
            </a:r>
          </a:p>
          <a:p>
            <a:pPr algn="just">
              <a:lnSpc>
                <a:spcPct val="150000"/>
              </a:lnSpc>
            </a:pPr>
            <a:r>
              <a:rPr lang="es-MX" sz="2000" dirty="0" smtClean="0">
                <a:latin typeface="Maiandra GD" pitchFamily="34" charset="0"/>
              </a:rPr>
              <a:t>Comando </a:t>
            </a:r>
            <a:r>
              <a:rPr lang="es-MX" sz="2800" b="1" i="1" dirty="0" err="1" smtClean="0">
                <a:solidFill>
                  <a:srgbClr val="FF0000"/>
                </a:solidFill>
                <a:latin typeface="Maiandra GD" pitchFamily="34" charset="0"/>
              </a:rPr>
              <a:t>nslookup</a:t>
            </a:r>
            <a:r>
              <a:rPr lang="es-MX" sz="2000" dirty="0" smtClean="0">
                <a:latin typeface="Maiandra GD" pitchFamily="34" charset="0"/>
              </a:rPr>
              <a:t>.</a:t>
            </a:r>
            <a:endParaRPr lang="es-ES" sz="2000" dirty="0">
              <a:latin typeface="Maiandra GD" pitchFamily="34" charset="0"/>
            </a:endParaRPr>
          </a:p>
        </p:txBody>
      </p:sp>
      <p:pic>
        <p:nvPicPr>
          <p:cNvPr id="5" name="4 Imagen" descr="dn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3571876"/>
            <a:ext cx="3928228" cy="2443166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55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785786" y="3695720"/>
            <a:ext cx="7829576" cy="3019428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MX" sz="2800" dirty="0" smtClean="0">
                <a:latin typeface="Maiandra GD" pitchFamily="34" charset="0"/>
              </a:rPr>
              <a:t>Consulta IP de </a:t>
            </a:r>
            <a:r>
              <a:rPr lang="es-MX" sz="2800" b="1" dirty="0" smtClean="0">
                <a:solidFill>
                  <a:schemeClr val="accent1"/>
                </a:solidFill>
                <a:latin typeface="Maiandra GD" pitchFamily="34" charset="0"/>
              </a:rPr>
              <a:t>www.amazon.com</a:t>
            </a:r>
            <a:endParaRPr lang="es-ES" sz="2800" b="1" dirty="0" smtClean="0">
              <a:solidFill>
                <a:schemeClr val="accent1"/>
              </a:solidFill>
              <a:latin typeface="Maiandra GD" pitchFamily="34" charset="0"/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400" dirty="0" smtClean="0">
                <a:latin typeface="Maiandra GD" pitchFamily="34" charset="0"/>
              </a:rPr>
              <a:t>Cliente consulta al servidor raíz para encontrar servidor DNS de </a:t>
            </a:r>
            <a:r>
              <a:rPr lang="es-ES" sz="2400" dirty="0" err="1" smtClean="0">
                <a:latin typeface="Maiandra GD" pitchFamily="34" charset="0"/>
              </a:rPr>
              <a:t>com</a:t>
            </a:r>
            <a:endParaRPr lang="es-ES" sz="2400" dirty="0" smtClean="0">
              <a:latin typeface="Maiandra GD" pitchFamily="34" charset="0"/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400" dirty="0" smtClean="0">
                <a:latin typeface="Maiandra GD" pitchFamily="34" charset="0"/>
              </a:rPr>
              <a:t>Cliente consulta servidor DNS </a:t>
            </a:r>
            <a:r>
              <a:rPr lang="es-ES" sz="2400" dirty="0" err="1" smtClean="0">
                <a:latin typeface="Maiandra GD" pitchFamily="34" charset="0"/>
              </a:rPr>
              <a:t>com</a:t>
            </a:r>
            <a:r>
              <a:rPr lang="es-ES" sz="2400" dirty="0" smtClean="0">
                <a:latin typeface="Maiandra GD" pitchFamily="34" charset="0"/>
              </a:rPr>
              <a:t> para obtener servidor DNS de amazon.com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400" dirty="0" smtClean="0">
                <a:latin typeface="Maiandra GD" pitchFamily="34" charset="0"/>
              </a:rPr>
              <a:t>Cliente consulta servidor DNS amazon.com para obtener dirección IP de www.amazon.com</a:t>
            </a:r>
          </a:p>
          <a:p>
            <a:pPr algn="just">
              <a:spcAft>
                <a:spcPts val="1200"/>
              </a:spcAft>
            </a:pPr>
            <a:endParaRPr lang="es-ES" dirty="0">
              <a:latin typeface="Maiandra GD" pitchFamily="34" charset="0"/>
            </a:endParaRP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285720" y="228600"/>
            <a:ext cx="7772400" cy="700070"/>
          </a:xfrm>
          <a:prstGeom prst="rect">
            <a:avLst/>
          </a:prstGeom>
          <a:ln/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Base de datos</a:t>
            </a:r>
            <a:r>
              <a:rPr kumimoji="0" lang="es-ES" sz="36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 jerárquica y distribuida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142984"/>
            <a:ext cx="62007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56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285720" y="228600"/>
            <a:ext cx="7772400" cy="700070"/>
          </a:xfrm>
          <a:prstGeom prst="rect">
            <a:avLst/>
          </a:prstGeom>
          <a:ln/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Clasificación de servidores DNS 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8596" y="1071546"/>
            <a:ext cx="8264554" cy="5176854"/>
          </a:xfrm>
          <a:prstGeom prst="rect">
            <a:avLst/>
          </a:prstGeom>
          <a:ln/>
        </p:spPr>
        <p:txBody>
          <a:bodyPr/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MX" sz="2000" b="1" dirty="0" err="1" smtClean="0">
                <a:solidFill>
                  <a:srgbClr val="FF0000"/>
                </a:solidFill>
                <a:latin typeface="Maiandra GD" pitchFamily="34" charset="0"/>
              </a:rPr>
              <a:t>Root</a:t>
            </a:r>
            <a:r>
              <a:rPr lang="es-MX" sz="2000" b="1" dirty="0" smtClean="0">
                <a:solidFill>
                  <a:srgbClr val="FF0000"/>
                </a:solidFill>
                <a:latin typeface="Maiandra GD" pitchFamily="34" charset="0"/>
              </a:rPr>
              <a:t> DNS servers:</a:t>
            </a:r>
            <a:r>
              <a:rPr lang="es-MX" sz="2000" dirty="0" smtClean="0">
                <a:solidFill>
                  <a:srgbClr val="FF0000"/>
                </a:solidFill>
                <a:latin typeface="Maiandra GD" pitchFamily="34" charset="0"/>
              </a:rPr>
              <a:t> </a:t>
            </a:r>
            <a:r>
              <a:rPr lang="es-MX" sz="2000" dirty="0" smtClean="0">
                <a:latin typeface="Maiandra GD" pitchFamily="34" charset="0"/>
              </a:rPr>
              <a:t>existen 13 servidores en Norte América.</a:t>
            </a: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aiandra GD" pitchFamily="34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Top-</a:t>
            </a: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level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 </a:t>
            </a: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domain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 (TLD) servers: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responsable por </a:t>
            </a:r>
            <a:r>
              <a:rPr kumimoji="0" lang="es-E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com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, </a:t>
            </a:r>
            <a:r>
              <a:rPr kumimoji="0" lang="es-E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org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, net, </a:t>
            </a:r>
            <a:r>
              <a:rPr kumimoji="0" lang="es-E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edu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, etc., y todos los dominios superiores de cada país: </a:t>
            </a:r>
            <a:r>
              <a:rPr kumimoji="0" lang="es-E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uk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, </a:t>
            </a:r>
            <a:r>
              <a:rPr kumimoji="0" lang="es-E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fr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, </a:t>
            </a:r>
            <a:r>
              <a:rPr kumimoji="0" lang="es-E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ca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, </a:t>
            </a:r>
            <a:r>
              <a:rPr kumimoji="0" lang="es-E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jp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, </a:t>
            </a:r>
            <a:r>
              <a:rPr kumimoji="0" lang="es-E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cl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, etc..</a:t>
            </a:r>
          </a:p>
          <a:p>
            <a:pPr marL="548640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Network </a:t>
            </a:r>
            <a:r>
              <a:rPr kumimoji="0" lang="es-E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solutions</a:t>
            </a: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mantiene servidores para el TLD de com.</a:t>
            </a:r>
          </a:p>
          <a:p>
            <a:pPr marL="548640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Educause</a:t>
            </a: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para el TLD de </a:t>
            </a:r>
            <a:r>
              <a:rPr kumimoji="0" lang="es-E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edu</a:t>
            </a: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.</a:t>
            </a:r>
          </a:p>
          <a:p>
            <a:pPr marL="548640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Nic</a:t>
            </a: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para el TLD de cl.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Servidores DNS autoritarios: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son servidores DNS de las organizaciones y proveen mapeos autoritarios entre host e IP (Web y mail).</a:t>
            </a:r>
          </a:p>
          <a:p>
            <a:pPr marL="548640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Éstos pueden ser mantenidos por la organización o el proveedor de servicio.</a:t>
            </a:r>
          </a:p>
          <a:p>
            <a:pPr marL="548640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85000"/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57</a:t>
            </a:fld>
            <a:endParaRPr lang="es-E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642910" y="3286124"/>
            <a:ext cx="8286808" cy="3428998"/>
            <a:chOff x="303" y="2127"/>
            <a:chExt cx="4006" cy="2010"/>
          </a:xfrm>
        </p:grpSpPr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>
              <a:off x="303" y="2262"/>
              <a:ext cx="3645" cy="1875"/>
            </a:xfrm>
            <a:prstGeom prst="roundRect">
              <a:avLst>
                <a:gd name="adj" fmla="val 51"/>
              </a:avLst>
            </a:prstGeom>
            <a:noFill/>
            <a:ln w="144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35" y="2764"/>
              <a:ext cx="2722" cy="1372"/>
            </a:xfrm>
            <a:prstGeom prst="rect">
              <a:avLst/>
            </a:prstGeom>
            <a:noFill/>
          </p:spPr>
        </p:pic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1373" y="2352"/>
              <a:ext cx="406" cy="7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87"/>
                </a:cxn>
                <a:cxn ang="0">
                  <a:pos x="1789" y="3435"/>
                </a:cxn>
              </a:cxnLst>
              <a:rect l="0" t="0" r="r" b="b"/>
              <a:pathLst>
                <a:path w="1790" h="3436">
                  <a:moveTo>
                    <a:pt x="0" y="0"/>
                  </a:moveTo>
                  <a:lnTo>
                    <a:pt x="0" y="1687"/>
                  </a:lnTo>
                  <a:lnTo>
                    <a:pt x="1789" y="3435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442" y="3568"/>
              <a:ext cx="1275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1280" tIns="35640" rIns="71280" bIns="35640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000">
                  <a:solidFill>
                    <a:srgbClr val="000000"/>
                  </a:solidFill>
                  <a:latin typeface="Arial" charset="0"/>
                </a:rPr>
                <a:t>b USC-ISI Marina del Rey, CA</a:t>
              </a:r>
            </a:p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000">
                  <a:solidFill>
                    <a:srgbClr val="000000"/>
                  </a:solidFill>
                  <a:latin typeface="Arial" charset="0"/>
                </a:rPr>
                <a:t>l  ICANN Los Angeles, CA</a:t>
              </a:r>
            </a:p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s-ES" sz="1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 flipV="1">
              <a:off x="962" y="3226"/>
              <a:ext cx="480" cy="346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303" y="2861"/>
              <a:ext cx="1228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1280" tIns="35640" rIns="71280" bIns="35640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000">
                  <a:solidFill>
                    <a:srgbClr val="000000"/>
                  </a:solidFill>
                  <a:latin typeface="Arial" charset="0"/>
                </a:rPr>
                <a:t>e NASA Mt View, CA</a:t>
              </a:r>
            </a:p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000">
                  <a:solidFill>
                    <a:srgbClr val="000000"/>
                  </a:solidFill>
                  <a:latin typeface="Arial" charset="0"/>
                </a:rPr>
                <a:t>f  Internet Software C. Palo</a:t>
              </a:r>
              <a:r>
                <a:rPr lang="es-ES" sz="900">
                  <a:solidFill>
                    <a:srgbClr val="000000"/>
                  </a:solidFill>
                  <a:latin typeface="Arial" charset="0"/>
                </a:rPr>
                <a:t> Alto, CA (and 17 other locations)</a:t>
              </a:r>
            </a:p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s-ES" sz="9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897" y="3073"/>
              <a:ext cx="515" cy="116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2651" y="2486"/>
              <a:ext cx="1258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1280" tIns="35640" rIns="71280" bIns="35640">
              <a:spAutoFit/>
            </a:bodyPr>
            <a:lstStyle/>
            <a:p>
              <a:pPr algn="r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000">
                  <a:solidFill>
                    <a:srgbClr val="000000"/>
                  </a:solidFill>
                  <a:latin typeface="Arial" charset="0"/>
                </a:rPr>
                <a:t>i </a:t>
              </a:r>
              <a:r>
                <a:rPr lang="es-ES" sz="1000">
                  <a:solidFill>
                    <a:schemeClr val="tx1"/>
                  </a:solidFill>
                  <a:latin typeface="Arial" charset="0"/>
                </a:rPr>
                <a:t>Autonomica,</a:t>
              </a:r>
              <a:r>
                <a:rPr lang="es-ES" sz="1000">
                  <a:solidFill>
                    <a:srgbClr val="000000"/>
                  </a:solidFill>
                  <a:latin typeface="Arial" charset="0"/>
                </a:rPr>
                <a:t> Stockholm (plus 3 other locations)</a:t>
              </a:r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 flipH="1">
              <a:off x="2476" y="2569"/>
              <a:ext cx="283" cy="413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2722" y="2359"/>
              <a:ext cx="1587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1280" tIns="35640" rIns="71280" bIns="35640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000">
                  <a:solidFill>
                    <a:srgbClr val="000000"/>
                  </a:solidFill>
                  <a:latin typeface="Arial" charset="0"/>
                </a:rPr>
                <a:t>k RIPE London (also Amsterdam, Frankfurt)</a:t>
              </a:r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 flipH="1">
              <a:off x="2361" y="2438"/>
              <a:ext cx="391" cy="596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3434" y="2756"/>
              <a:ext cx="788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1280" tIns="35640" rIns="71280" bIns="35640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000">
                  <a:solidFill>
                    <a:srgbClr val="000000"/>
                  </a:solidFill>
                  <a:latin typeface="Arial" charset="0"/>
                </a:rPr>
                <a:t>m WIDE Tokyo</a:t>
              </a:r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 flipH="1">
              <a:off x="3510" y="2890"/>
              <a:ext cx="201" cy="285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1362" y="2127"/>
              <a:ext cx="1637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1280" tIns="35640" rIns="71280" bIns="35640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000">
                  <a:solidFill>
                    <a:srgbClr val="000000"/>
                  </a:solidFill>
                  <a:latin typeface="Arial" charset="0"/>
                </a:rPr>
                <a:t>a Verisign, Dulles, VA</a:t>
              </a:r>
            </a:p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000">
                  <a:solidFill>
                    <a:srgbClr val="000000"/>
                  </a:solidFill>
                  <a:latin typeface="Arial" charset="0"/>
                </a:rPr>
                <a:t>c Cogent, Herndon, VA (also Los Angeles)</a:t>
              </a:r>
            </a:p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000">
                  <a:solidFill>
                    <a:srgbClr val="000000"/>
                  </a:solidFill>
                  <a:latin typeface="Arial" charset="0"/>
                </a:rPr>
                <a:t>d U Maryland College Park, MD</a:t>
              </a:r>
            </a:p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000">
                  <a:solidFill>
                    <a:srgbClr val="000000"/>
                  </a:solidFill>
                  <a:latin typeface="Arial" charset="0"/>
                </a:rPr>
                <a:t>g US DoD Vienna, VA</a:t>
              </a:r>
            </a:p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000">
                  <a:solidFill>
                    <a:srgbClr val="000000"/>
                  </a:solidFill>
                  <a:latin typeface="Arial" charset="0"/>
                </a:rPr>
                <a:t>h ARL Aberdeen, MD</a:t>
              </a:r>
            </a:p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900">
                  <a:solidFill>
                    <a:srgbClr val="000000"/>
                  </a:solidFill>
                  <a:latin typeface="Arial" charset="0"/>
                </a:rPr>
                <a:t>j  Verisign, ( 11 locations)</a:t>
              </a:r>
            </a:p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s-ES" sz="9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9" name="Rectangle 1"/>
          <p:cNvSpPr txBox="1">
            <a:spLocks noChangeArrowheads="1"/>
          </p:cNvSpPr>
          <p:nvPr/>
        </p:nvSpPr>
        <p:spPr>
          <a:xfrm>
            <a:off x="285720" y="228600"/>
            <a:ext cx="7772400" cy="700070"/>
          </a:xfrm>
          <a:prstGeom prst="rect">
            <a:avLst/>
          </a:prstGeom>
          <a:ln/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Servidores raíces DNS 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468313" y="928670"/>
            <a:ext cx="8478837" cy="2066925"/>
          </a:xfrm>
          <a:prstGeom prst="rect">
            <a:avLst/>
          </a:prstGeom>
          <a:ln/>
        </p:spPr>
        <p:txBody>
          <a:bodyPr/>
          <a:lstStyle/>
          <a:p>
            <a:pPr marL="274320" marR="0" lvl="0" indent="-274320" algn="just" defTabSz="914400" rtl="0" eaLnBrk="1" fontAlgn="auto" latinLnBrk="0" hangingPunct="1">
              <a:spcAft>
                <a:spcPts val="6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Son contactados por el servidor </a:t>
            </a:r>
            <a:r>
              <a:rPr lang="es-ES" dirty="0" smtClean="0">
                <a:latin typeface="Maiandra GD" pitchFamily="34" charset="0"/>
              </a:rPr>
              <a:t>L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ocal cuando no puede resolver un nombre.</a:t>
            </a:r>
          </a:p>
          <a:p>
            <a:pPr marL="274320" marR="0" lvl="0" indent="-274320" algn="just" defTabSz="914400" rtl="0" eaLnBrk="1" fontAlgn="auto" latinLnBrk="0" hangingPunct="1">
              <a:spcAft>
                <a:spcPts val="6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Servidor Raíz:</a:t>
            </a:r>
          </a:p>
          <a:p>
            <a:pPr marL="548640" marR="0" lvl="1" indent="-228600" algn="just" defTabSz="914400" rtl="0" eaLnBrk="1" fontAlgn="auto" latinLnBrk="0" hangingPunct="1">
              <a:spcAft>
                <a:spcPts val="60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Contacta al servido</a:t>
            </a:r>
            <a:r>
              <a:rPr lang="es-ES" dirty="0" smtClean="0">
                <a:latin typeface="Maiandra GD" pitchFamily="34" charset="0"/>
              </a:rPr>
              <a:t>r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Autoritario de la zona superior (</a:t>
            </a:r>
            <a:r>
              <a:rPr lang="es-ES" dirty="0" smtClean="0">
                <a:latin typeface="Maiandra GD" pitchFamily="34" charset="0"/>
              </a:rPr>
              <a:t>.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com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) si la búsqueda del nombre es desconocido para él.</a:t>
            </a:r>
          </a:p>
          <a:p>
            <a:pPr marL="548640" marR="0" lvl="1" indent="-228600" algn="just" defTabSz="914400" rtl="0" eaLnBrk="1" fontAlgn="auto" latinLnBrk="0" hangingPunct="1">
              <a:spcAft>
                <a:spcPts val="60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Obtiene la</a:t>
            </a:r>
            <a:r>
              <a:rPr kumimoji="0" lang="es-E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búsqueda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(propio o desde otro servidor Raíz).</a:t>
            </a:r>
          </a:p>
          <a:p>
            <a:pPr marL="548640" marR="0" lvl="1" indent="-228600" algn="just" defTabSz="914400" rtl="0" eaLnBrk="1" fontAlgn="auto" latinLnBrk="0" hangingPunct="1">
              <a:spcAft>
                <a:spcPts val="60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Retorna la</a:t>
            </a:r>
            <a:r>
              <a:rPr kumimoji="0" lang="es-E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búsqueda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al servidor Local.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</p:txBody>
      </p:sp>
      <p:sp>
        <p:nvSpPr>
          <p:cNvPr id="21" name="2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58</a:t>
            </a:fld>
            <a:endParaRPr lang="es-E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285720" y="228600"/>
            <a:ext cx="7772400" cy="700070"/>
          </a:xfrm>
          <a:prstGeom prst="rect">
            <a:avLst/>
          </a:prstGeom>
          <a:ln/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Servidor</a:t>
            </a:r>
            <a:r>
              <a:rPr kumimoji="0" lang="es-ES" sz="36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 DNS Local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57252" y="1281130"/>
            <a:ext cx="7772400" cy="4648200"/>
          </a:xfrm>
          <a:prstGeom prst="rect">
            <a:avLst/>
          </a:prstGeom>
          <a:ln/>
        </p:spPr>
        <p:txBody>
          <a:bodyPr/>
          <a:lstStyle/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No pertenece estrictamente a la jerarquía.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Cada ISP (ISP residencial, compañía, universidad) tiene uno.</a:t>
            </a:r>
          </a:p>
          <a:p>
            <a:pPr marL="548640" marR="0" lvl="1" indent="-228600" algn="just" defTabSz="914400" rtl="0" eaLnBrk="1" fontAlgn="auto" latinLnBrk="0" hangingPunct="1">
              <a:lnSpc>
                <a:spcPct val="150000"/>
              </a:lnSpc>
              <a:spcBef>
                <a:spcPts val="37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También son llamados “servidor de nombre por omisión” (</a:t>
            </a:r>
            <a:r>
              <a:rPr kumimoji="0" lang="es-E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default </a:t>
            </a:r>
            <a:r>
              <a:rPr kumimoji="0" lang="es-E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name</a:t>
            </a:r>
            <a:r>
              <a:rPr kumimoji="0" lang="es-E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server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).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Cuando un host hace una consulta DNS, ésta es enviada al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servidor DNS local.</a:t>
            </a:r>
          </a:p>
          <a:p>
            <a:pPr marL="548640" marR="0" lvl="1" indent="-228600" algn="just" defTabSz="914400" rtl="0" eaLnBrk="1" fontAlgn="auto" latinLnBrk="0" hangingPunct="1">
              <a:lnSpc>
                <a:spcPct val="150000"/>
              </a:lnSpc>
              <a:spcBef>
                <a:spcPts val="37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Actúa como proxy, re-envía consulta dentro de la jerarquía.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59</a:t>
            </a:fld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4714908" cy="487681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s-MX" sz="2000" b="1" dirty="0" smtClean="0">
                <a:latin typeface="Maiandra GD" pitchFamily="34" charset="0"/>
              </a:rPr>
              <a:t>Redundancia de Información</a:t>
            </a:r>
          </a:p>
          <a:p>
            <a:pPr lvl="1">
              <a:lnSpc>
                <a:spcPct val="150000"/>
              </a:lnSpc>
            </a:pPr>
            <a:r>
              <a:rPr lang="es-MX" sz="2000" dirty="0" smtClean="0">
                <a:latin typeface="Maiandra GD" pitchFamily="34" charset="0"/>
              </a:rPr>
              <a:t>Se duplica información para hacerla más accesible.</a:t>
            </a:r>
          </a:p>
          <a:p>
            <a:pPr>
              <a:lnSpc>
                <a:spcPct val="150000"/>
              </a:lnSpc>
            </a:pPr>
            <a:r>
              <a:rPr lang="es-MX" sz="2000" b="1" dirty="0" smtClean="0">
                <a:latin typeface="Maiandra GD" pitchFamily="34" charset="0"/>
              </a:rPr>
              <a:t>Alta disponibilidad</a:t>
            </a:r>
          </a:p>
          <a:p>
            <a:pPr lvl="1">
              <a:lnSpc>
                <a:spcPct val="150000"/>
              </a:lnSpc>
            </a:pPr>
            <a:r>
              <a:rPr lang="es-MX" sz="2000" dirty="0" smtClean="0">
                <a:latin typeface="Maiandra GD" pitchFamily="34" charset="0"/>
              </a:rPr>
              <a:t>La caída de un host no bloquea el servicio.</a:t>
            </a:r>
          </a:p>
          <a:p>
            <a:pPr>
              <a:lnSpc>
                <a:spcPct val="150000"/>
              </a:lnSpc>
            </a:pPr>
            <a:r>
              <a:rPr lang="es-MX" sz="2000" b="1" dirty="0" smtClean="0">
                <a:latin typeface="Maiandra GD" pitchFamily="34" charset="0"/>
              </a:rPr>
              <a:t>Optimización de uso de recursos</a:t>
            </a:r>
          </a:p>
          <a:p>
            <a:pPr lvl="1">
              <a:lnSpc>
                <a:spcPct val="150000"/>
              </a:lnSpc>
            </a:pPr>
            <a:r>
              <a:rPr lang="es-MX" sz="2000" dirty="0" smtClean="0">
                <a:latin typeface="Maiandra GD" pitchFamily="34" charset="0"/>
              </a:rPr>
              <a:t>Procesamiento, almacenamiento, ancho de banda, etc.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5786446" y="1928802"/>
            <a:ext cx="2781322" cy="45720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s-MX" dirty="0" smtClean="0">
                <a:latin typeface="Maiandra GD" pitchFamily="34" charset="0"/>
              </a:rPr>
              <a:t>Ejemplos:</a:t>
            </a:r>
          </a:p>
          <a:p>
            <a:pPr lvl="1">
              <a:lnSpc>
                <a:spcPct val="150000"/>
              </a:lnSpc>
            </a:pPr>
            <a:r>
              <a:rPr lang="es-MX" dirty="0" err="1" smtClean="0">
                <a:latin typeface="Maiandra GD" pitchFamily="34" charset="0"/>
              </a:rPr>
              <a:t>Napster</a:t>
            </a:r>
            <a:endParaRPr lang="es-MX" dirty="0" smtClean="0">
              <a:latin typeface="Maiandra GD" pitchFamily="34" charset="0"/>
            </a:endParaRPr>
          </a:p>
          <a:p>
            <a:pPr lvl="1">
              <a:lnSpc>
                <a:spcPct val="150000"/>
              </a:lnSpc>
            </a:pPr>
            <a:r>
              <a:rPr lang="es-MX" dirty="0" err="1" smtClean="0">
                <a:latin typeface="Maiandra GD" pitchFamily="34" charset="0"/>
              </a:rPr>
              <a:t>Kazaa</a:t>
            </a:r>
            <a:endParaRPr lang="es-MX" dirty="0" smtClean="0">
              <a:latin typeface="Maiandra GD" pitchFamily="34" charset="0"/>
            </a:endParaRPr>
          </a:p>
          <a:p>
            <a:pPr lvl="1">
              <a:lnSpc>
                <a:spcPct val="150000"/>
              </a:lnSpc>
            </a:pPr>
            <a:r>
              <a:rPr lang="es-MX" dirty="0" smtClean="0">
                <a:latin typeface="Maiandra GD" pitchFamily="34" charset="0"/>
              </a:rPr>
              <a:t> </a:t>
            </a:r>
            <a:r>
              <a:rPr lang="es-MX" dirty="0" err="1" smtClean="0">
                <a:latin typeface="Maiandra GD" pitchFamily="34" charset="0"/>
              </a:rPr>
              <a:t>eMule</a:t>
            </a:r>
            <a:endParaRPr lang="es-MX" dirty="0" smtClean="0">
              <a:latin typeface="Maiandra GD" pitchFamily="34" charset="0"/>
            </a:endParaRPr>
          </a:p>
          <a:p>
            <a:pPr lvl="1">
              <a:lnSpc>
                <a:spcPct val="150000"/>
              </a:lnSpc>
            </a:pPr>
            <a:r>
              <a:rPr lang="es-MX" dirty="0" smtClean="0">
                <a:latin typeface="Maiandra GD" pitchFamily="34" charset="0"/>
              </a:rPr>
              <a:t> </a:t>
            </a:r>
            <a:r>
              <a:rPr lang="es-MX" dirty="0" err="1" smtClean="0">
                <a:latin typeface="Maiandra GD" pitchFamily="34" charset="0"/>
              </a:rPr>
              <a:t>Gnutella</a:t>
            </a:r>
            <a:endParaRPr lang="es-MX" dirty="0" smtClean="0">
              <a:latin typeface="Maiandra GD" pitchFamily="34" charset="0"/>
            </a:endParaRPr>
          </a:p>
          <a:p>
            <a:pPr lvl="1">
              <a:lnSpc>
                <a:spcPct val="150000"/>
              </a:lnSpc>
            </a:pPr>
            <a:r>
              <a:rPr lang="es-MX" dirty="0" err="1" smtClean="0">
                <a:latin typeface="Maiandra GD" pitchFamily="34" charset="0"/>
              </a:rPr>
              <a:t>LimeWire</a:t>
            </a:r>
            <a:endParaRPr lang="es-MX" dirty="0" smtClean="0">
              <a:latin typeface="Maiandra GD" pitchFamily="34" charset="0"/>
            </a:endParaRPr>
          </a:p>
          <a:p>
            <a:pPr lvl="1">
              <a:lnSpc>
                <a:spcPct val="150000"/>
              </a:lnSpc>
            </a:pPr>
            <a:r>
              <a:rPr lang="es-MX" dirty="0" err="1" smtClean="0">
                <a:latin typeface="Maiandra GD" pitchFamily="34" charset="0"/>
              </a:rPr>
              <a:t>WinMX</a:t>
            </a:r>
            <a:endParaRPr lang="es-MX" dirty="0" smtClean="0">
              <a:latin typeface="Maiandra GD" pitchFamily="34" charset="0"/>
            </a:endParaRPr>
          </a:p>
          <a:p>
            <a:pPr lvl="1">
              <a:lnSpc>
                <a:spcPct val="150000"/>
              </a:lnSpc>
            </a:pPr>
            <a:r>
              <a:rPr lang="es-MX" dirty="0" err="1" smtClean="0">
                <a:latin typeface="Maiandra GD" pitchFamily="34" charset="0"/>
              </a:rPr>
              <a:t>BitTorrent</a:t>
            </a:r>
            <a:endParaRPr lang="es-ES" dirty="0">
              <a:latin typeface="Maiandra GD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28596" y="71414"/>
            <a:ext cx="8280000" cy="77472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</a:pPr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Arquitectura P2P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857232"/>
            <a:ext cx="547681" cy="52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6000768"/>
            <a:ext cx="904868" cy="67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5572140"/>
            <a:ext cx="614356" cy="75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5929330"/>
            <a:ext cx="761992" cy="57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285728"/>
            <a:ext cx="948416" cy="809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9586" y="5715016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6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4073525" y="4881563"/>
            <a:ext cx="1916207" cy="590034"/>
          </a:xfrm>
          <a:prstGeom prst="roundRect">
            <a:avLst>
              <a:gd name="adj" fmla="val 25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800">
                <a:solidFill>
                  <a:schemeClr val="tx1"/>
                </a:solidFill>
                <a:latin typeface="Maiandra GD" pitchFamily="34" charset="0"/>
              </a:rPr>
              <a:t>Host que colsulta</a:t>
            </a:r>
          </a:p>
          <a:p>
            <a:pPr algn="ctr">
              <a:buClr>
                <a:srgbClr val="000000"/>
              </a:buClr>
              <a:buSzPct val="100000"/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600" b="1">
                <a:solidFill>
                  <a:schemeClr val="tx1"/>
                </a:solidFill>
                <a:latin typeface="Maiandra GD" pitchFamily="34" charset="0"/>
              </a:rPr>
              <a:t>cis.poly.edu</a:t>
            </a: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6516688" y="5876925"/>
            <a:ext cx="1738273" cy="321051"/>
          </a:xfrm>
          <a:prstGeom prst="roundRect">
            <a:avLst>
              <a:gd name="adj" fmla="val 46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2000"/>
              </a:lnSpc>
              <a:buClr>
                <a:srgbClr val="000000"/>
              </a:buClr>
              <a:buSzPct val="100000"/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600" b="1">
                <a:solidFill>
                  <a:schemeClr val="tx1"/>
                </a:solidFill>
                <a:latin typeface="Maiandra GD" pitchFamily="34" charset="0"/>
              </a:rPr>
              <a:t>gaia.cs.umass.edu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237163" y="2228850"/>
            <a:ext cx="368300" cy="655638"/>
            <a:chOff x="3299" y="1404"/>
            <a:chExt cx="232" cy="413"/>
          </a:xfrm>
        </p:grpSpPr>
        <p:sp>
          <p:nvSpPr>
            <p:cNvPr id="5" name="Freeform 5"/>
            <p:cNvSpPr>
              <a:spLocks noChangeArrowheads="1"/>
            </p:cNvSpPr>
            <p:nvPr/>
          </p:nvSpPr>
          <p:spPr bwMode="auto">
            <a:xfrm>
              <a:off x="3299" y="1722"/>
              <a:ext cx="233" cy="96"/>
            </a:xfrm>
            <a:custGeom>
              <a:avLst/>
              <a:gdLst/>
              <a:ahLst/>
              <a:cxnLst>
                <a:cxn ang="0">
                  <a:pos x="396" y="0"/>
                </a:cxn>
                <a:cxn ang="0">
                  <a:pos x="1027" y="0"/>
                </a:cxn>
                <a:cxn ang="0">
                  <a:pos x="631" y="423"/>
                </a:cxn>
                <a:cxn ang="0">
                  <a:pos x="0" y="423"/>
                </a:cxn>
                <a:cxn ang="0">
                  <a:pos x="396" y="0"/>
                </a:cxn>
              </a:cxnLst>
              <a:rect l="0" t="0" r="r" b="b"/>
              <a:pathLst>
                <a:path w="1028" h="424">
                  <a:moveTo>
                    <a:pt x="396" y="0"/>
                  </a:moveTo>
                  <a:lnTo>
                    <a:pt x="1027" y="0"/>
                  </a:lnTo>
                  <a:lnTo>
                    <a:pt x="631" y="423"/>
                  </a:lnTo>
                  <a:lnTo>
                    <a:pt x="0" y="423"/>
                  </a:lnTo>
                  <a:lnTo>
                    <a:pt x="396" y="0"/>
                  </a:lnTo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3417" y="1407"/>
              <a:ext cx="107" cy="318"/>
            </a:xfrm>
            <a:prstGeom prst="roundRect">
              <a:avLst>
                <a:gd name="adj" fmla="val 940"/>
              </a:avLst>
            </a:pr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3300" y="1497"/>
              <a:ext cx="148" cy="318"/>
            </a:xfrm>
            <a:prstGeom prst="roundRect">
              <a:avLst>
                <a:gd name="adj" fmla="val 671"/>
              </a:avLst>
            </a:prstGeom>
            <a:solidFill>
              <a:srgbClr val="33CCCC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8" name="Freeform 8"/>
            <p:cNvSpPr>
              <a:spLocks noChangeArrowheads="1"/>
            </p:cNvSpPr>
            <p:nvPr/>
          </p:nvSpPr>
          <p:spPr bwMode="auto">
            <a:xfrm>
              <a:off x="3299" y="1404"/>
              <a:ext cx="233" cy="96"/>
            </a:xfrm>
            <a:custGeom>
              <a:avLst/>
              <a:gdLst/>
              <a:ahLst/>
              <a:cxnLst>
                <a:cxn ang="0">
                  <a:pos x="396" y="0"/>
                </a:cxn>
                <a:cxn ang="0">
                  <a:pos x="1027" y="0"/>
                </a:cxn>
                <a:cxn ang="0">
                  <a:pos x="631" y="423"/>
                </a:cxn>
                <a:cxn ang="0">
                  <a:pos x="0" y="423"/>
                </a:cxn>
                <a:cxn ang="0">
                  <a:pos x="396" y="0"/>
                </a:cxn>
              </a:cxnLst>
              <a:rect l="0" t="0" r="r" b="b"/>
              <a:pathLst>
                <a:path w="1028" h="424">
                  <a:moveTo>
                    <a:pt x="396" y="0"/>
                  </a:moveTo>
                  <a:lnTo>
                    <a:pt x="1027" y="0"/>
                  </a:lnTo>
                  <a:lnTo>
                    <a:pt x="631" y="423"/>
                  </a:lnTo>
                  <a:lnTo>
                    <a:pt x="0" y="423"/>
                  </a:lnTo>
                  <a:lnTo>
                    <a:pt x="396" y="0"/>
                  </a:lnTo>
                </a:path>
              </a:pathLst>
            </a:custGeom>
            <a:solidFill>
              <a:srgbClr val="33CCCC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3532" y="1411"/>
              <a:ext cx="1" cy="31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H="1">
              <a:off x="3447" y="1722"/>
              <a:ext cx="86" cy="9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3319" y="1539"/>
              <a:ext cx="98" cy="184"/>
            </a:xfrm>
            <a:prstGeom prst="roundRect">
              <a:avLst>
                <a:gd name="adj" fmla="val 1019"/>
              </a:avLst>
            </a:prstGeom>
            <a:solidFill>
              <a:srgbClr val="3333CC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3333" y="1594"/>
              <a:ext cx="75" cy="65"/>
            </a:xfrm>
            <a:prstGeom prst="roundRect">
              <a:avLst>
                <a:gd name="adj" fmla="val 1560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Maiandra GD" pitchFamily="34" charset="0"/>
              </a:endParaRPr>
            </a:p>
          </p:txBody>
        </p:sp>
      </p:grp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940425" y="476250"/>
            <a:ext cx="2011363" cy="34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800">
                <a:solidFill>
                  <a:schemeClr val="tx1"/>
                </a:solidFill>
                <a:latin typeface="Maiandra GD" pitchFamily="34" charset="0"/>
              </a:rPr>
              <a:t>Servidor DNS raíz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5286375" y="2914650"/>
            <a:ext cx="1588" cy="1317625"/>
          </a:xfrm>
          <a:prstGeom prst="line">
            <a:avLst/>
          </a:prstGeom>
          <a:noFill/>
          <a:ln w="2844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>
              <a:latin typeface="Maiandra GD" pitchFamily="34" charset="0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400675" y="1219200"/>
            <a:ext cx="914400" cy="974725"/>
          </a:xfrm>
          <a:prstGeom prst="line">
            <a:avLst/>
          </a:prstGeom>
          <a:noFill/>
          <a:ln w="2844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>
              <a:latin typeface="Maiandra GD" pitchFamily="34" charset="0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5686425" y="2381250"/>
            <a:ext cx="1485900" cy="12700"/>
          </a:xfrm>
          <a:prstGeom prst="line">
            <a:avLst/>
          </a:prstGeom>
          <a:noFill/>
          <a:ln w="2844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>
              <a:latin typeface="Maiandra GD" pitchFamily="34" charset="0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>
            <a:off x="5684838" y="2554288"/>
            <a:ext cx="1422400" cy="1587"/>
          </a:xfrm>
          <a:prstGeom prst="line">
            <a:avLst/>
          </a:prstGeom>
          <a:noFill/>
          <a:ln w="2844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>
              <a:latin typeface="Maiandra GD" pitchFamily="34" charset="0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H="1">
            <a:off x="5608638" y="1449388"/>
            <a:ext cx="736600" cy="762000"/>
          </a:xfrm>
          <a:prstGeom prst="line">
            <a:avLst/>
          </a:prstGeom>
          <a:noFill/>
          <a:ln w="2844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>
              <a:latin typeface="Maiandra GD" pitchFamily="34" charset="0"/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5476875" y="2944813"/>
            <a:ext cx="9525" cy="1323975"/>
          </a:xfrm>
          <a:prstGeom prst="line">
            <a:avLst/>
          </a:prstGeom>
          <a:noFill/>
          <a:ln w="2844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>
              <a:latin typeface="Maiandra GD" pitchFamily="34" charset="0"/>
            </a:endParaRPr>
          </a:p>
        </p:txBody>
      </p: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2916239" y="3284538"/>
            <a:ext cx="2076450" cy="590550"/>
            <a:chOff x="2527" y="1929"/>
            <a:chExt cx="1308" cy="372"/>
          </a:xfrm>
        </p:grpSpPr>
        <p:sp>
          <p:nvSpPr>
            <p:cNvPr id="21" name="AutoShape 21"/>
            <p:cNvSpPr>
              <a:spLocks noChangeArrowheads="1"/>
            </p:cNvSpPr>
            <p:nvPr/>
          </p:nvSpPr>
          <p:spPr bwMode="auto">
            <a:xfrm>
              <a:off x="2640" y="1975"/>
              <a:ext cx="1182" cy="300"/>
            </a:xfrm>
            <a:prstGeom prst="roundRect">
              <a:avLst>
                <a:gd name="adj" fmla="val 333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22" name="AutoShape 22"/>
            <p:cNvSpPr>
              <a:spLocks noChangeArrowheads="1"/>
            </p:cNvSpPr>
            <p:nvPr/>
          </p:nvSpPr>
          <p:spPr bwMode="auto">
            <a:xfrm>
              <a:off x="2527" y="1929"/>
              <a:ext cx="1308" cy="372"/>
            </a:xfrm>
            <a:prstGeom prst="roundRect">
              <a:avLst>
                <a:gd name="adj" fmla="val 259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800">
                  <a:solidFill>
                    <a:schemeClr val="tx1"/>
                  </a:solidFill>
                  <a:latin typeface="Maiandra GD" pitchFamily="34" charset="0"/>
                </a:rPr>
                <a:t>Servidor DNS local</a:t>
              </a:r>
            </a:p>
            <a:p>
              <a:pPr algn="ctr">
                <a:buClr>
                  <a:srgbClr val="000000"/>
                </a:buClr>
                <a:buSzPct val="100000"/>
                <a:buFont typeface="Courier New" pitchFamily="49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600" b="1">
                  <a:solidFill>
                    <a:schemeClr val="tx1"/>
                  </a:solidFill>
                  <a:latin typeface="Maiandra GD" pitchFamily="34" charset="0"/>
                </a:rPr>
                <a:t>dns.poly.edu</a:t>
              </a:r>
            </a:p>
          </p:txBody>
        </p:sp>
      </p:grp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4997450" y="3771900"/>
            <a:ext cx="273129" cy="371513"/>
          </a:xfrm>
          <a:prstGeom prst="roundRect">
            <a:avLst>
              <a:gd name="adj" fmla="val 50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800">
                <a:solidFill>
                  <a:srgbClr val="FF0000"/>
                </a:solidFill>
                <a:latin typeface="Maiandra GD" pitchFamily="34" charset="0"/>
              </a:rPr>
              <a:t>1</a:t>
            </a:r>
          </a:p>
        </p:txBody>
      </p:sp>
      <p:sp>
        <p:nvSpPr>
          <p:cNvPr id="24" name="AutoShape 24"/>
          <p:cNvSpPr>
            <a:spLocks noChangeArrowheads="1"/>
          </p:cNvSpPr>
          <p:nvPr/>
        </p:nvSpPr>
        <p:spPr bwMode="auto">
          <a:xfrm>
            <a:off x="5540375" y="1438275"/>
            <a:ext cx="313204" cy="371513"/>
          </a:xfrm>
          <a:prstGeom prst="roundRect">
            <a:avLst>
              <a:gd name="adj" fmla="val 50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800" dirty="0">
                <a:solidFill>
                  <a:srgbClr val="FF0000"/>
                </a:solidFill>
                <a:latin typeface="Maiandra GD" pitchFamily="34" charset="0"/>
              </a:rPr>
              <a:t>2</a:t>
            </a:r>
          </a:p>
        </p:txBody>
      </p:sp>
      <p:sp>
        <p:nvSpPr>
          <p:cNvPr id="25" name="AutoShape 25"/>
          <p:cNvSpPr>
            <a:spLocks noChangeArrowheads="1"/>
          </p:cNvSpPr>
          <p:nvPr/>
        </p:nvSpPr>
        <p:spPr bwMode="auto">
          <a:xfrm>
            <a:off x="5978525" y="1676400"/>
            <a:ext cx="313204" cy="371513"/>
          </a:xfrm>
          <a:prstGeom prst="roundRect">
            <a:avLst>
              <a:gd name="adj" fmla="val 50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800">
                <a:solidFill>
                  <a:srgbClr val="FF0000"/>
                </a:solidFill>
                <a:latin typeface="Maiandra GD" pitchFamily="34" charset="0"/>
              </a:rPr>
              <a:t>3</a:t>
            </a:r>
          </a:p>
        </p:txBody>
      </p:sp>
      <p:sp>
        <p:nvSpPr>
          <p:cNvPr id="26" name="AutoShape 26"/>
          <p:cNvSpPr>
            <a:spLocks noChangeArrowheads="1"/>
          </p:cNvSpPr>
          <p:nvPr/>
        </p:nvSpPr>
        <p:spPr bwMode="auto">
          <a:xfrm>
            <a:off x="6292850" y="2085975"/>
            <a:ext cx="313204" cy="371513"/>
          </a:xfrm>
          <a:prstGeom prst="roundRect">
            <a:avLst>
              <a:gd name="adj" fmla="val 50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800">
                <a:solidFill>
                  <a:srgbClr val="FF0000"/>
                </a:solidFill>
                <a:latin typeface="Maiandra GD" pitchFamily="34" charset="0"/>
              </a:rPr>
              <a:t>4</a:t>
            </a:r>
          </a:p>
        </p:txBody>
      </p:sp>
      <p:sp>
        <p:nvSpPr>
          <p:cNvPr id="27" name="AutoShape 27"/>
          <p:cNvSpPr>
            <a:spLocks noChangeArrowheads="1"/>
          </p:cNvSpPr>
          <p:nvPr/>
        </p:nvSpPr>
        <p:spPr bwMode="auto">
          <a:xfrm>
            <a:off x="6323013" y="2573338"/>
            <a:ext cx="313204" cy="371513"/>
          </a:xfrm>
          <a:prstGeom prst="roundRect">
            <a:avLst>
              <a:gd name="adj" fmla="val 50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800">
                <a:solidFill>
                  <a:srgbClr val="FF0000"/>
                </a:solidFill>
                <a:latin typeface="Maiandra GD" pitchFamily="34" charset="0"/>
              </a:rPr>
              <a:t>5</a:t>
            </a:r>
          </a:p>
        </p:txBody>
      </p:sp>
      <p:sp>
        <p:nvSpPr>
          <p:cNvPr id="28" name="AutoShape 28"/>
          <p:cNvSpPr>
            <a:spLocks noChangeArrowheads="1"/>
          </p:cNvSpPr>
          <p:nvPr/>
        </p:nvSpPr>
        <p:spPr bwMode="auto">
          <a:xfrm>
            <a:off x="6919913" y="3613150"/>
            <a:ext cx="313204" cy="371513"/>
          </a:xfrm>
          <a:prstGeom prst="roundRect">
            <a:avLst>
              <a:gd name="adj" fmla="val 50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800">
                <a:solidFill>
                  <a:srgbClr val="FF0000"/>
                </a:solidFill>
                <a:latin typeface="Maiandra GD" pitchFamily="34" charset="0"/>
              </a:rPr>
              <a:t>6</a:t>
            </a:r>
          </a:p>
        </p:txBody>
      </p:sp>
      <p:grpSp>
        <p:nvGrpSpPr>
          <p:cNvPr id="29" name="Group 29"/>
          <p:cNvGrpSpPr>
            <a:grpSpLocks/>
          </p:cNvGrpSpPr>
          <p:nvPr/>
        </p:nvGrpSpPr>
        <p:grpSpPr bwMode="auto">
          <a:xfrm>
            <a:off x="6351588" y="809625"/>
            <a:ext cx="368300" cy="655638"/>
            <a:chOff x="4001" y="510"/>
            <a:chExt cx="232" cy="413"/>
          </a:xfrm>
        </p:grpSpPr>
        <p:sp>
          <p:nvSpPr>
            <p:cNvPr id="30" name="Freeform 30"/>
            <p:cNvSpPr>
              <a:spLocks noChangeArrowheads="1"/>
            </p:cNvSpPr>
            <p:nvPr/>
          </p:nvSpPr>
          <p:spPr bwMode="auto">
            <a:xfrm>
              <a:off x="4001" y="828"/>
              <a:ext cx="233" cy="96"/>
            </a:xfrm>
            <a:custGeom>
              <a:avLst/>
              <a:gdLst/>
              <a:ahLst/>
              <a:cxnLst>
                <a:cxn ang="0">
                  <a:pos x="397" y="0"/>
                </a:cxn>
                <a:cxn ang="0">
                  <a:pos x="1028" y="0"/>
                </a:cxn>
                <a:cxn ang="0">
                  <a:pos x="631" y="423"/>
                </a:cxn>
                <a:cxn ang="0">
                  <a:pos x="0" y="423"/>
                </a:cxn>
                <a:cxn ang="0">
                  <a:pos x="397" y="0"/>
                </a:cxn>
              </a:cxnLst>
              <a:rect l="0" t="0" r="r" b="b"/>
              <a:pathLst>
                <a:path w="1029" h="424">
                  <a:moveTo>
                    <a:pt x="397" y="0"/>
                  </a:moveTo>
                  <a:lnTo>
                    <a:pt x="1028" y="0"/>
                  </a:lnTo>
                  <a:lnTo>
                    <a:pt x="631" y="423"/>
                  </a:lnTo>
                  <a:lnTo>
                    <a:pt x="0" y="423"/>
                  </a:lnTo>
                  <a:lnTo>
                    <a:pt x="397" y="0"/>
                  </a:lnTo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31" name="AutoShape 31"/>
            <p:cNvSpPr>
              <a:spLocks noChangeArrowheads="1"/>
            </p:cNvSpPr>
            <p:nvPr/>
          </p:nvSpPr>
          <p:spPr bwMode="auto">
            <a:xfrm>
              <a:off x="4119" y="513"/>
              <a:ext cx="107" cy="318"/>
            </a:xfrm>
            <a:prstGeom prst="roundRect">
              <a:avLst>
                <a:gd name="adj" fmla="val 940"/>
              </a:avLst>
            </a:pr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32" name="AutoShape 32"/>
            <p:cNvSpPr>
              <a:spLocks noChangeArrowheads="1"/>
            </p:cNvSpPr>
            <p:nvPr/>
          </p:nvSpPr>
          <p:spPr bwMode="auto">
            <a:xfrm>
              <a:off x="4002" y="603"/>
              <a:ext cx="148" cy="318"/>
            </a:xfrm>
            <a:prstGeom prst="roundRect">
              <a:avLst>
                <a:gd name="adj" fmla="val 671"/>
              </a:avLst>
            </a:prstGeom>
            <a:solidFill>
              <a:srgbClr val="33CCCC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33" name="Freeform 33"/>
            <p:cNvSpPr>
              <a:spLocks noChangeArrowheads="1"/>
            </p:cNvSpPr>
            <p:nvPr/>
          </p:nvSpPr>
          <p:spPr bwMode="auto">
            <a:xfrm>
              <a:off x="4001" y="510"/>
              <a:ext cx="233" cy="96"/>
            </a:xfrm>
            <a:custGeom>
              <a:avLst/>
              <a:gdLst/>
              <a:ahLst/>
              <a:cxnLst>
                <a:cxn ang="0">
                  <a:pos x="397" y="0"/>
                </a:cxn>
                <a:cxn ang="0">
                  <a:pos x="1028" y="0"/>
                </a:cxn>
                <a:cxn ang="0">
                  <a:pos x="631" y="423"/>
                </a:cxn>
                <a:cxn ang="0">
                  <a:pos x="0" y="423"/>
                </a:cxn>
                <a:cxn ang="0">
                  <a:pos x="397" y="0"/>
                </a:cxn>
              </a:cxnLst>
              <a:rect l="0" t="0" r="r" b="b"/>
              <a:pathLst>
                <a:path w="1029" h="424">
                  <a:moveTo>
                    <a:pt x="397" y="0"/>
                  </a:moveTo>
                  <a:lnTo>
                    <a:pt x="1028" y="0"/>
                  </a:lnTo>
                  <a:lnTo>
                    <a:pt x="631" y="423"/>
                  </a:lnTo>
                  <a:lnTo>
                    <a:pt x="0" y="423"/>
                  </a:lnTo>
                  <a:lnTo>
                    <a:pt x="397" y="0"/>
                  </a:lnTo>
                </a:path>
              </a:pathLst>
            </a:custGeom>
            <a:solidFill>
              <a:srgbClr val="33CCCC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>
              <a:off x="4234" y="517"/>
              <a:ext cx="1" cy="31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 flipH="1">
              <a:off x="4149" y="828"/>
              <a:ext cx="86" cy="9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36" name="AutoShape 36"/>
            <p:cNvSpPr>
              <a:spLocks noChangeArrowheads="1"/>
            </p:cNvSpPr>
            <p:nvPr/>
          </p:nvSpPr>
          <p:spPr bwMode="auto">
            <a:xfrm>
              <a:off x="4021" y="645"/>
              <a:ext cx="98" cy="184"/>
            </a:xfrm>
            <a:prstGeom prst="roundRect">
              <a:avLst>
                <a:gd name="adj" fmla="val 1019"/>
              </a:avLst>
            </a:prstGeom>
            <a:solidFill>
              <a:srgbClr val="3333CC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37" name="AutoShape 37"/>
            <p:cNvSpPr>
              <a:spLocks noChangeArrowheads="1"/>
            </p:cNvSpPr>
            <p:nvPr/>
          </p:nvSpPr>
          <p:spPr bwMode="auto">
            <a:xfrm>
              <a:off x="4035" y="700"/>
              <a:ext cx="75" cy="65"/>
            </a:xfrm>
            <a:prstGeom prst="roundRect">
              <a:avLst>
                <a:gd name="adj" fmla="val 1560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Maiandra GD" pitchFamily="34" charset="0"/>
              </a:endParaRPr>
            </a:p>
          </p:txBody>
        </p:sp>
      </p:grpSp>
      <p:grpSp>
        <p:nvGrpSpPr>
          <p:cNvPr id="38" name="Group 38"/>
          <p:cNvGrpSpPr>
            <a:grpSpLocks/>
          </p:cNvGrpSpPr>
          <p:nvPr/>
        </p:nvGrpSpPr>
        <p:grpSpPr bwMode="auto">
          <a:xfrm>
            <a:off x="7180263" y="2238375"/>
            <a:ext cx="368300" cy="655638"/>
            <a:chOff x="4523" y="1410"/>
            <a:chExt cx="232" cy="413"/>
          </a:xfrm>
        </p:grpSpPr>
        <p:sp>
          <p:nvSpPr>
            <p:cNvPr id="39" name="Freeform 39"/>
            <p:cNvSpPr>
              <a:spLocks noChangeArrowheads="1"/>
            </p:cNvSpPr>
            <p:nvPr/>
          </p:nvSpPr>
          <p:spPr bwMode="auto">
            <a:xfrm>
              <a:off x="4523" y="1728"/>
              <a:ext cx="233" cy="96"/>
            </a:xfrm>
            <a:custGeom>
              <a:avLst/>
              <a:gdLst/>
              <a:ahLst/>
              <a:cxnLst>
                <a:cxn ang="0">
                  <a:pos x="397" y="0"/>
                </a:cxn>
                <a:cxn ang="0">
                  <a:pos x="1028" y="0"/>
                </a:cxn>
                <a:cxn ang="0">
                  <a:pos x="631" y="423"/>
                </a:cxn>
                <a:cxn ang="0">
                  <a:pos x="0" y="423"/>
                </a:cxn>
                <a:cxn ang="0">
                  <a:pos x="397" y="0"/>
                </a:cxn>
              </a:cxnLst>
              <a:rect l="0" t="0" r="r" b="b"/>
              <a:pathLst>
                <a:path w="1029" h="424">
                  <a:moveTo>
                    <a:pt x="397" y="0"/>
                  </a:moveTo>
                  <a:lnTo>
                    <a:pt x="1028" y="0"/>
                  </a:lnTo>
                  <a:lnTo>
                    <a:pt x="631" y="423"/>
                  </a:lnTo>
                  <a:lnTo>
                    <a:pt x="0" y="423"/>
                  </a:lnTo>
                  <a:lnTo>
                    <a:pt x="397" y="0"/>
                  </a:lnTo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40" name="AutoShape 40"/>
            <p:cNvSpPr>
              <a:spLocks noChangeArrowheads="1"/>
            </p:cNvSpPr>
            <p:nvPr/>
          </p:nvSpPr>
          <p:spPr bwMode="auto">
            <a:xfrm>
              <a:off x="4641" y="1413"/>
              <a:ext cx="107" cy="318"/>
            </a:xfrm>
            <a:prstGeom prst="roundRect">
              <a:avLst>
                <a:gd name="adj" fmla="val 940"/>
              </a:avLst>
            </a:pr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41" name="AutoShape 41"/>
            <p:cNvSpPr>
              <a:spLocks noChangeArrowheads="1"/>
            </p:cNvSpPr>
            <p:nvPr/>
          </p:nvSpPr>
          <p:spPr bwMode="auto">
            <a:xfrm>
              <a:off x="4524" y="1503"/>
              <a:ext cx="148" cy="318"/>
            </a:xfrm>
            <a:prstGeom prst="roundRect">
              <a:avLst>
                <a:gd name="adj" fmla="val 671"/>
              </a:avLst>
            </a:prstGeom>
            <a:solidFill>
              <a:srgbClr val="33CCCC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42" name="Freeform 42"/>
            <p:cNvSpPr>
              <a:spLocks noChangeArrowheads="1"/>
            </p:cNvSpPr>
            <p:nvPr/>
          </p:nvSpPr>
          <p:spPr bwMode="auto">
            <a:xfrm>
              <a:off x="4523" y="1410"/>
              <a:ext cx="233" cy="96"/>
            </a:xfrm>
            <a:custGeom>
              <a:avLst/>
              <a:gdLst/>
              <a:ahLst/>
              <a:cxnLst>
                <a:cxn ang="0">
                  <a:pos x="397" y="0"/>
                </a:cxn>
                <a:cxn ang="0">
                  <a:pos x="1028" y="0"/>
                </a:cxn>
                <a:cxn ang="0">
                  <a:pos x="631" y="423"/>
                </a:cxn>
                <a:cxn ang="0">
                  <a:pos x="0" y="423"/>
                </a:cxn>
                <a:cxn ang="0">
                  <a:pos x="397" y="0"/>
                </a:cxn>
              </a:cxnLst>
              <a:rect l="0" t="0" r="r" b="b"/>
              <a:pathLst>
                <a:path w="1029" h="424">
                  <a:moveTo>
                    <a:pt x="397" y="0"/>
                  </a:moveTo>
                  <a:lnTo>
                    <a:pt x="1028" y="0"/>
                  </a:lnTo>
                  <a:lnTo>
                    <a:pt x="631" y="423"/>
                  </a:lnTo>
                  <a:lnTo>
                    <a:pt x="0" y="423"/>
                  </a:lnTo>
                  <a:lnTo>
                    <a:pt x="397" y="0"/>
                  </a:lnTo>
                </a:path>
              </a:pathLst>
            </a:custGeom>
            <a:solidFill>
              <a:srgbClr val="33CCCC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>
              <a:off x="4756" y="1417"/>
              <a:ext cx="1" cy="31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 flipH="1">
              <a:off x="4671" y="1728"/>
              <a:ext cx="86" cy="9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45" name="AutoShape 45"/>
            <p:cNvSpPr>
              <a:spLocks noChangeArrowheads="1"/>
            </p:cNvSpPr>
            <p:nvPr/>
          </p:nvSpPr>
          <p:spPr bwMode="auto">
            <a:xfrm>
              <a:off x="4543" y="1545"/>
              <a:ext cx="98" cy="183"/>
            </a:xfrm>
            <a:prstGeom prst="roundRect">
              <a:avLst>
                <a:gd name="adj" fmla="val 1019"/>
              </a:avLst>
            </a:prstGeom>
            <a:solidFill>
              <a:srgbClr val="3333CC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46" name="AutoShape 46"/>
            <p:cNvSpPr>
              <a:spLocks noChangeArrowheads="1"/>
            </p:cNvSpPr>
            <p:nvPr/>
          </p:nvSpPr>
          <p:spPr bwMode="auto">
            <a:xfrm>
              <a:off x="4557" y="1600"/>
              <a:ext cx="75" cy="65"/>
            </a:xfrm>
            <a:prstGeom prst="roundRect">
              <a:avLst>
                <a:gd name="adj" fmla="val 1560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Maiandra GD" pitchFamily="34" charset="0"/>
              </a:endParaRPr>
            </a:p>
          </p:txBody>
        </p:sp>
      </p:grpSp>
      <p:grpSp>
        <p:nvGrpSpPr>
          <p:cNvPr id="47" name="Group 47"/>
          <p:cNvGrpSpPr>
            <a:grpSpLocks/>
          </p:cNvGrpSpPr>
          <p:nvPr/>
        </p:nvGrpSpPr>
        <p:grpSpPr bwMode="auto">
          <a:xfrm>
            <a:off x="7161213" y="3857625"/>
            <a:ext cx="368300" cy="655638"/>
            <a:chOff x="4511" y="2430"/>
            <a:chExt cx="232" cy="413"/>
          </a:xfrm>
        </p:grpSpPr>
        <p:sp>
          <p:nvSpPr>
            <p:cNvPr id="48" name="Freeform 48"/>
            <p:cNvSpPr>
              <a:spLocks noChangeArrowheads="1"/>
            </p:cNvSpPr>
            <p:nvPr/>
          </p:nvSpPr>
          <p:spPr bwMode="auto">
            <a:xfrm>
              <a:off x="4511" y="2748"/>
              <a:ext cx="233" cy="96"/>
            </a:xfrm>
            <a:custGeom>
              <a:avLst/>
              <a:gdLst/>
              <a:ahLst/>
              <a:cxnLst>
                <a:cxn ang="0">
                  <a:pos x="397" y="0"/>
                </a:cxn>
                <a:cxn ang="0">
                  <a:pos x="1028" y="0"/>
                </a:cxn>
                <a:cxn ang="0">
                  <a:pos x="631" y="423"/>
                </a:cxn>
                <a:cxn ang="0">
                  <a:pos x="0" y="423"/>
                </a:cxn>
                <a:cxn ang="0">
                  <a:pos x="397" y="0"/>
                </a:cxn>
              </a:cxnLst>
              <a:rect l="0" t="0" r="r" b="b"/>
              <a:pathLst>
                <a:path w="1029" h="424">
                  <a:moveTo>
                    <a:pt x="397" y="0"/>
                  </a:moveTo>
                  <a:lnTo>
                    <a:pt x="1028" y="0"/>
                  </a:lnTo>
                  <a:lnTo>
                    <a:pt x="631" y="423"/>
                  </a:lnTo>
                  <a:lnTo>
                    <a:pt x="0" y="423"/>
                  </a:lnTo>
                  <a:lnTo>
                    <a:pt x="397" y="0"/>
                  </a:lnTo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49" name="AutoShape 49"/>
            <p:cNvSpPr>
              <a:spLocks noChangeArrowheads="1"/>
            </p:cNvSpPr>
            <p:nvPr/>
          </p:nvSpPr>
          <p:spPr bwMode="auto">
            <a:xfrm>
              <a:off x="4629" y="2433"/>
              <a:ext cx="107" cy="318"/>
            </a:xfrm>
            <a:prstGeom prst="roundRect">
              <a:avLst>
                <a:gd name="adj" fmla="val 940"/>
              </a:avLst>
            </a:pr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50" name="AutoShape 50"/>
            <p:cNvSpPr>
              <a:spLocks noChangeArrowheads="1"/>
            </p:cNvSpPr>
            <p:nvPr/>
          </p:nvSpPr>
          <p:spPr bwMode="auto">
            <a:xfrm>
              <a:off x="4512" y="2523"/>
              <a:ext cx="148" cy="318"/>
            </a:xfrm>
            <a:prstGeom prst="roundRect">
              <a:avLst>
                <a:gd name="adj" fmla="val 671"/>
              </a:avLst>
            </a:prstGeom>
            <a:solidFill>
              <a:srgbClr val="33CCCC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51" name="Freeform 51"/>
            <p:cNvSpPr>
              <a:spLocks noChangeArrowheads="1"/>
            </p:cNvSpPr>
            <p:nvPr/>
          </p:nvSpPr>
          <p:spPr bwMode="auto">
            <a:xfrm>
              <a:off x="4511" y="2430"/>
              <a:ext cx="233" cy="96"/>
            </a:xfrm>
            <a:custGeom>
              <a:avLst/>
              <a:gdLst/>
              <a:ahLst/>
              <a:cxnLst>
                <a:cxn ang="0">
                  <a:pos x="397" y="0"/>
                </a:cxn>
                <a:cxn ang="0">
                  <a:pos x="1028" y="0"/>
                </a:cxn>
                <a:cxn ang="0">
                  <a:pos x="631" y="423"/>
                </a:cxn>
                <a:cxn ang="0">
                  <a:pos x="0" y="423"/>
                </a:cxn>
                <a:cxn ang="0">
                  <a:pos x="397" y="0"/>
                </a:cxn>
              </a:cxnLst>
              <a:rect l="0" t="0" r="r" b="b"/>
              <a:pathLst>
                <a:path w="1029" h="424">
                  <a:moveTo>
                    <a:pt x="397" y="0"/>
                  </a:moveTo>
                  <a:lnTo>
                    <a:pt x="1028" y="0"/>
                  </a:lnTo>
                  <a:lnTo>
                    <a:pt x="631" y="423"/>
                  </a:lnTo>
                  <a:lnTo>
                    <a:pt x="0" y="423"/>
                  </a:lnTo>
                  <a:lnTo>
                    <a:pt x="397" y="0"/>
                  </a:lnTo>
                </a:path>
              </a:pathLst>
            </a:custGeom>
            <a:solidFill>
              <a:srgbClr val="33CCCC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52" name="Line 52"/>
            <p:cNvSpPr>
              <a:spLocks noChangeShapeType="1"/>
            </p:cNvSpPr>
            <p:nvPr/>
          </p:nvSpPr>
          <p:spPr bwMode="auto">
            <a:xfrm>
              <a:off x="4744" y="2437"/>
              <a:ext cx="1" cy="31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53" name="Line 53"/>
            <p:cNvSpPr>
              <a:spLocks noChangeShapeType="1"/>
            </p:cNvSpPr>
            <p:nvPr/>
          </p:nvSpPr>
          <p:spPr bwMode="auto">
            <a:xfrm flipH="1">
              <a:off x="4659" y="2748"/>
              <a:ext cx="86" cy="9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54" name="AutoShape 54"/>
            <p:cNvSpPr>
              <a:spLocks noChangeArrowheads="1"/>
            </p:cNvSpPr>
            <p:nvPr/>
          </p:nvSpPr>
          <p:spPr bwMode="auto">
            <a:xfrm>
              <a:off x="4531" y="2565"/>
              <a:ext cx="98" cy="183"/>
            </a:xfrm>
            <a:prstGeom prst="roundRect">
              <a:avLst>
                <a:gd name="adj" fmla="val 1019"/>
              </a:avLst>
            </a:prstGeom>
            <a:solidFill>
              <a:srgbClr val="3333CC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55" name="AutoShape 55"/>
            <p:cNvSpPr>
              <a:spLocks noChangeArrowheads="1"/>
            </p:cNvSpPr>
            <p:nvPr/>
          </p:nvSpPr>
          <p:spPr bwMode="auto">
            <a:xfrm>
              <a:off x="4545" y="2620"/>
              <a:ext cx="75" cy="65"/>
            </a:xfrm>
            <a:prstGeom prst="roundRect">
              <a:avLst>
                <a:gd name="adj" fmla="val 1560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Maiandra GD" pitchFamily="34" charset="0"/>
              </a:endParaRPr>
            </a:p>
          </p:txBody>
        </p:sp>
      </p:grpSp>
      <p:sp>
        <p:nvSpPr>
          <p:cNvPr id="56" name="AutoShape 56"/>
          <p:cNvSpPr>
            <a:spLocks noChangeArrowheads="1"/>
          </p:cNvSpPr>
          <p:nvPr/>
        </p:nvSpPr>
        <p:spPr bwMode="auto">
          <a:xfrm>
            <a:off x="6227763" y="4581525"/>
            <a:ext cx="2399288" cy="562334"/>
          </a:xfrm>
          <a:prstGeom prst="roundRect">
            <a:avLst>
              <a:gd name="adj" fmla="val 27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600">
                <a:solidFill>
                  <a:schemeClr val="tx1"/>
                </a:solidFill>
                <a:latin typeface="Maiandra GD" pitchFamily="34" charset="0"/>
              </a:rPr>
              <a:t>Servidor DNS autoritario</a:t>
            </a:r>
          </a:p>
          <a:p>
            <a:pPr algn="ctr">
              <a:buClr>
                <a:srgbClr val="000000"/>
              </a:buClr>
              <a:buSzPct val="100000"/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600" b="1">
                <a:solidFill>
                  <a:schemeClr val="tx1"/>
                </a:solidFill>
                <a:latin typeface="Maiandra GD" pitchFamily="34" charset="0"/>
              </a:rPr>
              <a:t>dns.cs.umass.edu</a:t>
            </a:r>
          </a:p>
        </p:txBody>
      </p:sp>
      <p:sp>
        <p:nvSpPr>
          <p:cNvPr id="57" name="AutoShape 57"/>
          <p:cNvSpPr>
            <a:spLocks noChangeArrowheads="1"/>
          </p:cNvSpPr>
          <p:nvPr/>
        </p:nvSpPr>
        <p:spPr bwMode="auto">
          <a:xfrm>
            <a:off x="6292850" y="3643313"/>
            <a:ext cx="313204" cy="371513"/>
          </a:xfrm>
          <a:prstGeom prst="roundRect">
            <a:avLst>
              <a:gd name="adj" fmla="val 50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800">
                <a:solidFill>
                  <a:srgbClr val="FF0000"/>
                </a:solidFill>
                <a:latin typeface="Maiandra GD" pitchFamily="34" charset="0"/>
              </a:rPr>
              <a:t>7</a:t>
            </a:r>
          </a:p>
        </p:txBody>
      </p:sp>
      <p:sp>
        <p:nvSpPr>
          <p:cNvPr id="58" name="AutoShape 58"/>
          <p:cNvSpPr>
            <a:spLocks noChangeArrowheads="1"/>
          </p:cNvSpPr>
          <p:nvPr/>
        </p:nvSpPr>
        <p:spPr bwMode="auto">
          <a:xfrm>
            <a:off x="5549900" y="3790950"/>
            <a:ext cx="313204" cy="371513"/>
          </a:xfrm>
          <a:prstGeom prst="roundRect">
            <a:avLst>
              <a:gd name="adj" fmla="val 50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800">
                <a:solidFill>
                  <a:srgbClr val="FF0000"/>
                </a:solidFill>
                <a:latin typeface="Maiandra GD" pitchFamily="34" charset="0"/>
              </a:rPr>
              <a:t>8</a:t>
            </a:r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>
            <a:off x="5619750" y="2714625"/>
            <a:ext cx="1493838" cy="1314450"/>
          </a:xfrm>
          <a:prstGeom prst="line">
            <a:avLst/>
          </a:prstGeom>
          <a:noFill/>
          <a:ln w="2556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>
              <a:latin typeface="Maiandra GD" pitchFamily="34" charset="0"/>
            </a:endParaRPr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 flipH="1" flipV="1">
            <a:off x="5500694" y="2828925"/>
            <a:ext cx="1497013" cy="1304925"/>
          </a:xfrm>
          <a:prstGeom prst="line">
            <a:avLst/>
          </a:prstGeom>
          <a:noFill/>
          <a:ln w="2556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>
              <a:latin typeface="Maiandra GD" pitchFamily="34" charset="0"/>
            </a:endParaRPr>
          </a:p>
        </p:txBody>
      </p:sp>
      <p:sp>
        <p:nvSpPr>
          <p:cNvPr id="61" name="Text Box 61"/>
          <p:cNvSpPr txBox="1">
            <a:spLocks noChangeArrowheads="1"/>
          </p:cNvSpPr>
          <p:nvPr/>
        </p:nvSpPr>
        <p:spPr bwMode="auto">
          <a:xfrm>
            <a:off x="6516688" y="1700213"/>
            <a:ext cx="2011362" cy="34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800">
                <a:solidFill>
                  <a:schemeClr val="tx1"/>
                </a:solidFill>
                <a:latin typeface="Maiandra GD" pitchFamily="34" charset="0"/>
              </a:rPr>
              <a:t>Servidor DNS TLD</a:t>
            </a:r>
          </a:p>
        </p:txBody>
      </p:sp>
      <p:sp>
        <p:nvSpPr>
          <p:cNvPr id="62" name="Rectangle 62"/>
          <p:cNvSpPr txBox="1">
            <a:spLocks noChangeArrowheads="1"/>
          </p:cNvSpPr>
          <p:nvPr/>
        </p:nvSpPr>
        <p:spPr>
          <a:xfrm>
            <a:off x="533400" y="228600"/>
            <a:ext cx="7772400" cy="1143000"/>
          </a:xfrm>
          <a:prstGeom prst="rect">
            <a:avLst/>
          </a:prstGeom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Ejemplo 1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63" name="Rectangle 63"/>
          <p:cNvSpPr txBox="1">
            <a:spLocks noChangeArrowheads="1"/>
          </p:cNvSpPr>
          <p:nvPr/>
        </p:nvSpPr>
        <p:spPr>
          <a:xfrm>
            <a:off x="357158" y="1428736"/>
            <a:ext cx="3840163" cy="1625600"/>
          </a:xfrm>
          <a:prstGeom prst="rect">
            <a:avLst/>
          </a:prstGeom>
          <a:ln/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Host en cis.poly.edu </a:t>
            </a:r>
          </a:p>
          <a:p>
            <a:pPr marL="731520" lvl="1" indent="-27432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quiere la dirección  IP de gaia.cs.umass.edu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</p:txBody>
      </p:sp>
      <p:grpSp>
        <p:nvGrpSpPr>
          <p:cNvPr id="64" name="Group 64"/>
          <p:cNvGrpSpPr>
            <a:grpSpLocks/>
          </p:cNvGrpSpPr>
          <p:nvPr/>
        </p:nvGrpSpPr>
        <p:grpSpPr bwMode="auto">
          <a:xfrm>
            <a:off x="6948488" y="5157788"/>
            <a:ext cx="793750" cy="720725"/>
            <a:chOff x="3016" y="3294"/>
            <a:chExt cx="692" cy="564"/>
          </a:xfrm>
        </p:grpSpPr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3016" y="3294"/>
              <a:ext cx="692" cy="564"/>
            </a:xfrm>
            <a:custGeom>
              <a:avLst/>
              <a:gdLst/>
              <a:ahLst/>
              <a:cxnLst>
                <a:cxn ang="0">
                  <a:pos x="191" y="38"/>
                </a:cxn>
                <a:cxn ang="0">
                  <a:pos x="191" y="38"/>
                </a:cxn>
                <a:cxn ang="0">
                  <a:pos x="198" y="38"/>
                </a:cxn>
                <a:cxn ang="0">
                  <a:pos x="205" y="38"/>
                </a:cxn>
                <a:cxn ang="0">
                  <a:pos x="213" y="35"/>
                </a:cxn>
                <a:cxn ang="0">
                  <a:pos x="227" y="35"/>
                </a:cxn>
                <a:cxn ang="0">
                  <a:pos x="238" y="28"/>
                </a:cxn>
                <a:cxn ang="0">
                  <a:pos x="259" y="28"/>
                </a:cxn>
                <a:cxn ang="0">
                  <a:pos x="281" y="21"/>
                </a:cxn>
                <a:cxn ang="0">
                  <a:pos x="306" y="14"/>
                </a:cxn>
                <a:cxn ang="0">
                  <a:pos x="335" y="14"/>
                </a:cxn>
                <a:cxn ang="0">
                  <a:pos x="364" y="7"/>
                </a:cxn>
                <a:cxn ang="0">
                  <a:pos x="396" y="7"/>
                </a:cxn>
                <a:cxn ang="0">
                  <a:pos x="432" y="7"/>
                </a:cxn>
                <a:cxn ang="0">
                  <a:pos x="472" y="0"/>
                </a:cxn>
                <a:cxn ang="0">
                  <a:pos x="512" y="0"/>
                </a:cxn>
                <a:cxn ang="0">
                  <a:pos x="555" y="0"/>
                </a:cxn>
                <a:cxn ang="0">
                  <a:pos x="573" y="80"/>
                </a:cxn>
                <a:cxn ang="0">
                  <a:pos x="580" y="80"/>
                </a:cxn>
                <a:cxn ang="0">
                  <a:pos x="602" y="94"/>
                </a:cxn>
                <a:cxn ang="0">
                  <a:pos x="616" y="111"/>
                </a:cxn>
                <a:cxn ang="0">
                  <a:pos x="623" y="139"/>
                </a:cxn>
                <a:cxn ang="0">
                  <a:pos x="663" y="317"/>
                </a:cxn>
                <a:cxn ang="0">
                  <a:pos x="685" y="390"/>
                </a:cxn>
                <a:cxn ang="0">
                  <a:pos x="685" y="397"/>
                </a:cxn>
                <a:cxn ang="0">
                  <a:pos x="692" y="411"/>
                </a:cxn>
                <a:cxn ang="0">
                  <a:pos x="692" y="432"/>
                </a:cxn>
                <a:cxn ang="0">
                  <a:pos x="678" y="456"/>
                </a:cxn>
                <a:cxn ang="0">
                  <a:pos x="0" y="442"/>
                </a:cxn>
                <a:cxn ang="0">
                  <a:pos x="61" y="404"/>
                </a:cxn>
                <a:cxn ang="0">
                  <a:pos x="68" y="80"/>
                </a:cxn>
                <a:cxn ang="0">
                  <a:pos x="68" y="80"/>
                </a:cxn>
                <a:cxn ang="0">
                  <a:pos x="76" y="73"/>
                </a:cxn>
                <a:cxn ang="0">
                  <a:pos x="83" y="66"/>
                </a:cxn>
                <a:cxn ang="0">
                  <a:pos x="97" y="66"/>
                </a:cxn>
                <a:cxn ang="0">
                  <a:pos x="115" y="59"/>
                </a:cxn>
                <a:cxn ang="0">
                  <a:pos x="130" y="59"/>
                </a:cxn>
                <a:cxn ang="0">
                  <a:pos x="159" y="66"/>
                </a:cxn>
                <a:cxn ang="0">
                  <a:pos x="184" y="73"/>
                </a:cxn>
              </a:cxnLst>
              <a:rect l="0" t="0" r="r" b="b"/>
              <a:pathLst>
                <a:path w="692" h="564">
                  <a:moveTo>
                    <a:pt x="184" y="73"/>
                  </a:moveTo>
                  <a:lnTo>
                    <a:pt x="191" y="38"/>
                  </a:lnTo>
                  <a:lnTo>
                    <a:pt x="191" y="38"/>
                  </a:lnTo>
                  <a:lnTo>
                    <a:pt x="191" y="38"/>
                  </a:lnTo>
                  <a:lnTo>
                    <a:pt x="198" y="38"/>
                  </a:lnTo>
                  <a:lnTo>
                    <a:pt x="198" y="38"/>
                  </a:lnTo>
                  <a:lnTo>
                    <a:pt x="198" y="38"/>
                  </a:lnTo>
                  <a:lnTo>
                    <a:pt x="205" y="38"/>
                  </a:lnTo>
                  <a:lnTo>
                    <a:pt x="213" y="35"/>
                  </a:lnTo>
                  <a:lnTo>
                    <a:pt x="213" y="35"/>
                  </a:lnTo>
                  <a:lnTo>
                    <a:pt x="220" y="35"/>
                  </a:lnTo>
                  <a:lnTo>
                    <a:pt x="227" y="35"/>
                  </a:lnTo>
                  <a:lnTo>
                    <a:pt x="231" y="28"/>
                  </a:lnTo>
                  <a:lnTo>
                    <a:pt x="238" y="28"/>
                  </a:lnTo>
                  <a:lnTo>
                    <a:pt x="252" y="28"/>
                  </a:lnTo>
                  <a:lnTo>
                    <a:pt x="259" y="28"/>
                  </a:lnTo>
                  <a:lnTo>
                    <a:pt x="274" y="21"/>
                  </a:lnTo>
                  <a:lnTo>
                    <a:pt x="281" y="21"/>
                  </a:lnTo>
                  <a:lnTo>
                    <a:pt x="296" y="21"/>
                  </a:lnTo>
                  <a:lnTo>
                    <a:pt x="306" y="14"/>
                  </a:lnTo>
                  <a:lnTo>
                    <a:pt x="321" y="14"/>
                  </a:lnTo>
                  <a:lnTo>
                    <a:pt x="335" y="14"/>
                  </a:lnTo>
                  <a:lnTo>
                    <a:pt x="350" y="14"/>
                  </a:lnTo>
                  <a:lnTo>
                    <a:pt x="364" y="7"/>
                  </a:lnTo>
                  <a:lnTo>
                    <a:pt x="375" y="7"/>
                  </a:lnTo>
                  <a:lnTo>
                    <a:pt x="396" y="7"/>
                  </a:lnTo>
                  <a:lnTo>
                    <a:pt x="418" y="7"/>
                  </a:lnTo>
                  <a:lnTo>
                    <a:pt x="432" y="7"/>
                  </a:lnTo>
                  <a:lnTo>
                    <a:pt x="450" y="0"/>
                  </a:lnTo>
                  <a:lnTo>
                    <a:pt x="472" y="0"/>
                  </a:lnTo>
                  <a:lnTo>
                    <a:pt x="494" y="0"/>
                  </a:lnTo>
                  <a:lnTo>
                    <a:pt x="512" y="0"/>
                  </a:lnTo>
                  <a:lnTo>
                    <a:pt x="533" y="0"/>
                  </a:lnTo>
                  <a:lnTo>
                    <a:pt x="555" y="0"/>
                  </a:lnTo>
                  <a:lnTo>
                    <a:pt x="580" y="14"/>
                  </a:lnTo>
                  <a:lnTo>
                    <a:pt x="573" y="80"/>
                  </a:lnTo>
                  <a:lnTo>
                    <a:pt x="580" y="80"/>
                  </a:lnTo>
                  <a:lnTo>
                    <a:pt x="580" y="80"/>
                  </a:lnTo>
                  <a:lnTo>
                    <a:pt x="587" y="87"/>
                  </a:lnTo>
                  <a:lnTo>
                    <a:pt x="602" y="94"/>
                  </a:lnTo>
                  <a:lnTo>
                    <a:pt x="609" y="101"/>
                  </a:lnTo>
                  <a:lnTo>
                    <a:pt x="616" y="111"/>
                  </a:lnTo>
                  <a:lnTo>
                    <a:pt x="623" y="125"/>
                  </a:lnTo>
                  <a:lnTo>
                    <a:pt x="623" y="139"/>
                  </a:lnTo>
                  <a:lnTo>
                    <a:pt x="685" y="184"/>
                  </a:lnTo>
                  <a:lnTo>
                    <a:pt x="663" y="317"/>
                  </a:lnTo>
                  <a:lnTo>
                    <a:pt x="573" y="358"/>
                  </a:lnTo>
                  <a:lnTo>
                    <a:pt x="685" y="390"/>
                  </a:lnTo>
                  <a:lnTo>
                    <a:pt x="685" y="390"/>
                  </a:lnTo>
                  <a:lnTo>
                    <a:pt x="685" y="397"/>
                  </a:lnTo>
                  <a:lnTo>
                    <a:pt x="685" y="397"/>
                  </a:lnTo>
                  <a:lnTo>
                    <a:pt x="692" y="411"/>
                  </a:lnTo>
                  <a:lnTo>
                    <a:pt x="692" y="418"/>
                  </a:lnTo>
                  <a:lnTo>
                    <a:pt x="692" y="432"/>
                  </a:lnTo>
                  <a:lnTo>
                    <a:pt x="685" y="442"/>
                  </a:lnTo>
                  <a:lnTo>
                    <a:pt x="678" y="456"/>
                  </a:lnTo>
                  <a:lnTo>
                    <a:pt x="396" y="564"/>
                  </a:lnTo>
                  <a:lnTo>
                    <a:pt x="0" y="442"/>
                  </a:lnTo>
                  <a:lnTo>
                    <a:pt x="7" y="425"/>
                  </a:lnTo>
                  <a:lnTo>
                    <a:pt x="61" y="404"/>
                  </a:lnTo>
                  <a:lnTo>
                    <a:pt x="61" y="80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8" y="73"/>
                  </a:lnTo>
                  <a:lnTo>
                    <a:pt x="76" y="73"/>
                  </a:lnTo>
                  <a:lnTo>
                    <a:pt x="83" y="73"/>
                  </a:lnTo>
                  <a:lnTo>
                    <a:pt x="83" y="66"/>
                  </a:lnTo>
                  <a:lnTo>
                    <a:pt x="90" y="66"/>
                  </a:lnTo>
                  <a:lnTo>
                    <a:pt x="97" y="66"/>
                  </a:lnTo>
                  <a:lnTo>
                    <a:pt x="108" y="59"/>
                  </a:lnTo>
                  <a:lnTo>
                    <a:pt x="115" y="59"/>
                  </a:lnTo>
                  <a:lnTo>
                    <a:pt x="123" y="59"/>
                  </a:lnTo>
                  <a:lnTo>
                    <a:pt x="130" y="59"/>
                  </a:lnTo>
                  <a:lnTo>
                    <a:pt x="144" y="59"/>
                  </a:lnTo>
                  <a:lnTo>
                    <a:pt x="159" y="66"/>
                  </a:lnTo>
                  <a:lnTo>
                    <a:pt x="166" y="66"/>
                  </a:lnTo>
                  <a:lnTo>
                    <a:pt x="184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3254" y="3339"/>
              <a:ext cx="220" cy="240"/>
            </a:xfrm>
            <a:custGeom>
              <a:avLst/>
              <a:gdLst/>
              <a:ahLst/>
              <a:cxnLst>
                <a:cxn ang="0">
                  <a:pos x="220" y="7"/>
                </a:cxn>
                <a:cxn ang="0">
                  <a:pos x="220" y="7"/>
                </a:cxn>
                <a:cxn ang="0">
                  <a:pos x="212" y="7"/>
                </a:cxn>
                <a:cxn ang="0">
                  <a:pos x="205" y="7"/>
                </a:cxn>
                <a:cxn ang="0">
                  <a:pos x="198" y="0"/>
                </a:cxn>
                <a:cxn ang="0">
                  <a:pos x="194" y="0"/>
                </a:cxn>
                <a:cxn ang="0">
                  <a:pos x="180" y="0"/>
                </a:cxn>
                <a:cxn ang="0">
                  <a:pos x="166" y="0"/>
                </a:cxn>
                <a:cxn ang="0">
                  <a:pos x="151" y="0"/>
                </a:cxn>
                <a:cxn ang="0">
                  <a:pos x="137" y="0"/>
                </a:cxn>
                <a:cxn ang="0">
                  <a:pos x="126" y="0"/>
                </a:cxn>
                <a:cxn ang="0">
                  <a:pos x="104" y="0"/>
                </a:cxn>
                <a:cxn ang="0">
                  <a:pos x="90" y="0"/>
                </a:cxn>
                <a:cxn ang="0">
                  <a:pos x="68" y="7"/>
                </a:cxn>
                <a:cxn ang="0">
                  <a:pos x="50" y="14"/>
                </a:cxn>
                <a:cxn ang="0">
                  <a:pos x="36" y="21"/>
                </a:cxn>
                <a:cxn ang="0">
                  <a:pos x="14" y="28"/>
                </a:cxn>
                <a:cxn ang="0">
                  <a:pos x="14" y="35"/>
                </a:cxn>
                <a:cxn ang="0">
                  <a:pos x="7" y="49"/>
                </a:cxn>
                <a:cxn ang="0">
                  <a:pos x="0" y="66"/>
                </a:cxn>
                <a:cxn ang="0">
                  <a:pos x="0" y="94"/>
                </a:cxn>
                <a:cxn ang="0">
                  <a:pos x="0" y="126"/>
                </a:cxn>
                <a:cxn ang="0">
                  <a:pos x="0" y="160"/>
                </a:cxn>
                <a:cxn ang="0">
                  <a:pos x="7" y="199"/>
                </a:cxn>
                <a:cxn ang="0">
                  <a:pos x="14" y="240"/>
                </a:cxn>
                <a:cxn ang="0">
                  <a:pos x="14" y="240"/>
                </a:cxn>
                <a:cxn ang="0">
                  <a:pos x="21" y="233"/>
                </a:cxn>
                <a:cxn ang="0">
                  <a:pos x="29" y="233"/>
                </a:cxn>
                <a:cxn ang="0">
                  <a:pos x="36" y="233"/>
                </a:cxn>
                <a:cxn ang="0">
                  <a:pos x="43" y="233"/>
                </a:cxn>
                <a:cxn ang="0">
                  <a:pos x="50" y="233"/>
                </a:cxn>
                <a:cxn ang="0">
                  <a:pos x="61" y="233"/>
                </a:cxn>
                <a:cxn ang="0">
                  <a:pos x="76" y="233"/>
                </a:cxn>
                <a:cxn ang="0">
                  <a:pos x="90" y="233"/>
                </a:cxn>
                <a:cxn ang="0">
                  <a:pos x="104" y="233"/>
                </a:cxn>
                <a:cxn ang="0">
                  <a:pos x="126" y="233"/>
                </a:cxn>
                <a:cxn ang="0">
                  <a:pos x="137" y="233"/>
                </a:cxn>
                <a:cxn ang="0">
                  <a:pos x="158" y="233"/>
                </a:cxn>
                <a:cxn ang="0">
                  <a:pos x="180" y="240"/>
                </a:cxn>
                <a:cxn ang="0">
                  <a:pos x="198" y="240"/>
                </a:cxn>
                <a:cxn ang="0">
                  <a:pos x="220" y="240"/>
                </a:cxn>
                <a:cxn ang="0">
                  <a:pos x="220" y="233"/>
                </a:cxn>
                <a:cxn ang="0">
                  <a:pos x="220" y="213"/>
                </a:cxn>
                <a:cxn ang="0">
                  <a:pos x="212" y="188"/>
                </a:cxn>
                <a:cxn ang="0">
                  <a:pos x="212" y="153"/>
                </a:cxn>
                <a:cxn ang="0">
                  <a:pos x="212" y="115"/>
                </a:cxn>
                <a:cxn ang="0">
                  <a:pos x="212" y="73"/>
                </a:cxn>
                <a:cxn ang="0">
                  <a:pos x="212" y="42"/>
                </a:cxn>
                <a:cxn ang="0">
                  <a:pos x="220" y="7"/>
                </a:cxn>
              </a:cxnLst>
              <a:rect l="0" t="0" r="r" b="b"/>
              <a:pathLst>
                <a:path w="220" h="240">
                  <a:moveTo>
                    <a:pt x="220" y="7"/>
                  </a:moveTo>
                  <a:lnTo>
                    <a:pt x="220" y="7"/>
                  </a:lnTo>
                  <a:lnTo>
                    <a:pt x="212" y="7"/>
                  </a:lnTo>
                  <a:lnTo>
                    <a:pt x="205" y="7"/>
                  </a:lnTo>
                  <a:lnTo>
                    <a:pt x="198" y="0"/>
                  </a:lnTo>
                  <a:lnTo>
                    <a:pt x="194" y="0"/>
                  </a:lnTo>
                  <a:lnTo>
                    <a:pt x="180" y="0"/>
                  </a:lnTo>
                  <a:lnTo>
                    <a:pt x="166" y="0"/>
                  </a:lnTo>
                  <a:lnTo>
                    <a:pt x="151" y="0"/>
                  </a:lnTo>
                  <a:lnTo>
                    <a:pt x="137" y="0"/>
                  </a:lnTo>
                  <a:lnTo>
                    <a:pt x="126" y="0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68" y="7"/>
                  </a:lnTo>
                  <a:lnTo>
                    <a:pt x="50" y="14"/>
                  </a:lnTo>
                  <a:lnTo>
                    <a:pt x="36" y="21"/>
                  </a:lnTo>
                  <a:lnTo>
                    <a:pt x="14" y="28"/>
                  </a:lnTo>
                  <a:lnTo>
                    <a:pt x="14" y="35"/>
                  </a:lnTo>
                  <a:lnTo>
                    <a:pt x="7" y="49"/>
                  </a:lnTo>
                  <a:lnTo>
                    <a:pt x="0" y="66"/>
                  </a:lnTo>
                  <a:lnTo>
                    <a:pt x="0" y="94"/>
                  </a:lnTo>
                  <a:lnTo>
                    <a:pt x="0" y="126"/>
                  </a:lnTo>
                  <a:lnTo>
                    <a:pt x="0" y="160"/>
                  </a:lnTo>
                  <a:lnTo>
                    <a:pt x="7" y="199"/>
                  </a:lnTo>
                  <a:lnTo>
                    <a:pt x="14" y="240"/>
                  </a:lnTo>
                  <a:lnTo>
                    <a:pt x="14" y="240"/>
                  </a:lnTo>
                  <a:lnTo>
                    <a:pt x="21" y="233"/>
                  </a:lnTo>
                  <a:lnTo>
                    <a:pt x="29" y="233"/>
                  </a:lnTo>
                  <a:lnTo>
                    <a:pt x="36" y="233"/>
                  </a:lnTo>
                  <a:lnTo>
                    <a:pt x="43" y="233"/>
                  </a:lnTo>
                  <a:lnTo>
                    <a:pt x="50" y="233"/>
                  </a:lnTo>
                  <a:lnTo>
                    <a:pt x="61" y="233"/>
                  </a:lnTo>
                  <a:lnTo>
                    <a:pt x="76" y="233"/>
                  </a:lnTo>
                  <a:lnTo>
                    <a:pt x="90" y="233"/>
                  </a:lnTo>
                  <a:lnTo>
                    <a:pt x="104" y="233"/>
                  </a:lnTo>
                  <a:lnTo>
                    <a:pt x="126" y="233"/>
                  </a:lnTo>
                  <a:lnTo>
                    <a:pt x="137" y="233"/>
                  </a:lnTo>
                  <a:lnTo>
                    <a:pt x="158" y="233"/>
                  </a:lnTo>
                  <a:lnTo>
                    <a:pt x="180" y="240"/>
                  </a:lnTo>
                  <a:lnTo>
                    <a:pt x="198" y="240"/>
                  </a:lnTo>
                  <a:lnTo>
                    <a:pt x="220" y="240"/>
                  </a:lnTo>
                  <a:lnTo>
                    <a:pt x="220" y="233"/>
                  </a:lnTo>
                  <a:lnTo>
                    <a:pt x="220" y="213"/>
                  </a:lnTo>
                  <a:lnTo>
                    <a:pt x="212" y="188"/>
                  </a:lnTo>
                  <a:lnTo>
                    <a:pt x="212" y="153"/>
                  </a:lnTo>
                  <a:lnTo>
                    <a:pt x="212" y="115"/>
                  </a:lnTo>
                  <a:lnTo>
                    <a:pt x="212" y="73"/>
                  </a:lnTo>
                  <a:lnTo>
                    <a:pt x="212" y="42"/>
                  </a:lnTo>
                  <a:lnTo>
                    <a:pt x="220" y="7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3275" y="3405"/>
              <a:ext cx="372" cy="241"/>
            </a:xfrm>
            <a:custGeom>
              <a:avLst/>
              <a:gdLst/>
              <a:ahLst/>
              <a:cxnLst>
                <a:cxn ang="0">
                  <a:pos x="8" y="181"/>
                </a:cxn>
                <a:cxn ang="0">
                  <a:pos x="0" y="213"/>
                </a:cxn>
                <a:cxn ang="0">
                  <a:pos x="238" y="241"/>
                </a:cxn>
                <a:cxn ang="0">
                  <a:pos x="238" y="241"/>
                </a:cxn>
                <a:cxn ang="0">
                  <a:pos x="246" y="241"/>
                </a:cxn>
                <a:cxn ang="0">
                  <a:pos x="253" y="234"/>
                </a:cxn>
                <a:cxn ang="0">
                  <a:pos x="267" y="227"/>
                </a:cxn>
                <a:cxn ang="0">
                  <a:pos x="274" y="220"/>
                </a:cxn>
                <a:cxn ang="0">
                  <a:pos x="289" y="213"/>
                </a:cxn>
                <a:cxn ang="0">
                  <a:pos x="303" y="199"/>
                </a:cxn>
                <a:cxn ang="0">
                  <a:pos x="314" y="195"/>
                </a:cxn>
                <a:cxn ang="0">
                  <a:pos x="328" y="174"/>
                </a:cxn>
                <a:cxn ang="0">
                  <a:pos x="343" y="160"/>
                </a:cxn>
                <a:cxn ang="0">
                  <a:pos x="350" y="147"/>
                </a:cxn>
                <a:cxn ang="0">
                  <a:pos x="357" y="129"/>
                </a:cxn>
                <a:cxn ang="0">
                  <a:pos x="364" y="108"/>
                </a:cxn>
                <a:cxn ang="0">
                  <a:pos x="372" y="80"/>
                </a:cxn>
                <a:cxn ang="0">
                  <a:pos x="372" y="60"/>
                </a:cxn>
                <a:cxn ang="0">
                  <a:pos x="364" y="35"/>
                </a:cxn>
                <a:cxn ang="0">
                  <a:pos x="364" y="35"/>
                </a:cxn>
                <a:cxn ang="0">
                  <a:pos x="364" y="28"/>
                </a:cxn>
                <a:cxn ang="0">
                  <a:pos x="357" y="28"/>
                </a:cxn>
                <a:cxn ang="0">
                  <a:pos x="350" y="21"/>
                </a:cxn>
                <a:cxn ang="0">
                  <a:pos x="343" y="14"/>
                </a:cxn>
                <a:cxn ang="0">
                  <a:pos x="336" y="7"/>
                </a:cxn>
                <a:cxn ang="0">
                  <a:pos x="328" y="0"/>
                </a:cxn>
                <a:cxn ang="0">
                  <a:pos x="314" y="0"/>
                </a:cxn>
                <a:cxn ang="0">
                  <a:pos x="314" y="0"/>
                </a:cxn>
                <a:cxn ang="0">
                  <a:pos x="321" y="14"/>
                </a:cxn>
                <a:cxn ang="0">
                  <a:pos x="328" y="28"/>
                </a:cxn>
                <a:cxn ang="0">
                  <a:pos x="328" y="56"/>
                </a:cxn>
                <a:cxn ang="0">
                  <a:pos x="328" y="80"/>
                </a:cxn>
                <a:cxn ang="0">
                  <a:pos x="328" y="108"/>
                </a:cxn>
                <a:cxn ang="0">
                  <a:pos x="321" y="140"/>
                </a:cxn>
                <a:cxn ang="0">
                  <a:pos x="303" y="174"/>
                </a:cxn>
                <a:cxn ang="0">
                  <a:pos x="303" y="174"/>
                </a:cxn>
                <a:cxn ang="0">
                  <a:pos x="303" y="174"/>
                </a:cxn>
                <a:cxn ang="0">
                  <a:pos x="303" y="174"/>
                </a:cxn>
                <a:cxn ang="0">
                  <a:pos x="296" y="174"/>
                </a:cxn>
                <a:cxn ang="0">
                  <a:pos x="296" y="181"/>
                </a:cxn>
                <a:cxn ang="0">
                  <a:pos x="289" y="181"/>
                </a:cxn>
                <a:cxn ang="0">
                  <a:pos x="282" y="188"/>
                </a:cxn>
                <a:cxn ang="0">
                  <a:pos x="274" y="188"/>
                </a:cxn>
                <a:cxn ang="0">
                  <a:pos x="267" y="188"/>
                </a:cxn>
                <a:cxn ang="0">
                  <a:pos x="260" y="195"/>
                </a:cxn>
                <a:cxn ang="0">
                  <a:pos x="253" y="195"/>
                </a:cxn>
                <a:cxn ang="0">
                  <a:pos x="238" y="195"/>
                </a:cxn>
                <a:cxn ang="0">
                  <a:pos x="235" y="195"/>
                </a:cxn>
                <a:cxn ang="0">
                  <a:pos x="220" y="195"/>
                </a:cxn>
                <a:cxn ang="0">
                  <a:pos x="206" y="195"/>
                </a:cxn>
                <a:cxn ang="0">
                  <a:pos x="191" y="195"/>
                </a:cxn>
                <a:cxn ang="0">
                  <a:pos x="191" y="227"/>
                </a:cxn>
                <a:cxn ang="0">
                  <a:pos x="8" y="206"/>
                </a:cxn>
                <a:cxn ang="0">
                  <a:pos x="8" y="181"/>
                </a:cxn>
              </a:cxnLst>
              <a:rect l="0" t="0" r="r" b="b"/>
              <a:pathLst>
                <a:path w="372" h="241">
                  <a:moveTo>
                    <a:pt x="8" y="181"/>
                  </a:moveTo>
                  <a:lnTo>
                    <a:pt x="0" y="213"/>
                  </a:lnTo>
                  <a:lnTo>
                    <a:pt x="238" y="241"/>
                  </a:lnTo>
                  <a:lnTo>
                    <a:pt x="238" y="241"/>
                  </a:lnTo>
                  <a:lnTo>
                    <a:pt x="246" y="241"/>
                  </a:lnTo>
                  <a:lnTo>
                    <a:pt x="253" y="234"/>
                  </a:lnTo>
                  <a:lnTo>
                    <a:pt x="267" y="227"/>
                  </a:lnTo>
                  <a:lnTo>
                    <a:pt x="274" y="220"/>
                  </a:lnTo>
                  <a:lnTo>
                    <a:pt x="289" y="213"/>
                  </a:lnTo>
                  <a:lnTo>
                    <a:pt x="303" y="199"/>
                  </a:lnTo>
                  <a:lnTo>
                    <a:pt x="314" y="195"/>
                  </a:lnTo>
                  <a:lnTo>
                    <a:pt x="328" y="174"/>
                  </a:lnTo>
                  <a:lnTo>
                    <a:pt x="343" y="160"/>
                  </a:lnTo>
                  <a:lnTo>
                    <a:pt x="350" y="147"/>
                  </a:lnTo>
                  <a:lnTo>
                    <a:pt x="357" y="129"/>
                  </a:lnTo>
                  <a:lnTo>
                    <a:pt x="364" y="108"/>
                  </a:lnTo>
                  <a:lnTo>
                    <a:pt x="372" y="80"/>
                  </a:lnTo>
                  <a:lnTo>
                    <a:pt x="372" y="60"/>
                  </a:lnTo>
                  <a:lnTo>
                    <a:pt x="364" y="35"/>
                  </a:lnTo>
                  <a:lnTo>
                    <a:pt x="364" y="35"/>
                  </a:lnTo>
                  <a:lnTo>
                    <a:pt x="364" y="28"/>
                  </a:lnTo>
                  <a:lnTo>
                    <a:pt x="357" y="28"/>
                  </a:lnTo>
                  <a:lnTo>
                    <a:pt x="350" y="21"/>
                  </a:lnTo>
                  <a:lnTo>
                    <a:pt x="343" y="14"/>
                  </a:lnTo>
                  <a:lnTo>
                    <a:pt x="336" y="7"/>
                  </a:lnTo>
                  <a:lnTo>
                    <a:pt x="328" y="0"/>
                  </a:lnTo>
                  <a:lnTo>
                    <a:pt x="314" y="0"/>
                  </a:lnTo>
                  <a:lnTo>
                    <a:pt x="314" y="0"/>
                  </a:lnTo>
                  <a:lnTo>
                    <a:pt x="321" y="14"/>
                  </a:lnTo>
                  <a:lnTo>
                    <a:pt x="328" y="28"/>
                  </a:lnTo>
                  <a:lnTo>
                    <a:pt x="328" y="56"/>
                  </a:lnTo>
                  <a:lnTo>
                    <a:pt x="328" y="80"/>
                  </a:lnTo>
                  <a:lnTo>
                    <a:pt x="328" y="108"/>
                  </a:lnTo>
                  <a:lnTo>
                    <a:pt x="321" y="140"/>
                  </a:lnTo>
                  <a:lnTo>
                    <a:pt x="303" y="174"/>
                  </a:lnTo>
                  <a:lnTo>
                    <a:pt x="303" y="174"/>
                  </a:lnTo>
                  <a:lnTo>
                    <a:pt x="303" y="174"/>
                  </a:lnTo>
                  <a:lnTo>
                    <a:pt x="303" y="174"/>
                  </a:lnTo>
                  <a:lnTo>
                    <a:pt x="296" y="174"/>
                  </a:lnTo>
                  <a:lnTo>
                    <a:pt x="296" y="181"/>
                  </a:lnTo>
                  <a:lnTo>
                    <a:pt x="289" y="181"/>
                  </a:lnTo>
                  <a:lnTo>
                    <a:pt x="282" y="188"/>
                  </a:lnTo>
                  <a:lnTo>
                    <a:pt x="274" y="188"/>
                  </a:lnTo>
                  <a:lnTo>
                    <a:pt x="267" y="188"/>
                  </a:lnTo>
                  <a:lnTo>
                    <a:pt x="260" y="195"/>
                  </a:lnTo>
                  <a:lnTo>
                    <a:pt x="253" y="195"/>
                  </a:lnTo>
                  <a:lnTo>
                    <a:pt x="238" y="195"/>
                  </a:lnTo>
                  <a:lnTo>
                    <a:pt x="235" y="195"/>
                  </a:lnTo>
                  <a:lnTo>
                    <a:pt x="220" y="195"/>
                  </a:lnTo>
                  <a:lnTo>
                    <a:pt x="206" y="195"/>
                  </a:lnTo>
                  <a:lnTo>
                    <a:pt x="191" y="195"/>
                  </a:lnTo>
                  <a:lnTo>
                    <a:pt x="191" y="227"/>
                  </a:lnTo>
                  <a:lnTo>
                    <a:pt x="8" y="206"/>
                  </a:lnTo>
                  <a:lnTo>
                    <a:pt x="8" y="181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3229" y="3646"/>
              <a:ext cx="274" cy="80"/>
            </a:xfrm>
            <a:custGeom>
              <a:avLst/>
              <a:gdLst/>
              <a:ahLst/>
              <a:cxnLst>
                <a:cxn ang="0">
                  <a:pos x="274" y="24"/>
                </a:cxn>
                <a:cxn ang="0">
                  <a:pos x="7" y="0"/>
                </a:cxn>
                <a:cxn ang="0">
                  <a:pos x="0" y="24"/>
                </a:cxn>
                <a:cxn ang="0">
                  <a:pos x="266" y="80"/>
                </a:cxn>
                <a:cxn ang="0">
                  <a:pos x="274" y="24"/>
                </a:cxn>
              </a:cxnLst>
              <a:rect l="0" t="0" r="r" b="b"/>
              <a:pathLst>
                <a:path w="274" h="80">
                  <a:moveTo>
                    <a:pt x="274" y="24"/>
                  </a:moveTo>
                  <a:lnTo>
                    <a:pt x="7" y="0"/>
                  </a:lnTo>
                  <a:lnTo>
                    <a:pt x="0" y="24"/>
                  </a:lnTo>
                  <a:lnTo>
                    <a:pt x="266" y="80"/>
                  </a:lnTo>
                  <a:lnTo>
                    <a:pt x="274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3366" y="3670"/>
              <a:ext cx="115" cy="35"/>
            </a:xfrm>
            <a:custGeom>
              <a:avLst/>
              <a:gdLst/>
              <a:ahLst/>
              <a:cxnLst>
                <a:cxn ang="0">
                  <a:pos x="115" y="14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08" y="35"/>
                </a:cxn>
                <a:cxn ang="0">
                  <a:pos x="115" y="14"/>
                </a:cxn>
              </a:cxnLst>
              <a:rect l="0" t="0" r="r" b="b"/>
              <a:pathLst>
                <a:path w="115" h="35">
                  <a:moveTo>
                    <a:pt x="115" y="14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08" y="35"/>
                  </a:lnTo>
                  <a:lnTo>
                    <a:pt x="115" y="14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3247" y="3652"/>
              <a:ext cx="75" cy="25"/>
            </a:xfrm>
            <a:custGeom>
              <a:avLst/>
              <a:gdLst/>
              <a:ahLst/>
              <a:cxnLst>
                <a:cxn ang="0">
                  <a:pos x="75" y="14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75" y="25"/>
                </a:cxn>
                <a:cxn ang="0">
                  <a:pos x="75" y="14"/>
                </a:cxn>
              </a:cxnLst>
              <a:rect l="0" t="0" r="r" b="b"/>
              <a:pathLst>
                <a:path w="75" h="25">
                  <a:moveTo>
                    <a:pt x="75" y="14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75" y="25"/>
                  </a:lnTo>
                  <a:lnTo>
                    <a:pt x="75" y="14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3056" y="3677"/>
              <a:ext cx="454" cy="146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0" y="49"/>
                </a:cxn>
                <a:cxn ang="0">
                  <a:pos x="0" y="42"/>
                </a:cxn>
                <a:cxn ang="0">
                  <a:pos x="7" y="42"/>
                </a:cxn>
                <a:cxn ang="0">
                  <a:pos x="14" y="42"/>
                </a:cxn>
                <a:cxn ang="0">
                  <a:pos x="21" y="42"/>
                </a:cxn>
                <a:cxn ang="0">
                  <a:pos x="28" y="42"/>
                </a:cxn>
                <a:cxn ang="0">
                  <a:pos x="36" y="35"/>
                </a:cxn>
                <a:cxn ang="0">
                  <a:pos x="50" y="35"/>
                </a:cxn>
                <a:cxn ang="0">
                  <a:pos x="57" y="35"/>
                </a:cxn>
                <a:cxn ang="0">
                  <a:pos x="68" y="28"/>
                </a:cxn>
                <a:cxn ang="0">
                  <a:pos x="75" y="28"/>
                </a:cxn>
                <a:cxn ang="0">
                  <a:pos x="83" y="21"/>
                </a:cxn>
                <a:cxn ang="0">
                  <a:pos x="97" y="14"/>
                </a:cxn>
                <a:cxn ang="0">
                  <a:pos x="104" y="14"/>
                </a:cxn>
                <a:cxn ang="0">
                  <a:pos x="111" y="7"/>
                </a:cxn>
                <a:cxn ang="0">
                  <a:pos x="119" y="0"/>
                </a:cxn>
                <a:cxn ang="0">
                  <a:pos x="454" y="73"/>
                </a:cxn>
                <a:cxn ang="0">
                  <a:pos x="454" y="73"/>
                </a:cxn>
                <a:cxn ang="0">
                  <a:pos x="454" y="80"/>
                </a:cxn>
                <a:cxn ang="0">
                  <a:pos x="447" y="80"/>
                </a:cxn>
                <a:cxn ang="0">
                  <a:pos x="447" y="80"/>
                </a:cxn>
                <a:cxn ang="0">
                  <a:pos x="439" y="87"/>
                </a:cxn>
                <a:cxn ang="0">
                  <a:pos x="432" y="94"/>
                </a:cxn>
                <a:cxn ang="0">
                  <a:pos x="425" y="101"/>
                </a:cxn>
                <a:cxn ang="0">
                  <a:pos x="418" y="108"/>
                </a:cxn>
                <a:cxn ang="0">
                  <a:pos x="410" y="115"/>
                </a:cxn>
                <a:cxn ang="0">
                  <a:pos x="403" y="115"/>
                </a:cxn>
                <a:cxn ang="0">
                  <a:pos x="392" y="122"/>
                </a:cxn>
                <a:cxn ang="0">
                  <a:pos x="385" y="129"/>
                </a:cxn>
                <a:cxn ang="0">
                  <a:pos x="378" y="132"/>
                </a:cxn>
                <a:cxn ang="0">
                  <a:pos x="371" y="139"/>
                </a:cxn>
                <a:cxn ang="0">
                  <a:pos x="356" y="139"/>
                </a:cxn>
                <a:cxn ang="0">
                  <a:pos x="349" y="146"/>
                </a:cxn>
                <a:cxn ang="0">
                  <a:pos x="0" y="49"/>
                </a:cxn>
              </a:cxnLst>
              <a:rect l="0" t="0" r="r" b="b"/>
              <a:pathLst>
                <a:path w="454" h="146">
                  <a:moveTo>
                    <a:pt x="0" y="49"/>
                  </a:moveTo>
                  <a:lnTo>
                    <a:pt x="0" y="49"/>
                  </a:lnTo>
                  <a:lnTo>
                    <a:pt x="0" y="42"/>
                  </a:lnTo>
                  <a:lnTo>
                    <a:pt x="7" y="42"/>
                  </a:lnTo>
                  <a:lnTo>
                    <a:pt x="14" y="42"/>
                  </a:lnTo>
                  <a:lnTo>
                    <a:pt x="21" y="42"/>
                  </a:lnTo>
                  <a:lnTo>
                    <a:pt x="28" y="42"/>
                  </a:lnTo>
                  <a:lnTo>
                    <a:pt x="36" y="35"/>
                  </a:lnTo>
                  <a:lnTo>
                    <a:pt x="50" y="35"/>
                  </a:lnTo>
                  <a:lnTo>
                    <a:pt x="57" y="35"/>
                  </a:lnTo>
                  <a:lnTo>
                    <a:pt x="68" y="28"/>
                  </a:lnTo>
                  <a:lnTo>
                    <a:pt x="75" y="28"/>
                  </a:lnTo>
                  <a:lnTo>
                    <a:pt x="83" y="21"/>
                  </a:lnTo>
                  <a:lnTo>
                    <a:pt x="97" y="14"/>
                  </a:lnTo>
                  <a:lnTo>
                    <a:pt x="104" y="14"/>
                  </a:lnTo>
                  <a:lnTo>
                    <a:pt x="111" y="7"/>
                  </a:lnTo>
                  <a:lnTo>
                    <a:pt x="119" y="0"/>
                  </a:lnTo>
                  <a:lnTo>
                    <a:pt x="454" y="73"/>
                  </a:lnTo>
                  <a:lnTo>
                    <a:pt x="454" y="73"/>
                  </a:lnTo>
                  <a:lnTo>
                    <a:pt x="454" y="80"/>
                  </a:lnTo>
                  <a:lnTo>
                    <a:pt x="447" y="80"/>
                  </a:lnTo>
                  <a:lnTo>
                    <a:pt x="447" y="80"/>
                  </a:lnTo>
                  <a:lnTo>
                    <a:pt x="439" y="87"/>
                  </a:lnTo>
                  <a:lnTo>
                    <a:pt x="432" y="94"/>
                  </a:lnTo>
                  <a:lnTo>
                    <a:pt x="425" y="101"/>
                  </a:lnTo>
                  <a:lnTo>
                    <a:pt x="418" y="108"/>
                  </a:lnTo>
                  <a:lnTo>
                    <a:pt x="410" y="115"/>
                  </a:lnTo>
                  <a:lnTo>
                    <a:pt x="403" y="115"/>
                  </a:lnTo>
                  <a:lnTo>
                    <a:pt x="392" y="122"/>
                  </a:lnTo>
                  <a:lnTo>
                    <a:pt x="385" y="129"/>
                  </a:lnTo>
                  <a:lnTo>
                    <a:pt x="378" y="132"/>
                  </a:lnTo>
                  <a:lnTo>
                    <a:pt x="371" y="139"/>
                  </a:lnTo>
                  <a:lnTo>
                    <a:pt x="356" y="139"/>
                  </a:lnTo>
                  <a:lnTo>
                    <a:pt x="349" y="146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3510" y="3666"/>
              <a:ext cx="155" cy="67"/>
            </a:xfrm>
            <a:custGeom>
              <a:avLst/>
              <a:gdLst/>
              <a:ahLst/>
              <a:cxnLst>
                <a:cxn ang="0">
                  <a:pos x="11" y="67"/>
                </a:cxn>
                <a:cxn ang="0">
                  <a:pos x="155" y="25"/>
                </a:cxn>
                <a:cxn ang="0">
                  <a:pos x="68" y="0"/>
                </a:cxn>
                <a:cxn ang="0">
                  <a:pos x="0" y="4"/>
                </a:cxn>
                <a:cxn ang="0">
                  <a:pos x="0" y="67"/>
                </a:cxn>
                <a:cxn ang="0">
                  <a:pos x="11" y="67"/>
                </a:cxn>
              </a:cxnLst>
              <a:rect l="0" t="0" r="r" b="b"/>
              <a:pathLst>
                <a:path w="155" h="67">
                  <a:moveTo>
                    <a:pt x="11" y="67"/>
                  </a:moveTo>
                  <a:lnTo>
                    <a:pt x="155" y="25"/>
                  </a:lnTo>
                  <a:lnTo>
                    <a:pt x="68" y="0"/>
                  </a:lnTo>
                  <a:lnTo>
                    <a:pt x="0" y="4"/>
                  </a:lnTo>
                  <a:lnTo>
                    <a:pt x="0" y="67"/>
                  </a:lnTo>
                  <a:lnTo>
                    <a:pt x="11" y="67"/>
                  </a:lnTo>
                  <a:close/>
                </a:path>
              </a:pathLst>
            </a:custGeom>
            <a:solidFill>
              <a:srgbClr val="001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3092" y="3367"/>
              <a:ext cx="83" cy="331"/>
            </a:xfrm>
            <a:custGeom>
              <a:avLst/>
              <a:gdLst/>
              <a:ahLst/>
              <a:cxnLst>
                <a:cxn ang="0">
                  <a:pos x="83" y="7"/>
                </a:cxn>
                <a:cxn ang="0">
                  <a:pos x="83" y="7"/>
                </a:cxn>
                <a:cxn ang="0">
                  <a:pos x="83" y="7"/>
                </a:cxn>
                <a:cxn ang="0">
                  <a:pos x="83" y="7"/>
                </a:cxn>
                <a:cxn ang="0">
                  <a:pos x="75" y="7"/>
                </a:cxn>
                <a:cxn ang="0">
                  <a:pos x="75" y="0"/>
                </a:cxn>
                <a:cxn ang="0">
                  <a:pos x="68" y="0"/>
                </a:cxn>
                <a:cxn ang="0">
                  <a:pos x="61" y="0"/>
                </a:cxn>
                <a:cxn ang="0">
                  <a:pos x="54" y="0"/>
                </a:cxn>
                <a:cxn ang="0">
                  <a:pos x="47" y="0"/>
                </a:cxn>
                <a:cxn ang="0">
                  <a:pos x="39" y="0"/>
                </a:cxn>
                <a:cxn ang="0">
                  <a:pos x="32" y="0"/>
                </a:cxn>
                <a:cxn ang="0">
                  <a:pos x="25" y="0"/>
                </a:cxn>
                <a:cxn ang="0">
                  <a:pos x="21" y="0"/>
                </a:cxn>
                <a:cxn ang="0">
                  <a:pos x="14" y="7"/>
                </a:cxn>
                <a:cxn ang="0">
                  <a:pos x="7" y="7"/>
                </a:cxn>
                <a:cxn ang="0">
                  <a:pos x="0" y="14"/>
                </a:cxn>
                <a:cxn ang="0">
                  <a:pos x="0" y="331"/>
                </a:cxn>
                <a:cxn ang="0">
                  <a:pos x="0" y="331"/>
                </a:cxn>
                <a:cxn ang="0">
                  <a:pos x="0" y="331"/>
                </a:cxn>
                <a:cxn ang="0">
                  <a:pos x="0" y="331"/>
                </a:cxn>
                <a:cxn ang="0">
                  <a:pos x="7" y="331"/>
                </a:cxn>
                <a:cxn ang="0">
                  <a:pos x="7" y="331"/>
                </a:cxn>
                <a:cxn ang="0">
                  <a:pos x="14" y="324"/>
                </a:cxn>
                <a:cxn ang="0">
                  <a:pos x="21" y="324"/>
                </a:cxn>
                <a:cxn ang="0">
                  <a:pos x="25" y="324"/>
                </a:cxn>
                <a:cxn ang="0">
                  <a:pos x="32" y="324"/>
                </a:cxn>
                <a:cxn ang="0">
                  <a:pos x="39" y="317"/>
                </a:cxn>
                <a:cxn ang="0">
                  <a:pos x="47" y="317"/>
                </a:cxn>
                <a:cxn ang="0">
                  <a:pos x="54" y="317"/>
                </a:cxn>
                <a:cxn ang="0">
                  <a:pos x="61" y="310"/>
                </a:cxn>
                <a:cxn ang="0">
                  <a:pos x="68" y="303"/>
                </a:cxn>
                <a:cxn ang="0">
                  <a:pos x="75" y="303"/>
                </a:cxn>
                <a:cxn ang="0">
                  <a:pos x="83" y="299"/>
                </a:cxn>
                <a:cxn ang="0">
                  <a:pos x="83" y="7"/>
                </a:cxn>
              </a:cxnLst>
              <a:rect l="0" t="0" r="r" b="b"/>
              <a:pathLst>
                <a:path w="83" h="331">
                  <a:moveTo>
                    <a:pt x="83" y="7"/>
                  </a:moveTo>
                  <a:lnTo>
                    <a:pt x="83" y="7"/>
                  </a:lnTo>
                  <a:lnTo>
                    <a:pt x="83" y="7"/>
                  </a:lnTo>
                  <a:lnTo>
                    <a:pt x="83" y="7"/>
                  </a:lnTo>
                  <a:lnTo>
                    <a:pt x="75" y="7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7"/>
                  </a:lnTo>
                  <a:lnTo>
                    <a:pt x="0" y="14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7" y="331"/>
                  </a:lnTo>
                  <a:lnTo>
                    <a:pt x="7" y="331"/>
                  </a:lnTo>
                  <a:lnTo>
                    <a:pt x="14" y="324"/>
                  </a:lnTo>
                  <a:lnTo>
                    <a:pt x="21" y="324"/>
                  </a:lnTo>
                  <a:lnTo>
                    <a:pt x="25" y="324"/>
                  </a:lnTo>
                  <a:lnTo>
                    <a:pt x="32" y="324"/>
                  </a:lnTo>
                  <a:lnTo>
                    <a:pt x="39" y="317"/>
                  </a:lnTo>
                  <a:lnTo>
                    <a:pt x="47" y="317"/>
                  </a:lnTo>
                  <a:lnTo>
                    <a:pt x="54" y="317"/>
                  </a:lnTo>
                  <a:lnTo>
                    <a:pt x="61" y="310"/>
                  </a:lnTo>
                  <a:lnTo>
                    <a:pt x="68" y="303"/>
                  </a:lnTo>
                  <a:lnTo>
                    <a:pt x="75" y="303"/>
                  </a:lnTo>
                  <a:lnTo>
                    <a:pt x="83" y="299"/>
                  </a:lnTo>
                  <a:lnTo>
                    <a:pt x="83" y="7"/>
                  </a:lnTo>
                  <a:close/>
                </a:path>
              </a:pathLst>
            </a:custGeom>
            <a:solidFill>
              <a:srgbClr val="7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3092" y="3367"/>
              <a:ext cx="75" cy="279"/>
            </a:xfrm>
            <a:custGeom>
              <a:avLst/>
              <a:gdLst/>
              <a:ahLst/>
              <a:cxnLst>
                <a:cxn ang="0">
                  <a:pos x="75" y="7"/>
                </a:cxn>
                <a:cxn ang="0">
                  <a:pos x="75" y="7"/>
                </a:cxn>
                <a:cxn ang="0">
                  <a:pos x="75" y="7"/>
                </a:cxn>
                <a:cxn ang="0">
                  <a:pos x="68" y="7"/>
                </a:cxn>
                <a:cxn ang="0">
                  <a:pos x="68" y="7"/>
                </a:cxn>
                <a:cxn ang="0">
                  <a:pos x="61" y="7"/>
                </a:cxn>
                <a:cxn ang="0">
                  <a:pos x="61" y="7"/>
                </a:cxn>
                <a:cxn ang="0">
                  <a:pos x="54" y="0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39" y="0"/>
                </a:cxn>
                <a:cxn ang="0">
                  <a:pos x="32" y="0"/>
                </a:cxn>
                <a:cxn ang="0">
                  <a:pos x="25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7" y="14"/>
                </a:cxn>
                <a:cxn ang="0">
                  <a:pos x="0" y="14"/>
                </a:cxn>
                <a:cxn ang="0">
                  <a:pos x="0" y="279"/>
                </a:cxn>
                <a:cxn ang="0">
                  <a:pos x="0" y="279"/>
                </a:cxn>
                <a:cxn ang="0">
                  <a:pos x="0" y="279"/>
                </a:cxn>
                <a:cxn ang="0">
                  <a:pos x="7" y="279"/>
                </a:cxn>
                <a:cxn ang="0">
                  <a:pos x="7" y="279"/>
                </a:cxn>
                <a:cxn ang="0">
                  <a:pos x="14" y="279"/>
                </a:cxn>
                <a:cxn ang="0">
                  <a:pos x="14" y="279"/>
                </a:cxn>
                <a:cxn ang="0">
                  <a:pos x="21" y="279"/>
                </a:cxn>
                <a:cxn ang="0">
                  <a:pos x="25" y="279"/>
                </a:cxn>
                <a:cxn ang="0">
                  <a:pos x="25" y="272"/>
                </a:cxn>
                <a:cxn ang="0">
                  <a:pos x="32" y="272"/>
                </a:cxn>
                <a:cxn ang="0">
                  <a:pos x="39" y="272"/>
                </a:cxn>
                <a:cxn ang="0">
                  <a:pos x="47" y="265"/>
                </a:cxn>
                <a:cxn ang="0">
                  <a:pos x="54" y="265"/>
                </a:cxn>
                <a:cxn ang="0">
                  <a:pos x="61" y="258"/>
                </a:cxn>
                <a:cxn ang="0">
                  <a:pos x="68" y="258"/>
                </a:cxn>
                <a:cxn ang="0">
                  <a:pos x="75" y="251"/>
                </a:cxn>
                <a:cxn ang="0">
                  <a:pos x="75" y="7"/>
                </a:cxn>
              </a:cxnLst>
              <a:rect l="0" t="0" r="r" b="b"/>
              <a:pathLst>
                <a:path w="75" h="279">
                  <a:moveTo>
                    <a:pt x="75" y="7"/>
                  </a:moveTo>
                  <a:lnTo>
                    <a:pt x="75" y="7"/>
                  </a:lnTo>
                  <a:lnTo>
                    <a:pt x="75" y="7"/>
                  </a:lnTo>
                  <a:lnTo>
                    <a:pt x="68" y="7"/>
                  </a:lnTo>
                  <a:lnTo>
                    <a:pt x="68" y="7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21" y="7"/>
                  </a:lnTo>
                  <a:lnTo>
                    <a:pt x="14" y="7"/>
                  </a:lnTo>
                  <a:lnTo>
                    <a:pt x="7" y="14"/>
                  </a:lnTo>
                  <a:lnTo>
                    <a:pt x="0" y="14"/>
                  </a:lnTo>
                  <a:lnTo>
                    <a:pt x="0" y="279"/>
                  </a:lnTo>
                  <a:lnTo>
                    <a:pt x="0" y="279"/>
                  </a:lnTo>
                  <a:lnTo>
                    <a:pt x="0" y="279"/>
                  </a:lnTo>
                  <a:lnTo>
                    <a:pt x="7" y="279"/>
                  </a:lnTo>
                  <a:lnTo>
                    <a:pt x="7" y="279"/>
                  </a:lnTo>
                  <a:lnTo>
                    <a:pt x="14" y="279"/>
                  </a:lnTo>
                  <a:lnTo>
                    <a:pt x="14" y="279"/>
                  </a:lnTo>
                  <a:lnTo>
                    <a:pt x="21" y="279"/>
                  </a:lnTo>
                  <a:lnTo>
                    <a:pt x="25" y="279"/>
                  </a:lnTo>
                  <a:lnTo>
                    <a:pt x="25" y="272"/>
                  </a:lnTo>
                  <a:lnTo>
                    <a:pt x="32" y="272"/>
                  </a:lnTo>
                  <a:lnTo>
                    <a:pt x="39" y="272"/>
                  </a:lnTo>
                  <a:lnTo>
                    <a:pt x="47" y="265"/>
                  </a:lnTo>
                  <a:lnTo>
                    <a:pt x="54" y="265"/>
                  </a:lnTo>
                  <a:lnTo>
                    <a:pt x="61" y="258"/>
                  </a:lnTo>
                  <a:lnTo>
                    <a:pt x="68" y="258"/>
                  </a:lnTo>
                  <a:lnTo>
                    <a:pt x="75" y="251"/>
                  </a:lnTo>
                  <a:lnTo>
                    <a:pt x="75" y="7"/>
                  </a:lnTo>
                  <a:close/>
                </a:path>
              </a:pathLst>
            </a:custGeom>
            <a:solidFill>
              <a:srgbClr val="93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3092" y="3374"/>
              <a:ext cx="61" cy="226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39" y="0"/>
                </a:cxn>
                <a:cxn ang="0">
                  <a:pos x="32" y="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1" y="0"/>
                </a:cxn>
                <a:cxn ang="0">
                  <a:pos x="14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226"/>
                </a:cxn>
                <a:cxn ang="0">
                  <a:pos x="0" y="226"/>
                </a:cxn>
                <a:cxn ang="0">
                  <a:pos x="7" y="226"/>
                </a:cxn>
                <a:cxn ang="0">
                  <a:pos x="7" y="226"/>
                </a:cxn>
                <a:cxn ang="0">
                  <a:pos x="7" y="226"/>
                </a:cxn>
                <a:cxn ang="0">
                  <a:pos x="14" y="226"/>
                </a:cxn>
                <a:cxn ang="0">
                  <a:pos x="14" y="226"/>
                </a:cxn>
                <a:cxn ang="0">
                  <a:pos x="21" y="226"/>
                </a:cxn>
                <a:cxn ang="0">
                  <a:pos x="21" y="219"/>
                </a:cxn>
                <a:cxn ang="0">
                  <a:pos x="25" y="219"/>
                </a:cxn>
                <a:cxn ang="0">
                  <a:pos x="32" y="219"/>
                </a:cxn>
                <a:cxn ang="0">
                  <a:pos x="32" y="219"/>
                </a:cxn>
                <a:cxn ang="0">
                  <a:pos x="39" y="212"/>
                </a:cxn>
                <a:cxn ang="0">
                  <a:pos x="47" y="212"/>
                </a:cxn>
                <a:cxn ang="0">
                  <a:pos x="54" y="212"/>
                </a:cxn>
                <a:cxn ang="0">
                  <a:pos x="61" y="205"/>
                </a:cxn>
                <a:cxn ang="0">
                  <a:pos x="61" y="205"/>
                </a:cxn>
                <a:cxn ang="0">
                  <a:pos x="61" y="0"/>
                </a:cxn>
              </a:cxnLst>
              <a:rect l="0" t="0" r="r" b="b"/>
              <a:pathLst>
                <a:path w="61" h="226">
                  <a:moveTo>
                    <a:pt x="61" y="0"/>
                  </a:move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7" y="226"/>
                  </a:lnTo>
                  <a:lnTo>
                    <a:pt x="7" y="226"/>
                  </a:lnTo>
                  <a:lnTo>
                    <a:pt x="7" y="226"/>
                  </a:lnTo>
                  <a:lnTo>
                    <a:pt x="14" y="226"/>
                  </a:lnTo>
                  <a:lnTo>
                    <a:pt x="14" y="226"/>
                  </a:lnTo>
                  <a:lnTo>
                    <a:pt x="21" y="226"/>
                  </a:lnTo>
                  <a:lnTo>
                    <a:pt x="21" y="219"/>
                  </a:lnTo>
                  <a:lnTo>
                    <a:pt x="25" y="219"/>
                  </a:lnTo>
                  <a:lnTo>
                    <a:pt x="32" y="219"/>
                  </a:lnTo>
                  <a:lnTo>
                    <a:pt x="32" y="219"/>
                  </a:lnTo>
                  <a:lnTo>
                    <a:pt x="39" y="212"/>
                  </a:lnTo>
                  <a:lnTo>
                    <a:pt x="47" y="212"/>
                  </a:lnTo>
                  <a:lnTo>
                    <a:pt x="54" y="212"/>
                  </a:lnTo>
                  <a:lnTo>
                    <a:pt x="61" y="205"/>
                  </a:lnTo>
                  <a:lnTo>
                    <a:pt x="61" y="205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A8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3099" y="3374"/>
              <a:ext cx="47" cy="178"/>
            </a:xfrm>
            <a:custGeom>
              <a:avLst/>
              <a:gdLst/>
              <a:ahLst/>
              <a:cxnLst>
                <a:cxn ang="0">
                  <a:pos x="47" y="7"/>
                </a:cxn>
                <a:cxn ang="0">
                  <a:pos x="47" y="7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32" y="0"/>
                </a:cxn>
                <a:cxn ang="0">
                  <a:pos x="25" y="0"/>
                </a:cxn>
                <a:cxn ang="0">
                  <a:pos x="14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178"/>
                </a:cxn>
                <a:cxn ang="0">
                  <a:pos x="0" y="178"/>
                </a:cxn>
                <a:cxn ang="0">
                  <a:pos x="0" y="171"/>
                </a:cxn>
                <a:cxn ang="0">
                  <a:pos x="7" y="171"/>
                </a:cxn>
                <a:cxn ang="0">
                  <a:pos x="14" y="171"/>
                </a:cxn>
                <a:cxn ang="0">
                  <a:pos x="18" y="171"/>
                </a:cxn>
                <a:cxn ang="0">
                  <a:pos x="25" y="164"/>
                </a:cxn>
                <a:cxn ang="0">
                  <a:pos x="40" y="164"/>
                </a:cxn>
                <a:cxn ang="0">
                  <a:pos x="47" y="160"/>
                </a:cxn>
                <a:cxn ang="0">
                  <a:pos x="47" y="7"/>
                </a:cxn>
              </a:cxnLst>
              <a:rect l="0" t="0" r="r" b="b"/>
              <a:pathLst>
                <a:path w="47" h="178">
                  <a:moveTo>
                    <a:pt x="47" y="7"/>
                  </a:moveTo>
                  <a:lnTo>
                    <a:pt x="47" y="7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0" y="171"/>
                  </a:lnTo>
                  <a:lnTo>
                    <a:pt x="7" y="171"/>
                  </a:lnTo>
                  <a:lnTo>
                    <a:pt x="14" y="171"/>
                  </a:lnTo>
                  <a:lnTo>
                    <a:pt x="18" y="171"/>
                  </a:lnTo>
                  <a:lnTo>
                    <a:pt x="25" y="164"/>
                  </a:lnTo>
                  <a:lnTo>
                    <a:pt x="40" y="164"/>
                  </a:lnTo>
                  <a:lnTo>
                    <a:pt x="47" y="160"/>
                  </a:lnTo>
                  <a:lnTo>
                    <a:pt x="47" y="7"/>
                  </a:lnTo>
                  <a:close/>
                </a:path>
              </a:pathLst>
            </a:custGeom>
            <a:solidFill>
              <a:srgbClr val="BC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3099" y="3374"/>
              <a:ext cx="40" cy="125"/>
            </a:xfrm>
            <a:custGeom>
              <a:avLst/>
              <a:gdLst/>
              <a:ahLst/>
              <a:cxnLst>
                <a:cxn ang="0">
                  <a:pos x="40" y="7"/>
                </a:cxn>
                <a:cxn ang="0">
                  <a:pos x="32" y="7"/>
                </a:cxn>
                <a:cxn ang="0">
                  <a:pos x="32" y="7"/>
                </a:cxn>
                <a:cxn ang="0">
                  <a:pos x="32" y="7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4" y="7"/>
                </a:cxn>
                <a:cxn ang="0">
                  <a:pos x="7" y="7"/>
                </a:cxn>
                <a:cxn ang="0">
                  <a:pos x="0" y="14"/>
                </a:cxn>
                <a:cxn ang="0">
                  <a:pos x="0" y="125"/>
                </a:cxn>
                <a:cxn ang="0">
                  <a:pos x="0" y="125"/>
                </a:cxn>
                <a:cxn ang="0">
                  <a:pos x="7" y="125"/>
                </a:cxn>
                <a:cxn ang="0">
                  <a:pos x="7" y="125"/>
                </a:cxn>
                <a:cxn ang="0">
                  <a:pos x="14" y="125"/>
                </a:cxn>
                <a:cxn ang="0">
                  <a:pos x="18" y="125"/>
                </a:cxn>
                <a:cxn ang="0">
                  <a:pos x="25" y="118"/>
                </a:cxn>
                <a:cxn ang="0">
                  <a:pos x="32" y="118"/>
                </a:cxn>
                <a:cxn ang="0">
                  <a:pos x="40" y="111"/>
                </a:cxn>
                <a:cxn ang="0">
                  <a:pos x="40" y="7"/>
                </a:cxn>
              </a:cxnLst>
              <a:rect l="0" t="0" r="r" b="b"/>
              <a:pathLst>
                <a:path w="40" h="125">
                  <a:moveTo>
                    <a:pt x="40" y="7"/>
                  </a:moveTo>
                  <a:lnTo>
                    <a:pt x="32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4" y="7"/>
                  </a:lnTo>
                  <a:lnTo>
                    <a:pt x="7" y="7"/>
                  </a:lnTo>
                  <a:lnTo>
                    <a:pt x="0" y="14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7" y="125"/>
                  </a:lnTo>
                  <a:lnTo>
                    <a:pt x="7" y="125"/>
                  </a:lnTo>
                  <a:lnTo>
                    <a:pt x="14" y="125"/>
                  </a:lnTo>
                  <a:lnTo>
                    <a:pt x="18" y="125"/>
                  </a:lnTo>
                  <a:lnTo>
                    <a:pt x="25" y="118"/>
                  </a:lnTo>
                  <a:lnTo>
                    <a:pt x="32" y="118"/>
                  </a:lnTo>
                  <a:lnTo>
                    <a:pt x="40" y="111"/>
                  </a:lnTo>
                  <a:lnTo>
                    <a:pt x="40" y="7"/>
                  </a:lnTo>
                  <a:close/>
                </a:path>
              </a:pathLst>
            </a:custGeom>
            <a:solidFill>
              <a:srgbClr val="D1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3099" y="3381"/>
              <a:ext cx="25" cy="7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7" y="73"/>
                </a:cxn>
                <a:cxn ang="0">
                  <a:pos x="7" y="73"/>
                </a:cxn>
                <a:cxn ang="0">
                  <a:pos x="14" y="66"/>
                </a:cxn>
                <a:cxn ang="0">
                  <a:pos x="14" y="66"/>
                </a:cxn>
                <a:cxn ang="0">
                  <a:pos x="18" y="66"/>
                </a:cxn>
                <a:cxn ang="0">
                  <a:pos x="25" y="66"/>
                </a:cxn>
                <a:cxn ang="0">
                  <a:pos x="25" y="59"/>
                </a:cxn>
                <a:cxn ang="0">
                  <a:pos x="25" y="0"/>
                </a:cxn>
              </a:cxnLst>
              <a:rect l="0" t="0" r="r" b="b"/>
              <a:pathLst>
                <a:path w="25" h="73">
                  <a:moveTo>
                    <a:pt x="25" y="0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8" y="66"/>
                  </a:lnTo>
                  <a:lnTo>
                    <a:pt x="25" y="66"/>
                  </a:lnTo>
                  <a:lnTo>
                    <a:pt x="25" y="5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5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3412" y="3586"/>
              <a:ext cx="36" cy="32"/>
            </a:xfrm>
            <a:custGeom>
              <a:avLst/>
              <a:gdLst/>
              <a:ahLst/>
              <a:cxnLst>
                <a:cxn ang="0">
                  <a:pos x="22" y="32"/>
                </a:cxn>
                <a:cxn ang="0">
                  <a:pos x="22" y="32"/>
                </a:cxn>
                <a:cxn ang="0">
                  <a:pos x="29" y="32"/>
                </a:cxn>
                <a:cxn ang="0">
                  <a:pos x="29" y="32"/>
                </a:cxn>
                <a:cxn ang="0">
                  <a:pos x="29" y="32"/>
                </a:cxn>
                <a:cxn ang="0">
                  <a:pos x="36" y="25"/>
                </a:cxn>
                <a:cxn ang="0">
                  <a:pos x="36" y="25"/>
                </a:cxn>
                <a:cxn ang="0">
                  <a:pos x="36" y="18"/>
                </a:cxn>
                <a:cxn ang="0">
                  <a:pos x="36" y="18"/>
                </a:cxn>
                <a:cxn ang="0">
                  <a:pos x="36" y="14"/>
                </a:cxn>
                <a:cxn ang="0">
                  <a:pos x="36" y="14"/>
                </a:cxn>
                <a:cxn ang="0">
                  <a:pos x="36" y="7"/>
                </a:cxn>
                <a:cxn ang="0">
                  <a:pos x="29" y="7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7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15" y="32"/>
                </a:cxn>
                <a:cxn ang="0">
                  <a:pos x="22" y="32"/>
                </a:cxn>
              </a:cxnLst>
              <a:rect l="0" t="0" r="r" b="b"/>
              <a:pathLst>
                <a:path w="36" h="32">
                  <a:moveTo>
                    <a:pt x="22" y="32"/>
                  </a:moveTo>
                  <a:lnTo>
                    <a:pt x="22" y="32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7"/>
                  </a:lnTo>
                  <a:lnTo>
                    <a:pt x="29" y="7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5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3297" y="3586"/>
              <a:ext cx="18" cy="18"/>
            </a:xfrm>
            <a:custGeom>
              <a:avLst/>
              <a:gdLst/>
              <a:ahLst/>
              <a:cxnLst>
                <a:cxn ang="0">
                  <a:pos x="7" y="18"/>
                </a:cxn>
                <a:cxn ang="0">
                  <a:pos x="15" y="18"/>
                </a:cxn>
                <a:cxn ang="0">
                  <a:pos x="15" y="14"/>
                </a:cxn>
                <a:cxn ang="0">
                  <a:pos x="18" y="14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7" y="18"/>
                </a:cxn>
                <a:cxn ang="0">
                  <a:pos x="7" y="18"/>
                </a:cxn>
              </a:cxnLst>
              <a:rect l="0" t="0" r="r" b="b"/>
              <a:pathLst>
                <a:path w="18" h="18">
                  <a:moveTo>
                    <a:pt x="7" y="18"/>
                  </a:moveTo>
                  <a:lnTo>
                    <a:pt x="15" y="18"/>
                  </a:lnTo>
                  <a:lnTo>
                    <a:pt x="15" y="14"/>
                  </a:lnTo>
                  <a:lnTo>
                    <a:pt x="18" y="14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7" y="18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3330" y="3586"/>
              <a:ext cx="14" cy="18"/>
            </a:xfrm>
            <a:custGeom>
              <a:avLst/>
              <a:gdLst/>
              <a:ahLst/>
              <a:cxnLst>
                <a:cxn ang="0">
                  <a:pos x="7" y="18"/>
                </a:cxn>
                <a:cxn ang="0">
                  <a:pos x="14" y="18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4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7" y="18"/>
                </a:cxn>
              </a:cxnLst>
              <a:rect l="0" t="0" r="r" b="b"/>
              <a:pathLst>
                <a:path w="14" h="18">
                  <a:moveTo>
                    <a:pt x="7" y="18"/>
                  </a:moveTo>
                  <a:lnTo>
                    <a:pt x="14" y="18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3200" y="3332"/>
              <a:ext cx="54" cy="254"/>
            </a:xfrm>
            <a:custGeom>
              <a:avLst/>
              <a:gdLst/>
              <a:ahLst/>
              <a:cxnLst>
                <a:cxn ang="0">
                  <a:pos x="21" y="7"/>
                </a:cxn>
                <a:cxn ang="0">
                  <a:pos x="14" y="14"/>
                </a:cxn>
                <a:cxn ang="0">
                  <a:pos x="14" y="28"/>
                </a:cxn>
                <a:cxn ang="0">
                  <a:pos x="7" y="49"/>
                </a:cxn>
                <a:cxn ang="0">
                  <a:pos x="0" y="80"/>
                </a:cxn>
                <a:cxn ang="0">
                  <a:pos x="0" y="115"/>
                </a:cxn>
                <a:cxn ang="0">
                  <a:pos x="0" y="160"/>
                </a:cxn>
                <a:cxn ang="0">
                  <a:pos x="7" y="202"/>
                </a:cxn>
                <a:cxn ang="0">
                  <a:pos x="14" y="254"/>
                </a:cxn>
                <a:cxn ang="0">
                  <a:pos x="54" y="254"/>
                </a:cxn>
                <a:cxn ang="0">
                  <a:pos x="47" y="247"/>
                </a:cxn>
                <a:cxn ang="0">
                  <a:pos x="47" y="227"/>
                </a:cxn>
                <a:cxn ang="0">
                  <a:pos x="43" y="195"/>
                </a:cxn>
                <a:cxn ang="0">
                  <a:pos x="43" y="160"/>
                </a:cxn>
                <a:cxn ang="0">
                  <a:pos x="36" y="122"/>
                </a:cxn>
                <a:cxn ang="0">
                  <a:pos x="36" y="73"/>
                </a:cxn>
                <a:cxn ang="0">
                  <a:pos x="43" y="42"/>
                </a:cxn>
                <a:cxn ang="0">
                  <a:pos x="54" y="7"/>
                </a:cxn>
                <a:cxn ang="0">
                  <a:pos x="54" y="7"/>
                </a:cxn>
                <a:cxn ang="0">
                  <a:pos x="54" y="7"/>
                </a:cxn>
                <a:cxn ang="0">
                  <a:pos x="54" y="7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43" y="7"/>
                </a:cxn>
                <a:cxn ang="0">
                  <a:pos x="29" y="7"/>
                </a:cxn>
                <a:cxn ang="0">
                  <a:pos x="21" y="7"/>
                </a:cxn>
              </a:cxnLst>
              <a:rect l="0" t="0" r="r" b="b"/>
              <a:pathLst>
                <a:path w="54" h="254">
                  <a:moveTo>
                    <a:pt x="21" y="7"/>
                  </a:moveTo>
                  <a:lnTo>
                    <a:pt x="14" y="14"/>
                  </a:lnTo>
                  <a:lnTo>
                    <a:pt x="14" y="28"/>
                  </a:lnTo>
                  <a:lnTo>
                    <a:pt x="7" y="49"/>
                  </a:lnTo>
                  <a:lnTo>
                    <a:pt x="0" y="80"/>
                  </a:lnTo>
                  <a:lnTo>
                    <a:pt x="0" y="115"/>
                  </a:lnTo>
                  <a:lnTo>
                    <a:pt x="0" y="160"/>
                  </a:lnTo>
                  <a:lnTo>
                    <a:pt x="7" y="202"/>
                  </a:lnTo>
                  <a:lnTo>
                    <a:pt x="14" y="254"/>
                  </a:lnTo>
                  <a:lnTo>
                    <a:pt x="54" y="254"/>
                  </a:lnTo>
                  <a:lnTo>
                    <a:pt x="47" y="247"/>
                  </a:lnTo>
                  <a:lnTo>
                    <a:pt x="47" y="227"/>
                  </a:lnTo>
                  <a:lnTo>
                    <a:pt x="43" y="195"/>
                  </a:lnTo>
                  <a:lnTo>
                    <a:pt x="43" y="160"/>
                  </a:lnTo>
                  <a:lnTo>
                    <a:pt x="36" y="122"/>
                  </a:lnTo>
                  <a:lnTo>
                    <a:pt x="36" y="73"/>
                  </a:lnTo>
                  <a:lnTo>
                    <a:pt x="43" y="42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3" y="7"/>
                  </a:lnTo>
                  <a:lnTo>
                    <a:pt x="29" y="7"/>
                  </a:lnTo>
                  <a:lnTo>
                    <a:pt x="21" y="7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3474" y="3308"/>
              <a:ext cx="75" cy="278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75" y="0"/>
                </a:cxn>
                <a:cxn ang="0">
                  <a:pos x="68" y="7"/>
                </a:cxn>
                <a:cxn ang="0">
                  <a:pos x="61" y="24"/>
                </a:cxn>
                <a:cxn ang="0">
                  <a:pos x="54" y="45"/>
                </a:cxn>
                <a:cxn ang="0">
                  <a:pos x="47" y="80"/>
                </a:cxn>
                <a:cxn ang="0">
                  <a:pos x="47" y="132"/>
                </a:cxn>
                <a:cxn ang="0">
                  <a:pos x="47" y="191"/>
                </a:cxn>
                <a:cxn ang="0">
                  <a:pos x="54" y="278"/>
                </a:cxn>
                <a:cxn ang="0">
                  <a:pos x="14" y="278"/>
                </a:cxn>
                <a:cxn ang="0">
                  <a:pos x="14" y="264"/>
                </a:cxn>
                <a:cxn ang="0">
                  <a:pos x="14" y="244"/>
                </a:cxn>
                <a:cxn ang="0">
                  <a:pos x="7" y="212"/>
                </a:cxn>
                <a:cxn ang="0">
                  <a:pos x="7" y="170"/>
                </a:cxn>
                <a:cxn ang="0">
                  <a:pos x="0" y="125"/>
                </a:cxn>
                <a:cxn ang="0">
                  <a:pos x="7" y="80"/>
                </a:cxn>
                <a:cxn ang="0">
                  <a:pos x="14" y="31"/>
                </a:cxn>
                <a:cxn ang="0">
                  <a:pos x="29" y="0"/>
                </a:cxn>
                <a:cxn ang="0">
                  <a:pos x="75" y="0"/>
                </a:cxn>
              </a:cxnLst>
              <a:rect l="0" t="0" r="r" b="b"/>
              <a:pathLst>
                <a:path w="75" h="278">
                  <a:moveTo>
                    <a:pt x="75" y="0"/>
                  </a:moveTo>
                  <a:lnTo>
                    <a:pt x="75" y="0"/>
                  </a:lnTo>
                  <a:lnTo>
                    <a:pt x="68" y="7"/>
                  </a:lnTo>
                  <a:lnTo>
                    <a:pt x="61" y="24"/>
                  </a:lnTo>
                  <a:lnTo>
                    <a:pt x="54" y="45"/>
                  </a:lnTo>
                  <a:lnTo>
                    <a:pt x="47" y="80"/>
                  </a:lnTo>
                  <a:lnTo>
                    <a:pt x="47" y="132"/>
                  </a:lnTo>
                  <a:lnTo>
                    <a:pt x="47" y="191"/>
                  </a:lnTo>
                  <a:lnTo>
                    <a:pt x="54" y="278"/>
                  </a:lnTo>
                  <a:lnTo>
                    <a:pt x="14" y="278"/>
                  </a:lnTo>
                  <a:lnTo>
                    <a:pt x="14" y="264"/>
                  </a:lnTo>
                  <a:lnTo>
                    <a:pt x="14" y="244"/>
                  </a:lnTo>
                  <a:lnTo>
                    <a:pt x="7" y="212"/>
                  </a:lnTo>
                  <a:lnTo>
                    <a:pt x="7" y="170"/>
                  </a:lnTo>
                  <a:lnTo>
                    <a:pt x="0" y="125"/>
                  </a:lnTo>
                  <a:lnTo>
                    <a:pt x="7" y="80"/>
                  </a:lnTo>
                  <a:lnTo>
                    <a:pt x="14" y="31"/>
                  </a:lnTo>
                  <a:lnTo>
                    <a:pt x="29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3200" y="3353"/>
              <a:ext cx="47" cy="212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14" y="7"/>
                </a:cxn>
                <a:cxn ang="0">
                  <a:pos x="14" y="21"/>
                </a:cxn>
                <a:cxn ang="0">
                  <a:pos x="7" y="42"/>
                </a:cxn>
                <a:cxn ang="0">
                  <a:pos x="7" y="66"/>
                </a:cxn>
                <a:cxn ang="0">
                  <a:pos x="0" y="94"/>
                </a:cxn>
                <a:cxn ang="0">
                  <a:pos x="0" y="132"/>
                </a:cxn>
                <a:cxn ang="0">
                  <a:pos x="7" y="174"/>
                </a:cxn>
                <a:cxn ang="0">
                  <a:pos x="14" y="212"/>
                </a:cxn>
                <a:cxn ang="0">
                  <a:pos x="47" y="212"/>
                </a:cxn>
                <a:cxn ang="0">
                  <a:pos x="47" y="206"/>
                </a:cxn>
                <a:cxn ang="0">
                  <a:pos x="43" y="192"/>
                </a:cxn>
                <a:cxn ang="0">
                  <a:pos x="43" y="167"/>
                </a:cxn>
                <a:cxn ang="0">
                  <a:pos x="36" y="132"/>
                </a:cxn>
                <a:cxn ang="0">
                  <a:pos x="36" y="101"/>
                </a:cxn>
                <a:cxn ang="0">
                  <a:pos x="36" y="59"/>
                </a:cxn>
                <a:cxn ang="0">
                  <a:pos x="43" y="28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43" y="0"/>
                </a:cxn>
                <a:cxn ang="0">
                  <a:pos x="36" y="0"/>
                </a:cxn>
                <a:cxn ang="0">
                  <a:pos x="29" y="0"/>
                </a:cxn>
                <a:cxn ang="0">
                  <a:pos x="21" y="0"/>
                </a:cxn>
              </a:cxnLst>
              <a:rect l="0" t="0" r="r" b="b"/>
              <a:pathLst>
                <a:path w="47" h="212">
                  <a:moveTo>
                    <a:pt x="21" y="0"/>
                  </a:moveTo>
                  <a:lnTo>
                    <a:pt x="14" y="7"/>
                  </a:lnTo>
                  <a:lnTo>
                    <a:pt x="14" y="21"/>
                  </a:lnTo>
                  <a:lnTo>
                    <a:pt x="7" y="42"/>
                  </a:lnTo>
                  <a:lnTo>
                    <a:pt x="7" y="66"/>
                  </a:lnTo>
                  <a:lnTo>
                    <a:pt x="0" y="94"/>
                  </a:lnTo>
                  <a:lnTo>
                    <a:pt x="0" y="132"/>
                  </a:lnTo>
                  <a:lnTo>
                    <a:pt x="7" y="174"/>
                  </a:lnTo>
                  <a:lnTo>
                    <a:pt x="14" y="212"/>
                  </a:lnTo>
                  <a:lnTo>
                    <a:pt x="47" y="212"/>
                  </a:lnTo>
                  <a:lnTo>
                    <a:pt x="47" y="206"/>
                  </a:lnTo>
                  <a:lnTo>
                    <a:pt x="43" y="192"/>
                  </a:lnTo>
                  <a:lnTo>
                    <a:pt x="43" y="167"/>
                  </a:lnTo>
                  <a:lnTo>
                    <a:pt x="36" y="132"/>
                  </a:lnTo>
                  <a:lnTo>
                    <a:pt x="36" y="101"/>
                  </a:lnTo>
                  <a:lnTo>
                    <a:pt x="36" y="59"/>
                  </a:lnTo>
                  <a:lnTo>
                    <a:pt x="43" y="28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59B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3207" y="3367"/>
              <a:ext cx="36" cy="18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7" y="21"/>
                </a:cxn>
                <a:cxn ang="0">
                  <a:pos x="0" y="31"/>
                </a:cxn>
                <a:cxn ang="0">
                  <a:pos x="0" y="52"/>
                </a:cxn>
                <a:cxn ang="0">
                  <a:pos x="0" y="80"/>
                </a:cxn>
                <a:cxn ang="0">
                  <a:pos x="0" y="111"/>
                </a:cxn>
                <a:cxn ang="0">
                  <a:pos x="0" y="146"/>
                </a:cxn>
                <a:cxn ang="0">
                  <a:pos x="7" y="185"/>
                </a:cxn>
                <a:cxn ang="0">
                  <a:pos x="36" y="185"/>
                </a:cxn>
                <a:cxn ang="0">
                  <a:pos x="36" y="178"/>
                </a:cxn>
                <a:cxn ang="0">
                  <a:pos x="36" y="167"/>
                </a:cxn>
                <a:cxn ang="0">
                  <a:pos x="29" y="139"/>
                </a:cxn>
                <a:cxn ang="0">
                  <a:pos x="29" y="111"/>
                </a:cxn>
                <a:cxn ang="0">
                  <a:pos x="29" y="87"/>
                </a:cxn>
                <a:cxn ang="0">
                  <a:pos x="29" y="52"/>
                </a:cxn>
                <a:cxn ang="0">
                  <a:pos x="29" y="28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7" y="0"/>
                </a:cxn>
              </a:cxnLst>
              <a:rect l="0" t="0" r="r" b="b"/>
              <a:pathLst>
                <a:path w="36" h="185">
                  <a:moveTo>
                    <a:pt x="7" y="0"/>
                  </a:moveTo>
                  <a:lnTo>
                    <a:pt x="7" y="7"/>
                  </a:lnTo>
                  <a:lnTo>
                    <a:pt x="7" y="21"/>
                  </a:lnTo>
                  <a:lnTo>
                    <a:pt x="0" y="31"/>
                  </a:lnTo>
                  <a:lnTo>
                    <a:pt x="0" y="52"/>
                  </a:lnTo>
                  <a:lnTo>
                    <a:pt x="0" y="80"/>
                  </a:lnTo>
                  <a:lnTo>
                    <a:pt x="0" y="111"/>
                  </a:lnTo>
                  <a:lnTo>
                    <a:pt x="0" y="146"/>
                  </a:lnTo>
                  <a:lnTo>
                    <a:pt x="7" y="185"/>
                  </a:lnTo>
                  <a:lnTo>
                    <a:pt x="36" y="185"/>
                  </a:lnTo>
                  <a:lnTo>
                    <a:pt x="36" y="178"/>
                  </a:lnTo>
                  <a:lnTo>
                    <a:pt x="36" y="167"/>
                  </a:lnTo>
                  <a:lnTo>
                    <a:pt x="29" y="139"/>
                  </a:lnTo>
                  <a:lnTo>
                    <a:pt x="29" y="111"/>
                  </a:lnTo>
                  <a:lnTo>
                    <a:pt x="29" y="87"/>
                  </a:lnTo>
                  <a:lnTo>
                    <a:pt x="29" y="52"/>
                  </a:lnTo>
                  <a:lnTo>
                    <a:pt x="29" y="28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2C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3207" y="3381"/>
              <a:ext cx="36" cy="153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7"/>
                </a:cxn>
                <a:cxn ang="0">
                  <a:pos x="7" y="14"/>
                </a:cxn>
                <a:cxn ang="0">
                  <a:pos x="0" y="24"/>
                </a:cxn>
                <a:cxn ang="0">
                  <a:pos x="0" y="45"/>
                </a:cxn>
                <a:cxn ang="0">
                  <a:pos x="0" y="66"/>
                </a:cxn>
                <a:cxn ang="0">
                  <a:pos x="0" y="91"/>
                </a:cxn>
                <a:cxn ang="0">
                  <a:pos x="0" y="125"/>
                </a:cxn>
                <a:cxn ang="0">
                  <a:pos x="7" y="153"/>
                </a:cxn>
                <a:cxn ang="0">
                  <a:pos x="36" y="153"/>
                </a:cxn>
                <a:cxn ang="0">
                  <a:pos x="29" y="146"/>
                </a:cxn>
                <a:cxn ang="0">
                  <a:pos x="29" y="132"/>
                </a:cxn>
                <a:cxn ang="0">
                  <a:pos x="29" y="118"/>
                </a:cxn>
                <a:cxn ang="0">
                  <a:pos x="22" y="91"/>
                </a:cxn>
                <a:cxn ang="0">
                  <a:pos x="22" y="73"/>
                </a:cxn>
                <a:cxn ang="0">
                  <a:pos x="22" y="45"/>
                </a:cxn>
                <a:cxn ang="0">
                  <a:pos x="29" y="17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7" y="7"/>
                </a:cxn>
              </a:cxnLst>
              <a:rect l="0" t="0" r="r" b="b"/>
              <a:pathLst>
                <a:path w="36" h="153">
                  <a:moveTo>
                    <a:pt x="7" y="7"/>
                  </a:moveTo>
                  <a:lnTo>
                    <a:pt x="7" y="7"/>
                  </a:lnTo>
                  <a:lnTo>
                    <a:pt x="7" y="14"/>
                  </a:lnTo>
                  <a:lnTo>
                    <a:pt x="0" y="24"/>
                  </a:lnTo>
                  <a:lnTo>
                    <a:pt x="0" y="45"/>
                  </a:lnTo>
                  <a:lnTo>
                    <a:pt x="0" y="66"/>
                  </a:lnTo>
                  <a:lnTo>
                    <a:pt x="0" y="91"/>
                  </a:lnTo>
                  <a:lnTo>
                    <a:pt x="0" y="125"/>
                  </a:lnTo>
                  <a:lnTo>
                    <a:pt x="7" y="153"/>
                  </a:lnTo>
                  <a:lnTo>
                    <a:pt x="36" y="153"/>
                  </a:lnTo>
                  <a:lnTo>
                    <a:pt x="29" y="146"/>
                  </a:lnTo>
                  <a:lnTo>
                    <a:pt x="29" y="132"/>
                  </a:lnTo>
                  <a:lnTo>
                    <a:pt x="29" y="118"/>
                  </a:lnTo>
                  <a:lnTo>
                    <a:pt x="22" y="91"/>
                  </a:lnTo>
                  <a:lnTo>
                    <a:pt x="22" y="73"/>
                  </a:lnTo>
                  <a:lnTo>
                    <a:pt x="22" y="45"/>
                  </a:lnTo>
                  <a:lnTo>
                    <a:pt x="29" y="17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8CD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3207" y="3395"/>
              <a:ext cx="29" cy="125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3"/>
                </a:cxn>
                <a:cxn ang="0">
                  <a:pos x="7" y="10"/>
                </a:cxn>
                <a:cxn ang="0">
                  <a:pos x="7" y="24"/>
                </a:cxn>
                <a:cxn ang="0">
                  <a:pos x="0" y="38"/>
                </a:cxn>
                <a:cxn ang="0">
                  <a:pos x="0" y="52"/>
                </a:cxn>
                <a:cxn ang="0">
                  <a:pos x="0" y="77"/>
                </a:cxn>
                <a:cxn ang="0">
                  <a:pos x="0" y="97"/>
                </a:cxn>
                <a:cxn ang="0">
                  <a:pos x="7" y="125"/>
                </a:cxn>
                <a:cxn ang="0">
                  <a:pos x="29" y="118"/>
                </a:cxn>
                <a:cxn ang="0">
                  <a:pos x="29" y="118"/>
                </a:cxn>
                <a:cxn ang="0">
                  <a:pos x="22" y="104"/>
                </a:cxn>
                <a:cxn ang="0">
                  <a:pos x="22" y="90"/>
                </a:cxn>
                <a:cxn ang="0">
                  <a:pos x="22" y="77"/>
                </a:cxn>
                <a:cxn ang="0">
                  <a:pos x="22" y="59"/>
                </a:cxn>
                <a:cxn ang="0">
                  <a:pos x="22" y="38"/>
                </a:cxn>
                <a:cxn ang="0">
                  <a:pos x="22" y="17"/>
                </a:cxn>
                <a:cxn ang="0">
                  <a:pos x="29" y="3"/>
                </a:cxn>
                <a:cxn ang="0">
                  <a:pos x="29" y="3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0"/>
                </a:cxn>
                <a:cxn ang="0">
                  <a:pos x="7" y="3"/>
                </a:cxn>
              </a:cxnLst>
              <a:rect l="0" t="0" r="r" b="b"/>
              <a:pathLst>
                <a:path w="29" h="125">
                  <a:moveTo>
                    <a:pt x="7" y="3"/>
                  </a:moveTo>
                  <a:lnTo>
                    <a:pt x="7" y="3"/>
                  </a:lnTo>
                  <a:lnTo>
                    <a:pt x="7" y="10"/>
                  </a:lnTo>
                  <a:lnTo>
                    <a:pt x="7" y="24"/>
                  </a:lnTo>
                  <a:lnTo>
                    <a:pt x="0" y="38"/>
                  </a:lnTo>
                  <a:lnTo>
                    <a:pt x="0" y="52"/>
                  </a:lnTo>
                  <a:lnTo>
                    <a:pt x="0" y="77"/>
                  </a:lnTo>
                  <a:lnTo>
                    <a:pt x="0" y="97"/>
                  </a:lnTo>
                  <a:lnTo>
                    <a:pt x="7" y="125"/>
                  </a:lnTo>
                  <a:lnTo>
                    <a:pt x="29" y="118"/>
                  </a:lnTo>
                  <a:lnTo>
                    <a:pt x="29" y="118"/>
                  </a:lnTo>
                  <a:lnTo>
                    <a:pt x="22" y="104"/>
                  </a:lnTo>
                  <a:lnTo>
                    <a:pt x="22" y="90"/>
                  </a:lnTo>
                  <a:lnTo>
                    <a:pt x="22" y="77"/>
                  </a:lnTo>
                  <a:lnTo>
                    <a:pt x="22" y="59"/>
                  </a:lnTo>
                  <a:lnTo>
                    <a:pt x="22" y="38"/>
                  </a:lnTo>
                  <a:lnTo>
                    <a:pt x="22" y="17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A5E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3207" y="3412"/>
              <a:ext cx="22" cy="8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0"/>
                </a:cxn>
                <a:cxn ang="0">
                  <a:pos x="7" y="7"/>
                </a:cxn>
                <a:cxn ang="0">
                  <a:pos x="7" y="14"/>
                </a:cxn>
                <a:cxn ang="0">
                  <a:pos x="7" y="28"/>
                </a:cxn>
                <a:cxn ang="0">
                  <a:pos x="0" y="42"/>
                </a:cxn>
                <a:cxn ang="0">
                  <a:pos x="0" y="53"/>
                </a:cxn>
                <a:cxn ang="0">
                  <a:pos x="7" y="66"/>
                </a:cxn>
                <a:cxn ang="0">
                  <a:pos x="7" y="87"/>
                </a:cxn>
                <a:cxn ang="0">
                  <a:pos x="22" y="87"/>
                </a:cxn>
                <a:cxn ang="0">
                  <a:pos x="22" y="87"/>
                </a:cxn>
                <a:cxn ang="0">
                  <a:pos x="22" y="73"/>
                </a:cxn>
                <a:cxn ang="0">
                  <a:pos x="22" y="66"/>
                </a:cxn>
                <a:cxn ang="0">
                  <a:pos x="14" y="53"/>
                </a:cxn>
                <a:cxn ang="0">
                  <a:pos x="14" y="42"/>
                </a:cxn>
                <a:cxn ang="0">
                  <a:pos x="14" y="21"/>
                </a:cxn>
                <a:cxn ang="0">
                  <a:pos x="22" y="7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0"/>
                </a:cxn>
                <a:cxn ang="0">
                  <a:pos x="7" y="0"/>
                </a:cxn>
              </a:cxnLst>
              <a:rect l="0" t="0" r="r" b="b"/>
              <a:pathLst>
                <a:path w="22" h="87">
                  <a:moveTo>
                    <a:pt x="7" y="0"/>
                  </a:moveTo>
                  <a:lnTo>
                    <a:pt x="7" y="0"/>
                  </a:lnTo>
                  <a:lnTo>
                    <a:pt x="7" y="7"/>
                  </a:lnTo>
                  <a:lnTo>
                    <a:pt x="7" y="14"/>
                  </a:lnTo>
                  <a:lnTo>
                    <a:pt x="7" y="28"/>
                  </a:lnTo>
                  <a:lnTo>
                    <a:pt x="0" y="42"/>
                  </a:lnTo>
                  <a:lnTo>
                    <a:pt x="0" y="53"/>
                  </a:lnTo>
                  <a:lnTo>
                    <a:pt x="7" y="66"/>
                  </a:lnTo>
                  <a:lnTo>
                    <a:pt x="7" y="87"/>
                  </a:lnTo>
                  <a:lnTo>
                    <a:pt x="22" y="87"/>
                  </a:lnTo>
                  <a:lnTo>
                    <a:pt x="22" y="87"/>
                  </a:lnTo>
                  <a:lnTo>
                    <a:pt x="22" y="73"/>
                  </a:lnTo>
                  <a:lnTo>
                    <a:pt x="22" y="66"/>
                  </a:lnTo>
                  <a:lnTo>
                    <a:pt x="14" y="53"/>
                  </a:lnTo>
                  <a:lnTo>
                    <a:pt x="14" y="42"/>
                  </a:lnTo>
                  <a:lnTo>
                    <a:pt x="14" y="21"/>
                  </a:lnTo>
                  <a:lnTo>
                    <a:pt x="22" y="7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3481" y="3322"/>
              <a:ext cx="61" cy="243"/>
            </a:xfrm>
            <a:custGeom>
              <a:avLst/>
              <a:gdLst/>
              <a:ahLst/>
              <a:cxnLst>
                <a:cxn ang="0">
                  <a:pos x="61" y="7"/>
                </a:cxn>
                <a:cxn ang="0">
                  <a:pos x="61" y="7"/>
                </a:cxn>
                <a:cxn ang="0">
                  <a:pos x="54" y="10"/>
                </a:cxn>
                <a:cxn ang="0">
                  <a:pos x="47" y="24"/>
                </a:cxn>
                <a:cxn ang="0">
                  <a:pos x="47" y="45"/>
                </a:cxn>
                <a:cxn ang="0">
                  <a:pos x="40" y="73"/>
                </a:cxn>
                <a:cxn ang="0">
                  <a:pos x="40" y="118"/>
                </a:cxn>
                <a:cxn ang="0">
                  <a:pos x="40" y="170"/>
                </a:cxn>
                <a:cxn ang="0">
                  <a:pos x="47" y="243"/>
                </a:cxn>
                <a:cxn ang="0">
                  <a:pos x="7" y="243"/>
                </a:cxn>
                <a:cxn ang="0">
                  <a:pos x="7" y="237"/>
                </a:cxn>
                <a:cxn ang="0">
                  <a:pos x="7" y="216"/>
                </a:cxn>
                <a:cxn ang="0">
                  <a:pos x="0" y="184"/>
                </a:cxn>
                <a:cxn ang="0">
                  <a:pos x="0" y="150"/>
                </a:cxn>
                <a:cxn ang="0">
                  <a:pos x="0" y="111"/>
                </a:cxn>
                <a:cxn ang="0">
                  <a:pos x="0" y="73"/>
                </a:cxn>
                <a:cxn ang="0">
                  <a:pos x="7" y="31"/>
                </a:cxn>
                <a:cxn ang="0">
                  <a:pos x="22" y="0"/>
                </a:cxn>
                <a:cxn ang="0">
                  <a:pos x="61" y="7"/>
                </a:cxn>
              </a:cxnLst>
              <a:rect l="0" t="0" r="r" b="b"/>
              <a:pathLst>
                <a:path w="61" h="243">
                  <a:moveTo>
                    <a:pt x="61" y="7"/>
                  </a:moveTo>
                  <a:lnTo>
                    <a:pt x="61" y="7"/>
                  </a:lnTo>
                  <a:lnTo>
                    <a:pt x="54" y="10"/>
                  </a:lnTo>
                  <a:lnTo>
                    <a:pt x="47" y="24"/>
                  </a:lnTo>
                  <a:lnTo>
                    <a:pt x="47" y="45"/>
                  </a:lnTo>
                  <a:lnTo>
                    <a:pt x="40" y="73"/>
                  </a:lnTo>
                  <a:lnTo>
                    <a:pt x="40" y="118"/>
                  </a:lnTo>
                  <a:lnTo>
                    <a:pt x="40" y="170"/>
                  </a:lnTo>
                  <a:lnTo>
                    <a:pt x="47" y="243"/>
                  </a:lnTo>
                  <a:lnTo>
                    <a:pt x="7" y="243"/>
                  </a:lnTo>
                  <a:lnTo>
                    <a:pt x="7" y="237"/>
                  </a:lnTo>
                  <a:lnTo>
                    <a:pt x="7" y="216"/>
                  </a:lnTo>
                  <a:lnTo>
                    <a:pt x="0" y="184"/>
                  </a:lnTo>
                  <a:lnTo>
                    <a:pt x="0" y="150"/>
                  </a:lnTo>
                  <a:lnTo>
                    <a:pt x="0" y="111"/>
                  </a:lnTo>
                  <a:lnTo>
                    <a:pt x="0" y="73"/>
                  </a:lnTo>
                  <a:lnTo>
                    <a:pt x="7" y="31"/>
                  </a:lnTo>
                  <a:lnTo>
                    <a:pt x="22" y="0"/>
                  </a:lnTo>
                  <a:lnTo>
                    <a:pt x="61" y="7"/>
                  </a:lnTo>
                  <a:close/>
                </a:path>
              </a:pathLst>
            </a:custGeom>
            <a:solidFill>
              <a:srgbClr val="59B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3481" y="3339"/>
              <a:ext cx="54" cy="2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54" y="0"/>
                </a:cxn>
                <a:cxn ang="0">
                  <a:pos x="47" y="7"/>
                </a:cxn>
                <a:cxn ang="0">
                  <a:pos x="47" y="21"/>
                </a:cxn>
                <a:cxn ang="0">
                  <a:pos x="40" y="35"/>
                </a:cxn>
                <a:cxn ang="0">
                  <a:pos x="32" y="59"/>
                </a:cxn>
                <a:cxn ang="0">
                  <a:pos x="32" y="101"/>
                </a:cxn>
                <a:cxn ang="0">
                  <a:pos x="32" y="146"/>
                </a:cxn>
                <a:cxn ang="0">
                  <a:pos x="40" y="206"/>
                </a:cxn>
                <a:cxn ang="0">
                  <a:pos x="14" y="206"/>
                </a:cxn>
                <a:cxn ang="0">
                  <a:pos x="7" y="199"/>
                </a:cxn>
                <a:cxn ang="0">
                  <a:pos x="7" y="188"/>
                </a:cxn>
                <a:cxn ang="0">
                  <a:pos x="7" y="160"/>
                </a:cxn>
                <a:cxn ang="0">
                  <a:pos x="0" y="126"/>
                </a:cxn>
                <a:cxn ang="0">
                  <a:pos x="0" y="94"/>
                </a:cxn>
                <a:cxn ang="0">
                  <a:pos x="0" y="59"/>
                </a:cxn>
                <a:cxn ang="0">
                  <a:pos x="7" y="28"/>
                </a:cxn>
                <a:cxn ang="0">
                  <a:pos x="22" y="0"/>
                </a:cxn>
                <a:cxn ang="0">
                  <a:pos x="54" y="0"/>
                </a:cxn>
              </a:cxnLst>
              <a:rect l="0" t="0" r="r" b="b"/>
              <a:pathLst>
                <a:path w="54" h="206">
                  <a:moveTo>
                    <a:pt x="54" y="0"/>
                  </a:moveTo>
                  <a:lnTo>
                    <a:pt x="54" y="0"/>
                  </a:lnTo>
                  <a:lnTo>
                    <a:pt x="47" y="7"/>
                  </a:lnTo>
                  <a:lnTo>
                    <a:pt x="47" y="21"/>
                  </a:lnTo>
                  <a:lnTo>
                    <a:pt x="40" y="35"/>
                  </a:lnTo>
                  <a:lnTo>
                    <a:pt x="32" y="59"/>
                  </a:lnTo>
                  <a:lnTo>
                    <a:pt x="32" y="101"/>
                  </a:lnTo>
                  <a:lnTo>
                    <a:pt x="32" y="146"/>
                  </a:lnTo>
                  <a:lnTo>
                    <a:pt x="40" y="206"/>
                  </a:lnTo>
                  <a:lnTo>
                    <a:pt x="14" y="206"/>
                  </a:lnTo>
                  <a:lnTo>
                    <a:pt x="7" y="199"/>
                  </a:lnTo>
                  <a:lnTo>
                    <a:pt x="7" y="188"/>
                  </a:lnTo>
                  <a:lnTo>
                    <a:pt x="7" y="160"/>
                  </a:lnTo>
                  <a:lnTo>
                    <a:pt x="0" y="126"/>
                  </a:lnTo>
                  <a:lnTo>
                    <a:pt x="0" y="94"/>
                  </a:lnTo>
                  <a:lnTo>
                    <a:pt x="0" y="59"/>
                  </a:lnTo>
                  <a:lnTo>
                    <a:pt x="7" y="28"/>
                  </a:lnTo>
                  <a:lnTo>
                    <a:pt x="22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72C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auto">
            <a:xfrm>
              <a:off x="3481" y="3353"/>
              <a:ext cx="47" cy="174"/>
            </a:xfrm>
            <a:custGeom>
              <a:avLst/>
              <a:gdLst/>
              <a:ahLst/>
              <a:cxnLst>
                <a:cxn ang="0">
                  <a:pos x="47" y="7"/>
                </a:cxn>
                <a:cxn ang="0">
                  <a:pos x="47" y="7"/>
                </a:cxn>
                <a:cxn ang="0">
                  <a:pos x="40" y="7"/>
                </a:cxn>
                <a:cxn ang="0">
                  <a:pos x="40" y="21"/>
                </a:cxn>
                <a:cxn ang="0">
                  <a:pos x="32" y="35"/>
                </a:cxn>
                <a:cxn ang="0">
                  <a:pos x="32" y="52"/>
                </a:cxn>
                <a:cxn ang="0">
                  <a:pos x="32" y="87"/>
                </a:cxn>
                <a:cxn ang="0">
                  <a:pos x="32" y="125"/>
                </a:cxn>
                <a:cxn ang="0">
                  <a:pos x="32" y="174"/>
                </a:cxn>
                <a:cxn ang="0">
                  <a:pos x="14" y="174"/>
                </a:cxn>
                <a:cxn ang="0">
                  <a:pos x="14" y="167"/>
                </a:cxn>
                <a:cxn ang="0">
                  <a:pos x="7" y="153"/>
                </a:cxn>
                <a:cxn ang="0">
                  <a:pos x="7" y="132"/>
                </a:cxn>
                <a:cxn ang="0">
                  <a:pos x="0" y="108"/>
                </a:cxn>
                <a:cxn ang="0">
                  <a:pos x="0" y="80"/>
                </a:cxn>
                <a:cxn ang="0">
                  <a:pos x="7" y="52"/>
                </a:cxn>
                <a:cxn ang="0">
                  <a:pos x="7" y="28"/>
                </a:cxn>
                <a:cxn ang="0">
                  <a:pos x="22" y="0"/>
                </a:cxn>
                <a:cxn ang="0">
                  <a:pos x="47" y="7"/>
                </a:cxn>
              </a:cxnLst>
              <a:rect l="0" t="0" r="r" b="b"/>
              <a:pathLst>
                <a:path w="47" h="174">
                  <a:moveTo>
                    <a:pt x="47" y="7"/>
                  </a:moveTo>
                  <a:lnTo>
                    <a:pt x="47" y="7"/>
                  </a:lnTo>
                  <a:lnTo>
                    <a:pt x="40" y="7"/>
                  </a:lnTo>
                  <a:lnTo>
                    <a:pt x="40" y="21"/>
                  </a:lnTo>
                  <a:lnTo>
                    <a:pt x="32" y="35"/>
                  </a:lnTo>
                  <a:lnTo>
                    <a:pt x="32" y="52"/>
                  </a:lnTo>
                  <a:lnTo>
                    <a:pt x="32" y="87"/>
                  </a:lnTo>
                  <a:lnTo>
                    <a:pt x="32" y="125"/>
                  </a:lnTo>
                  <a:lnTo>
                    <a:pt x="32" y="174"/>
                  </a:lnTo>
                  <a:lnTo>
                    <a:pt x="14" y="174"/>
                  </a:lnTo>
                  <a:lnTo>
                    <a:pt x="14" y="167"/>
                  </a:lnTo>
                  <a:lnTo>
                    <a:pt x="7" y="153"/>
                  </a:lnTo>
                  <a:lnTo>
                    <a:pt x="7" y="132"/>
                  </a:lnTo>
                  <a:lnTo>
                    <a:pt x="0" y="108"/>
                  </a:lnTo>
                  <a:lnTo>
                    <a:pt x="0" y="80"/>
                  </a:lnTo>
                  <a:lnTo>
                    <a:pt x="7" y="52"/>
                  </a:lnTo>
                  <a:lnTo>
                    <a:pt x="7" y="28"/>
                  </a:lnTo>
                  <a:lnTo>
                    <a:pt x="22" y="0"/>
                  </a:lnTo>
                  <a:lnTo>
                    <a:pt x="47" y="7"/>
                  </a:lnTo>
                  <a:close/>
                </a:path>
              </a:pathLst>
            </a:custGeom>
            <a:solidFill>
              <a:srgbClr val="8CD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>
              <a:off x="3488" y="3374"/>
              <a:ext cx="33" cy="132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3" y="0"/>
                </a:cxn>
                <a:cxn ang="0">
                  <a:pos x="25" y="7"/>
                </a:cxn>
                <a:cxn ang="0">
                  <a:pos x="25" y="14"/>
                </a:cxn>
                <a:cxn ang="0">
                  <a:pos x="25" y="24"/>
                </a:cxn>
                <a:cxn ang="0">
                  <a:pos x="22" y="38"/>
                </a:cxn>
                <a:cxn ang="0">
                  <a:pos x="22" y="66"/>
                </a:cxn>
                <a:cxn ang="0">
                  <a:pos x="22" y="91"/>
                </a:cxn>
                <a:cxn ang="0">
                  <a:pos x="25" y="132"/>
                </a:cxn>
                <a:cxn ang="0">
                  <a:pos x="7" y="132"/>
                </a:cxn>
                <a:cxn ang="0">
                  <a:pos x="7" y="132"/>
                </a:cxn>
                <a:cxn ang="0">
                  <a:pos x="0" y="118"/>
                </a:cxn>
                <a:cxn ang="0">
                  <a:pos x="0" y="104"/>
                </a:cxn>
                <a:cxn ang="0">
                  <a:pos x="0" y="87"/>
                </a:cxn>
                <a:cxn ang="0">
                  <a:pos x="0" y="59"/>
                </a:cxn>
                <a:cxn ang="0">
                  <a:pos x="0" y="38"/>
                </a:cxn>
                <a:cxn ang="0">
                  <a:pos x="7" y="21"/>
                </a:cxn>
                <a:cxn ang="0">
                  <a:pos x="7" y="0"/>
                </a:cxn>
                <a:cxn ang="0">
                  <a:pos x="33" y="0"/>
                </a:cxn>
              </a:cxnLst>
              <a:rect l="0" t="0" r="r" b="b"/>
              <a:pathLst>
                <a:path w="33" h="132">
                  <a:moveTo>
                    <a:pt x="33" y="0"/>
                  </a:moveTo>
                  <a:lnTo>
                    <a:pt x="33" y="0"/>
                  </a:lnTo>
                  <a:lnTo>
                    <a:pt x="25" y="7"/>
                  </a:lnTo>
                  <a:lnTo>
                    <a:pt x="25" y="14"/>
                  </a:lnTo>
                  <a:lnTo>
                    <a:pt x="25" y="24"/>
                  </a:lnTo>
                  <a:lnTo>
                    <a:pt x="22" y="38"/>
                  </a:lnTo>
                  <a:lnTo>
                    <a:pt x="22" y="66"/>
                  </a:lnTo>
                  <a:lnTo>
                    <a:pt x="22" y="91"/>
                  </a:lnTo>
                  <a:lnTo>
                    <a:pt x="25" y="132"/>
                  </a:lnTo>
                  <a:lnTo>
                    <a:pt x="7" y="132"/>
                  </a:lnTo>
                  <a:lnTo>
                    <a:pt x="7" y="132"/>
                  </a:lnTo>
                  <a:lnTo>
                    <a:pt x="0" y="118"/>
                  </a:lnTo>
                  <a:lnTo>
                    <a:pt x="0" y="104"/>
                  </a:lnTo>
                  <a:lnTo>
                    <a:pt x="0" y="87"/>
                  </a:lnTo>
                  <a:lnTo>
                    <a:pt x="0" y="59"/>
                  </a:lnTo>
                  <a:lnTo>
                    <a:pt x="0" y="38"/>
                  </a:lnTo>
                  <a:lnTo>
                    <a:pt x="7" y="21"/>
                  </a:lnTo>
                  <a:lnTo>
                    <a:pt x="7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A5E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auto">
            <a:xfrm>
              <a:off x="3488" y="3388"/>
              <a:ext cx="25" cy="104"/>
            </a:xfrm>
            <a:custGeom>
              <a:avLst/>
              <a:gdLst/>
              <a:ahLst/>
              <a:cxnLst>
                <a:cxn ang="0">
                  <a:pos x="25" y="7"/>
                </a:cxn>
                <a:cxn ang="0">
                  <a:pos x="25" y="7"/>
                </a:cxn>
                <a:cxn ang="0">
                  <a:pos x="25" y="7"/>
                </a:cxn>
                <a:cxn ang="0">
                  <a:pos x="22" y="10"/>
                </a:cxn>
                <a:cxn ang="0">
                  <a:pos x="22" y="17"/>
                </a:cxn>
                <a:cxn ang="0">
                  <a:pos x="22" y="31"/>
                </a:cxn>
                <a:cxn ang="0">
                  <a:pos x="22" y="52"/>
                </a:cxn>
                <a:cxn ang="0">
                  <a:pos x="22" y="73"/>
                </a:cxn>
                <a:cxn ang="0">
                  <a:pos x="22" y="104"/>
                </a:cxn>
                <a:cxn ang="0">
                  <a:pos x="7" y="104"/>
                </a:cxn>
                <a:cxn ang="0">
                  <a:pos x="7" y="97"/>
                </a:cxn>
                <a:cxn ang="0">
                  <a:pos x="7" y="90"/>
                </a:cxn>
                <a:cxn ang="0">
                  <a:pos x="0" y="77"/>
                </a:cxn>
                <a:cxn ang="0">
                  <a:pos x="0" y="66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7" y="17"/>
                </a:cxn>
                <a:cxn ang="0">
                  <a:pos x="7" y="0"/>
                </a:cxn>
                <a:cxn ang="0">
                  <a:pos x="25" y="7"/>
                </a:cxn>
              </a:cxnLst>
              <a:rect l="0" t="0" r="r" b="b"/>
              <a:pathLst>
                <a:path w="25" h="104">
                  <a:moveTo>
                    <a:pt x="25" y="7"/>
                  </a:moveTo>
                  <a:lnTo>
                    <a:pt x="25" y="7"/>
                  </a:lnTo>
                  <a:lnTo>
                    <a:pt x="25" y="7"/>
                  </a:lnTo>
                  <a:lnTo>
                    <a:pt x="22" y="10"/>
                  </a:lnTo>
                  <a:lnTo>
                    <a:pt x="22" y="17"/>
                  </a:lnTo>
                  <a:lnTo>
                    <a:pt x="22" y="31"/>
                  </a:lnTo>
                  <a:lnTo>
                    <a:pt x="22" y="52"/>
                  </a:lnTo>
                  <a:lnTo>
                    <a:pt x="22" y="73"/>
                  </a:lnTo>
                  <a:lnTo>
                    <a:pt x="22" y="104"/>
                  </a:lnTo>
                  <a:lnTo>
                    <a:pt x="7" y="104"/>
                  </a:lnTo>
                  <a:lnTo>
                    <a:pt x="7" y="97"/>
                  </a:lnTo>
                  <a:lnTo>
                    <a:pt x="7" y="90"/>
                  </a:lnTo>
                  <a:lnTo>
                    <a:pt x="0" y="77"/>
                  </a:lnTo>
                  <a:lnTo>
                    <a:pt x="0" y="66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7" y="17"/>
                  </a:lnTo>
                  <a:lnTo>
                    <a:pt x="7" y="0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B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94" name="Rectangle 94"/>
            <p:cNvSpPr>
              <a:spLocks noChangeArrowheads="1"/>
            </p:cNvSpPr>
            <p:nvPr/>
          </p:nvSpPr>
          <p:spPr bwMode="auto">
            <a:xfrm>
              <a:off x="3146" y="3367"/>
              <a:ext cx="7" cy="3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auto">
            <a:xfrm>
              <a:off x="3261" y="3360"/>
              <a:ext cx="130" cy="146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4" y="21"/>
                </a:cxn>
                <a:cxn ang="0">
                  <a:pos x="7" y="28"/>
                </a:cxn>
                <a:cxn ang="0">
                  <a:pos x="7" y="38"/>
                </a:cxn>
                <a:cxn ang="0">
                  <a:pos x="0" y="52"/>
                </a:cxn>
                <a:cxn ang="0">
                  <a:pos x="0" y="73"/>
                </a:cxn>
                <a:cxn ang="0">
                  <a:pos x="0" y="101"/>
                </a:cxn>
                <a:cxn ang="0">
                  <a:pos x="0" y="118"/>
                </a:cxn>
                <a:cxn ang="0">
                  <a:pos x="7" y="146"/>
                </a:cxn>
                <a:cxn ang="0">
                  <a:pos x="7" y="146"/>
                </a:cxn>
                <a:cxn ang="0">
                  <a:pos x="7" y="139"/>
                </a:cxn>
                <a:cxn ang="0">
                  <a:pos x="7" y="139"/>
                </a:cxn>
                <a:cxn ang="0">
                  <a:pos x="7" y="132"/>
                </a:cxn>
                <a:cxn ang="0">
                  <a:pos x="7" y="118"/>
                </a:cxn>
                <a:cxn ang="0">
                  <a:pos x="7" y="112"/>
                </a:cxn>
                <a:cxn ang="0">
                  <a:pos x="14" y="105"/>
                </a:cxn>
                <a:cxn ang="0">
                  <a:pos x="14" y="94"/>
                </a:cxn>
                <a:cxn ang="0">
                  <a:pos x="14" y="87"/>
                </a:cxn>
                <a:cxn ang="0">
                  <a:pos x="22" y="73"/>
                </a:cxn>
                <a:cxn ang="0">
                  <a:pos x="29" y="66"/>
                </a:cxn>
                <a:cxn ang="0">
                  <a:pos x="36" y="52"/>
                </a:cxn>
                <a:cxn ang="0">
                  <a:pos x="43" y="45"/>
                </a:cxn>
                <a:cxn ang="0">
                  <a:pos x="51" y="38"/>
                </a:cxn>
                <a:cxn ang="0">
                  <a:pos x="61" y="38"/>
                </a:cxn>
                <a:cxn ang="0">
                  <a:pos x="69" y="35"/>
                </a:cxn>
                <a:cxn ang="0">
                  <a:pos x="76" y="35"/>
                </a:cxn>
                <a:cxn ang="0">
                  <a:pos x="76" y="35"/>
                </a:cxn>
                <a:cxn ang="0">
                  <a:pos x="76" y="35"/>
                </a:cxn>
                <a:cxn ang="0">
                  <a:pos x="83" y="28"/>
                </a:cxn>
                <a:cxn ang="0">
                  <a:pos x="90" y="28"/>
                </a:cxn>
                <a:cxn ang="0">
                  <a:pos x="105" y="21"/>
                </a:cxn>
                <a:cxn ang="0">
                  <a:pos x="119" y="14"/>
                </a:cxn>
                <a:cxn ang="0">
                  <a:pos x="130" y="7"/>
                </a:cxn>
                <a:cxn ang="0">
                  <a:pos x="130" y="7"/>
                </a:cxn>
                <a:cxn ang="0">
                  <a:pos x="123" y="7"/>
                </a:cxn>
                <a:cxn ang="0">
                  <a:pos x="123" y="7"/>
                </a:cxn>
                <a:cxn ang="0">
                  <a:pos x="119" y="7"/>
                </a:cxn>
                <a:cxn ang="0">
                  <a:pos x="112" y="0"/>
                </a:cxn>
                <a:cxn ang="0">
                  <a:pos x="105" y="0"/>
                </a:cxn>
                <a:cxn ang="0">
                  <a:pos x="97" y="0"/>
                </a:cxn>
                <a:cxn ang="0">
                  <a:pos x="90" y="0"/>
                </a:cxn>
                <a:cxn ang="0">
                  <a:pos x="83" y="0"/>
                </a:cxn>
                <a:cxn ang="0">
                  <a:pos x="69" y="0"/>
                </a:cxn>
                <a:cxn ang="0">
                  <a:pos x="61" y="0"/>
                </a:cxn>
                <a:cxn ang="0">
                  <a:pos x="54" y="0"/>
                </a:cxn>
                <a:cxn ang="0">
                  <a:pos x="43" y="7"/>
                </a:cxn>
                <a:cxn ang="0">
                  <a:pos x="36" y="7"/>
                </a:cxn>
                <a:cxn ang="0">
                  <a:pos x="22" y="7"/>
                </a:cxn>
                <a:cxn ang="0">
                  <a:pos x="14" y="14"/>
                </a:cxn>
              </a:cxnLst>
              <a:rect l="0" t="0" r="r" b="b"/>
              <a:pathLst>
                <a:path w="130" h="146">
                  <a:moveTo>
                    <a:pt x="14" y="14"/>
                  </a:moveTo>
                  <a:lnTo>
                    <a:pt x="14" y="21"/>
                  </a:lnTo>
                  <a:lnTo>
                    <a:pt x="7" y="28"/>
                  </a:lnTo>
                  <a:lnTo>
                    <a:pt x="7" y="38"/>
                  </a:lnTo>
                  <a:lnTo>
                    <a:pt x="0" y="52"/>
                  </a:lnTo>
                  <a:lnTo>
                    <a:pt x="0" y="73"/>
                  </a:lnTo>
                  <a:lnTo>
                    <a:pt x="0" y="101"/>
                  </a:lnTo>
                  <a:lnTo>
                    <a:pt x="0" y="118"/>
                  </a:lnTo>
                  <a:lnTo>
                    <a:pt x="7" y="146"/>
                  </a:lnTo>
                  <a:lnTo>
                    <a:pt x="7" y="146"/>
                  </a:lnTo>
                  <a:lnTo>
                    <a:pt x="7" y="139"/>
                  </a:lnTo>
                  <a:lnTo>
                    <a:pt x="7" y="139"/>
                  </a:lnTo>
                  <a:lnTo>
                    <a:pt x="7" y="132"/>
                  </a:lnTo>
                  <a:lnTo>
                    <a:pt x="7" y="118"/>
                  </a:lnTo>
                  <a:lnTo>
                    <a:pt x="7" y="112"/>
                  </a:lnTo>
                  <a:lnTo>
                    <a:pt x="14" y="105"/>
                  </a:lnTo>
                  <a:lnTo>
                    <a:pt x="14" y="94"/>
                  </a:lnTo>
                  <a:lnTo>
                    <a:pt x="14" y="87"/>
                  </a:lnTo>
                  <a:lnTo>
                    <a:pt x="22" y="73"/>
                  </a:lnTo>
                  <a:lnTo>
                    <a:pt x="29" y="66"/>
                  </a:lnTo>
                  <a:lnTo>
                    <a:pt x="36" y="52"/>
                  </a:lnTo>
                  <a:lnTo>
                    <a:pt x="43" y="45"/>
                  </a:lnTo>
                  <a:lnTo>
                    <a:pt x="51" y="38"/>
                  </a:lnTo>
                  <a:lnTo>
                    <a:pt x="61" y="38"/>
                  </a:lnTo>
                  <a:lnTo>
                    <a:pt x="69" y="35"/>
                  </a:lnTo>
                  <a:lnTo>
                    <a:pt x="76" y="35"/>
                  </a:lnTo>
                  <a:lnTo>
                    <a:pt x="76" y="35"/>
                  </a:lnTo>
                  <a:lnTo>
                    <a:pt x="76" y="35"/>
                  </a:lnTo>
                  <a:lnTo>
                    <a:pt x="83" y="28"/>
                  </a:lnTo>
                  <a:lnTo>
                    <a:pt x="90" y="28"/>
                  </a:lnTo>
                  <a:lnTo>
                    <a:pt x="105" y="21"/>
                  </a:lnTo>
                  <a:lnTo>
                    <a:pt x="119" y="14"/>
                  </a:lnTo>
                  <a:lnTo>
                    <a:pt x="130" y="7"/>
                  </a:lnTo>
                  <a:lnTo>
                    <a:pt x="130" y="7"/>
                  </a:lnTo>
                  <a:lnTo>
                    <a:pt x="123" y="7"/>
                  </a:lnTo>
                  <a:lnTo>
                    <a:pt x="123" y="7"/>
                  </a:lnTo>
                  <a:lnTo>
                    <a:pt x="119" y="7"/>
                  </a:lnTo>
                  <a:lnTo>
                    <a:pt x="112" y="0"/>
                  </a:lnTo>
                  <a:lnTo>
                    <a:pt x="105" y="0"/>
                  </a:lnTo>
                  <a:lnTo>
                    <a:pt x="97" y="0"/>
                  </a:lnTo>
                  <a:lnTo>
                    <a:pt x="90" y="0"/>
                  </a:lnTo>
                  <a:lnTo>
                    <a:pt x="83" y="0"/>
                  </a:lnTo>
                  <a:lnTo>
                    <a:pt x="69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3" y="7"/>
                  </a:lnTo>
                  <a:lnTo>
                    <a:pt x="36" y="7"/>
                  </a:lnTo>
                  <a:lnTo>
                    <a:pt x="22" y="7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auto">
            <a:xfrm>
              <a:off x="3084" y="3465"/>
              <a:ext cx="101" cy="34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15" y="7"/>
                </a:cxn>
                <a:cxn ang="0">
                  <a:pos x="22" y="7"/>
                </a:cxn>
                <a:cxn ang="0">
                  <a:pos x="29" y="7"/>
                </a:cxn>
                <a:cxn ang="0">
                  <a:pos x="33" y="7"/>
                </a:cxn>
                <a:cxn ang="0">
                  <a:pos x="40" y="0"/>
                </a:cxn>
                <a:cxn ang="0">
                  <a:pos x="47" y="0"/>
                </a:cxn>
                <a:cxn ang="0">
                  <a:pos x="62" y="7"/>
                </a:cxn>
                <a:cxn ang="0">
                  <a:pos x="76" y="7"/>
                </a:cxn>
                <a:cxn ang="0">
                  <a:pos x="91" y="7"/>
                </a:cxn>
                <a:cxn ang="0">
                  <a:pos x="101" y="13"/>
                </a:cxn>
                <a:cxn ang="0">
                  <a:pos x="101" y="20"/>
                </a:cxn>
                <a:cxn ang="0">
                  <a:pos x="101" y="20"/>
                </a:cxn>
                <a:cxn ang="0">
                  <a:pos x="101" y="20"/>
                </a:cxn>
                <a:cxn ang="0">
                  <a:pos x="98" y="13"/>
                </a:cxn>
                <a:cxn ang="0">
                  <a:pos x="91" y="13"/>
                </a:cxn>
                <a:cxn ang="0">
                  <a:pos x="83" y="13"/>
                </a:cxn>
                <a:cxn ang="0">
                  <a:pos x="76" y="13"/>
                </a:cxn>
                <a:cxn ang="0">
                  <a:pos x="69" y="13"/>
                </a:cxn>
                <a:cxn ang="0">
                  <a:pos x="62" y="13"/>
                </a:cxn>
                <a:cxn ang="0">
                  <a:pos x="55" y="7"/>
                </a:cxn>
                <a:cxn ang="0">
                  <a:pos x="40" y="7"/>
                </a:cxn>
                <a:cxn ang="0">
                  <a:pos x="33" y="13"/>
                </a:cxn>
                <a:cxn ang="0">
                  <a:pos x="29" y="13"/>
                </a:cxn>
                <a:cxn ang="0">
                  <a:pos x="22" y="13"/>
                </a:cxn>
                <a:cxn ang="0">
                  <a:pos x="15" y="20"/>
                </a:cxn>
                <a:cxn ang="0">
                  <a:pos x="8" y="27"/>
                </a:cxn>
                <a:cxn ang="0">
                  <a:pos x="0" y="34"/>
                </a:cxn>
                <a:cxn ang="0">
                  <a:pos x="0" y="20"/>
                </a:cxn>
              </a:cxnLst>
              <a:rect l="0" t="0" r="r" b="b"/>
              <a:pathLst>
                <a:path w="101" h="34">
                  <a:moveTo>
                    <a:pt x="0" y="20"/>
                  </a:move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5" y="7"/>
                  </a:lnTo>
                  <a:lnTo>
                    <a:pt x="22" y="7"/>
                  </a:lnTo>
                  <a:lnTo>
                    <a:pt x="29" y="7"/>
                  </a:lnTo>
                  <a:lnTo>
                    <a:pt x="33" y="7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62" y="7"/>
                  </a:lnTo>
                  <a:lnTo>
                    <a:pt x="76" y="7"/>
                  </a:lnTo>
                  <a:lnTo>
                    <a:pt x="91" y="7"/>
                  </a:lnTo>
                  <a:lnTo>
                    <a:pt x="101" y="13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98" y="13"/>
                  </a:lnTo>
                  <a:lnTo>
                    <a:pt x="91" y="13"/>
                  </a:lnTo>
                  <a:lnTo>
                    <a:pt x="83" y="13"/>
                  </a:lnTo>
                  <a:lnTo>
                    <a:pt x="76" y="13"/>
                  </a:lnTo>
                  <a:lnTo>
                    <a:pt x="69" y="13"/>
                  </a:lnTo>
                  <a:lnTo>
                    <a:pt x="62" y="13"/>
                  </a:lnTo>
                  <a:lnTo>
                    <a:pt x="55" y="7"/>
                  </a:lnTo>
                  <a:lnTo>
                    <a:pt x="40" y="7"/>
                  </a:lnTo>
                  <a:lnTo>
                    <a:pt x="33" y="13"/>
                  </a:lnTo>
                  <a:lnTo>
                    <a:pt x="29" y="13"/>
                  </a:lnTo>
                  <a:lnTo>
                    <a:pt x="22" y="13"/>
                  </a:lnTo>
                  <a:lnTo>
                    <a:pt x="15" y="20"/>
                  </a:lnTo>
                  <a:lnTo>
                    <a:pt x="8" y="27"/>
                  </a:lnTo>
                  <a:lnTo>
                    <a:pt x="0" y="3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auto">
            <a:xfrm>
              <a:off x="3084" y="3405"/>
              <a:ext cx="101" cy="28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15" y="0"/>
                </a:cxn>
                <a:cxn ang="0">
                  <a:pos x="22" y="0"/>
                </a:cxn>
                <a:cxn ang="0">
                  <a:pos x="29" y="0"/>
                </a:cxn>
                <a:cxn ang="0">
                  <a:pos x="33" y="0"/>
                </a:cxn>
                <a:cxn ang="0">
                  <a:pos x="40" y="0"/>
                </a:cxn>
                <a:cxn ang="0">
                  <a:pos x="47" y="0"/>
                </a:cxn>
                <a:cxn ang="0">
                  <a:pos x="62" y="0"/>
                </a:cxn>
                <a:cxn ang="0">
                  <a:pos x="76" y="0"/>
                </a:cxn>
                <a:cxn ang="0">
                  <a:pos x="91" y="0"/>
                </a:cxn>
                <a:cxn ang="0">
                  <a:pos x="101" y="7"/>
                </a:cxn>
                <a:cxn ang="0">
                  <a:pos x="101" y="14"/>
                </a:cxn>
                <a:cxn ang="0">
                  <a:pos x="101" y="14"/>
                </a:cxn>
                <a:cxn ang="0">
                  <a:pos x="101" y="14"/>
                </a:cxn>
                <a:cxn ang="0">
                  <a:pos x="98" y="14"/>
                </a:cxn>
                <a:cxn ang="0">
                  <a:pos x="91" y="7"/>
                </a:cxn>
                <a:cxn ang="0">
                  <a:pos x="83" y="7"/>
                </a:cxn>
                <a:cxn ang="0">
                  <a:pos x="76" y="7"/>
                </a:cxn>
                <a:cxn ang="0">
                  <a:pos x="69" y="7"/>
                </a:cxn>
                <a:cxn ang="0">
                  <a:pos x="62" y="7"/>
                </a:cxn>
                <a:cxn ang="0">
                  <a:pos x="55" y="7"/>
                </a:cxn>
                <a:cxn ang="0">
                  <a:pos x="40" y="7"/>
                </a:cxn>
                <a:cxn ang="0">
                  <a:pos x="33" y="7"/>
                </a:cxn>
                <a:cxn ang="0">
                  <a:pos x="29" y="7"/>
                </a:cxn>
                <a:cxn ang="0">
                  <a:pos x="22" y="7"/>
                </a:cxn>
                <a:cxn ang="0">
                  <a:pos x="15" y="14"/>
                </a:cxn>
                <a:cxn ang="0">
                  <a:pos x="8" y="21"/>
                </a:cxn>
                <a:cxn ang="0">
                  <a:pos x="0" y="28"/>
                </a:cxn>
                <a:cxn ang="0">
                  <a:pos x="0" y="14"/>
                </a:cxn>
              </a:cxnLst>
              <a:rect l="0" t="0" r="r" b="b"/>
              <a:pathLst>
                <a:path w="101" h="28">
                  <a:moveTo>
                    <a:pt x="0" y="1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91" y="0"/>
                  </a:lnTo>
                  <a:lnTo>
                    <a:pt x="101" y="7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98" y="14"/>
                  </a:lnTo>
                  <a:lnTo>
                    <a:pt x="91" y="7"/>
                  </a:lnTo>
                  <a:lnTo>
                    <a:pt x="83" y="7"/>
                  </a:lnTo>
                  <a:lnTo>
                    <a:pt x="76" y="7"/>
                  </a:lnTo>
                  <a:lnTo>
                    <a:pt x="69" y="7"/>
                  </a:lnTo>
                  <a:lnTo>
                    <a:pt x="62" y="7"/>
                  </a:lnTo>
                  <a:lnTo>
                    <a:pt x="55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9" y="7"/>
                  </a:lnTo>
                  <a:lnTo>
                    <a:pt x="22" y="7"/>
                  </a:lnTo>
                  <a:lnTo>
                    <a:pt x="15" y="14"/>
                  </a:lnTo>
                  <a:lnTo>
                    <a:pt x="8" y="21"/>
                  </a:lnTo>
                  <a:lnTo>
                    <a:pt x="0" y="2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auto">
            <a:xfrm>
              <a:off x="3182" y="3374"/>
              <a:ext cx="169" cy="2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92"/>
                </a:cxn>
                <a:cxn ang="0">
                  <a:pos x="54" y="296"/>
                </a:cxn>
                <a:cxn ang="0">
                  <a:pos x="54" y="258"/>
                </a:cxn>
                <a:cxn ang="0">
                  <a:pos x="169" y="278"/>
                </a:cxn>
                <a:cxn ang="0">
                  <a:pos x="169" y="265"/>
                </a:cxn>
                <a:cxn ang="0">
                  <a:pos x="86" y="251"/>
                </a:cxn>
                <a:cxn ang="0">
                  <a:pos x="79" y="219"/>
                </a:cxn>
                <a:cxn ang="0">
                  <a:pos x="25" y="219"/>
                </a:cxn>
                <a:cxn ang="0">
                  <a:pos x="25" y="219"/>
                </a:cxn>
                <a:cxn ang="0">
                  <a:pos x="18" y="205"/>
                </a:cxn>
                <a:cxn ang="0">
                  <a:pos x="18" y="185"/>
                </a:cxn>
                <a:cxn ang="0">
                  <a:pos x="11" y="160"/>
                </a:cxn>
                <a:cxn ang="0">
                  <a:pos x="3" y="125"/>
                </a:cxn>
                <a:cxn ang="0">
                  <a:pos x="3" y="87"/>
                </a:cxn>
                <a:cxn ang="0">
                  <a:pos x="3" y="52"/>
                </a:cxn>
                <a:cxn ang="0">
                  <a:pos x="18" y="7"/>
                </a:cxn>
                <a:cxn ang="0">
                  <a:pos x="0" y="0"/>
                </a:cxn>
              </a:cxnLst>
              <a:rect l="0" t="0" r="r" b="b"/>
              <a:pathLst>
                <a:path w="169" h="296">
                  <a:moveTo>
                    <a:pt x="0" y="0"/>
                  </a:moveTo>
                  <a:lnTo>
                    <a:pt x="0" y="292"/>
                  </a:lnTo>
                  <a:lnTo>
                    <a:pt x="54" y="296"/>
                  </a:lnTo>
                  <a:lnTo>
                    <a:pt x="54" y="258"/>
                  </a:lnTo>
                  <a:lnTo>
                    <a:pt x="169" y="278"/>
                  </a:lnTo>
                  <a:lnTo>
                    <a:pt x="169" y="265"/>
                  </a:lnTo>
                  <a:lnTo>
                    <a:pt x="86" y="251"/>
                  </a:lnTo>
                  <a:lnTo>
                    <a:pt x="79" y="219"/>
                  </a:lnTo>
                  <a:lnTo>
                    <a:pt x="25" y="219"/>
                  </a:lnTo>
                  <a:lnTo>
                    <a:pt x="25" y="219"/>
                  </a:lnTo>
                  <a:lnTo>
                    <a:pt x="18" y="205"/>
                  </a:lnTo>
                  <a:lnTo>
                    <a:pt x="18" y="185"/>
                  </a:lnTo>
                  <a:lnTo>
                    <a:pt x="11" y="160"/>
                  </a:lnTo>
                  <a:lnTo>
                    <a:pt x="3" y="125"/>
                  </a:lnTo>
                  <a:lnTo>
                    <a:pt x="3" y="87"/>
                  </a:lnTo>
                  <a:lnTo>
                    <a:pt x="3" y="52"/>
                  </a:lnTo>
                  <a:lnTo>
                    <a:pt x="1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3268" y="3301"/>
              <a:ext cx="220" cy="3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7" y="38"/>
                </a:cxn>
                <a:cxn ang="0">
                  <a:pos x="15" y="38"/>
                </a:cxn>
                <a:cxn ang="0">
                  <a:pos x="29" y="31"/>
                </a:cxn>
                <a:cxn ang="0">
                  <a:pos x="36" y="31"/>
                </a:cxn>
                <a:cxn ang="0">
                  <a:pos x="47" y="28"/>
                </a:cxn>
                <a:cxn ang="0">
                  <a:pos x="62" y="28"/>
                </a:cxn>
                <a:cxn ang="0">
                  <a:pos x="83" y="28"/>
                </a:cxn>
                <a:cxn ang="0">
                  <a:pos x="98" y="21"/>
                </a:cxn>
                <a:cxn ang="0">
                  <a:pos x="116" y="21"/>
                </a:cxn>
                <a:cxn ang="0">
                  <a:pos x="130" y="21"/>
                </a:cxn>
                <a:cxn ang="0">
                  <a:pos x="152" y="21"/>
                </a:cxn>
                <a:cxn ang="0">
                  <a:pos x="173" y="21"/>
                </a:cxn>
                <a:cxn ang="0">
                  <a:pos x="191" y="28"/>
                </a:cxn>
                <a:cxn ang="0">
                  <a:pos x="213" y="28"/>
                </a:cxn>
                <a:cxn ang="0">
                  <a:pos x="220" y="0"/>
                </a:cxn>
                <a:cxn ang="0">
                  <a:pos x="213" y="0"/>
                </a:cxn>
                <a:cxn ang="0">
                  <a:pos x="213" y="0"/>
                </a:cxn>
                <a:cxn ang="0">
                  <a:pos x="206" y="0"/>
                </a:cxn>
                <a:cxn ang="0">
                  <a:pos x="191" y="0"/>
                </a:cxn>
                <a:cxn ang="0">
                  <a:pos x="184" y="0"/>
                </a:cxn>
                <a:cxn ang="0">
                  <a:pos x="173" y="0"/>
                </a:cxn>
                <a:cxn ang="0">
                  <a:pos x="152" y="7"/>
                </a:cxn>
                <a:cxn ang="0">
                  <a:pos x="137" y="7"/>
                </a:cxn>
                <a:cxn ang="0">
                  <a:pos x="116" y="7"/>
                </a:cxn>
                <a:cxn ang="0">
                  <a:pos x="105" y="7"/>
                </a:cxn>
                <a:cxn ang="0">
                  <a:pos x="83" y="7"/>
                </a:cxn>
                <a:cxn ang="0">
                  <a:pos x="69" y="14"/>
                </a:cxn>
                <a:cxn ang="0">
                  <a:pos x="47" y="14"/>
                </a:cxn>
                <a:cxn ang="0">
                  <a:pos x="29" y="21"/>
                </a:cxn>
                <a:cxn ang="0">
                  <a:pos x="15" y="21"/>
                </a:cxn>
                <a:cxn ang="0">
                  <a:pos x="0" y="28"/>
                </a:cxn>
                <a:cxn ang="0">
                  <a:pos x="0" y="38"/>
                </a:cxn>
              </a:cxnLst>
              <a:rect l="0" t="0" r="r" b="b"/>
              <a:pathLst>
                <a:path w="220" h="38">
                  <a:moveTo>
                    <a:pt x="0" y="38"/>
                  </a:moveTo>
                  <a:lnTo>
                    <a:pt x="0" y="38"/>
                  </a:lnTo>
                  <a:lnTo>
                    <a:pt x="0" y="38"/>
                  </a:lnTo>
                  <a:lnTo>
                    <a:pt x="7" y="38"/>
                  </a:lnTo>
                  <a:lnTo>
                    <a:pt x="15" y="38"/>
                  </a:lnTo>
                  <a:lnTo>
                    <a:pt x="29" y="31"/>
                  </a:lnTo>
                  <a:lnTo>
                    <a:pt x="36" y="31"/>
                  </a:lnTo>
                  <a:lnTo>
                    <a:pt x="47" y="28"/>
                  </a:lnTo>
                  <a:lnTo>
                    <a:pt x="62" y="28"/>
                  </a:lnTo>
                  <a:lnTo>
                    <a:pt x="83" y="28"/>
                  </a:lnTo>
                  <a:lnTo>
                    <a:pt x="98" y="21"/>
                  </a:lnTo>
                  <a:lnTo>
                    <a:pt x="116" y="21"/>
                  </a:lnTo>
                  <a:lnTo>
                    <a:pt x="130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91" y="28"/>
                  </a:lnTo>
                  <a:lnTo>
                    <a:pt x="213" y="28"/>
                  </a:lnTo>
                  <a:lnTo>
                    <a:pt x="220" y="0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206" y="0"/>
                  </a:lnTo>
                  <a:lnTo>
                    <a:pt x="191" y="0"/>
                  </a:lnTo>
                  <a:lnTo>
                    <a:pt x="184" y="0"/>
                  </a:lnTo>
                  <a:lnTo>
                    <a:pt x="173" y="0"/>
                  </a:lnTo>
                  <a:lnTo>
                    <a:pt x="152" y="7"/>
                  </a:lnTo>
                  <a:lnTo>
                    <a:pt x="137" y="7"/>
                  </a:lnTo>
                  <a:lnTo>
                    <a:pt x="116" y="7"/>
                  </a:lnTo>
                  <a:lnTo>
                    <a:pt x="105" y="7"/>
                  </a:lnTo>
                  <a:lnTo>
                    <a:pt x="83" y="7"/>
                  </a:lnTo>
                  <a:lnTo>
                    <a:pt x="69" y="14"/>
                  </a:lnTo>
                  <a:lnTo>
                    <a:pt x="47" y="14"/>
                  </a:lnTo>
                  <a:lnTo>
                    <a:pt x="29" y="21"/>
                  </a:lnTo>
                  <a:lnTo>
                    <a:pt x="15" y="21"/>
                  </a:lnTo>
                  <a:lnTo>
                    <a:pt x="0" y="2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auto">
            <a:xfrm>
              <a:off x="3139" y="3684"/>
              <a:ext cx="371" cy="115"/>
            </a:xfrm>
            <a:custGeom>
              <a:avLst/>
              <a:gdLst/>
              <a:ahLst/>
              <a:cxnLst>
                <a:cxn ang="0">
                  <a:pos x="158" y="115"/>
                </a:cxn>
                <a:cxn ang="0">
                  <a:pos x="158" y="115"/>
                </a:cxn>
                <a:cxn ang="0">
                  <a:pos x="158" y="115"/>
                </a:cxn>
                <a:cxn ang="0">
                  <a:pos x="165" y="108"/>
                </a:cxn>
                <a:cxn ang="0">
                  <a:pos x="165" y="108"/>
                </a:cxn>
                <a:cxn ang="0">
                  <a:pos x="173" y="108"/>
                </a:cxn>
                <a:cxn ang="0">
                  <a:pos x="176" y="101"/>
                </a:cxn>
                <a:cxn ang="0">
                  <a:pos x="183" y="101"/>
                </a:cxn>
                <a:cxn ang="0">
                  <a:pos x="191" y="94"/>
                </a:cxn>
                <a:cxn ang="0">
                  <a:pos x="198" y="94"/>
                </a:cxn>
                <a:cxn ang="0">
                  <a:pos x="205" y="87"/>
                </a:cxn>
                <a:cxn ang="0">
                  <a:pos x="212" y="87"/>
                </a:cxn>
                <a:cxn ang="0">
                  <a:pos x="219" y="80"/>
                </a:cxn>
                <a:cxn ang="0">
                  <a:pos x="227" y="73"/>
                </a:cxn>
                <a:cxn ang="0">
                  <a:pos x="234" y="66"/>
                </a:cxn>
                <a:cxn ang="0">
                  <a:pos x="234" y="66"/>
                </a:cxn>
                <a:cxn ang="0">
                  <a:pos x="241" y="59"/>
                </a:cxn>
                <a:cxn ang="0">
                  <a:pos x="0" y="0"/>
                </a:cxn>
                <a:cxn ang="0">
                  <a:pos x="21" y="0"/>
                </a:cxn>
                <a:cxn ang="0">
                  <a:pos x="371" y="80"/>
                </a:cxn>
                <a:cxn ang="0">
                  <a:pos x="356" y="87"/>
                </a:cxn>
                <a:cxn ang="0">
                  <a:pos x="252" y="59"/>
                </a:cxn>
                <a:cxn ang="0">
                  <a:pos x="252" y="59"/>
                </a:cxn>
                <a:cxn ang="0">
                  <a:pos x="252" y="66"/>
                </a:cxn>
                <a:cxn ang="0">
                  <a:pos x="245" y="66"/>
                </a:cxn>
                <a:cxn ang="0">
                  <a:pos x="245" y="66"/>
                </a:cxn>
                <a:cxn ang="0">
                  <a:pos x="245" y="73"/>
                </a:cxn>
                <a:cxn ang="0">
                  <a:pos x="241" y="73"/>
                </a:cxn>
                <a:cxn ang="0">
                  <a:pos x="241" y="80"/>
                </a:cxn>
                <a:cxn ang="0">
                  <a:pos x="234" y="80"/>
                </a:cxn>
                <a:cxn ang="0">
                  <a:pos x="227" y="87"/>
                </a:cxn>
                <a:cxn ang="0">
                  <a:pos x="219" y="87"/>
                </a:cxn>
                <a:cxn ang="0">
                  <a:pos x="212" y="94"/>
                </a:cxn>
                <a:cxn ang="0">
                  <a:pos x="205" y="101"/>
                </a:cxn>
                <a:cxn ang="0">
                  <a:pos x="191" y="101"/>
                </a:cxn>
                <a:cxn ang="0">
                  <a:pos x="183" y="108"/>
                </a:cxn>
                <a:cxn ang="0">
                  <a:pos x="173" y="115"/>
                </a:cxn>
                <a:cxn ang="0">
                  <a:pos x="165" y="115"/>
                </a:cxn>
                <a:cxn ang="0">
                  <a:pos x="158" y="115"/>
                </a:cxn>
              </a:cxnLst>
              <a:rect l="0" t="0" r="r" b="b"/>
              <a:pathLst>
                <a:path w="371" h="115">
                  <a:moveTo>
                    <a:pt x="158" y="115"/>
                  </a:moveTo>
                  <a:lnTo>
                    <a:pt x="158" y="115"/>
                  </a:lnTo>
                  <a:lnTo>
                    <a:pt x="158" y="115"/>
                  </a:lnTo>
                  <a:lnTo>
                    <a:pt x="165" y="108"/>
                  </a:lnTo>
                  <a:lnTo>
                    <a:pt x="165" y="108"/>
                  </a:lnTo>
                  <a:lnTo>
                    <a:pt x="173" y="108"/>
                  </a:lnTo>
                  <a:lnTo>
                    <a:pt x="176" y="101"/>
                  </a:lnTo>
                  <a:lnTo>
                    <a:pt x="183" y="101"/>
                  </a:lnTo>
                  <a:lnTo>
                    <a:pt x="191" y="94"/>
                  </a:lnTo>
                  <a:lnTo>
                    <a:pt x="198" y="94"/>
                  </a:lnTo>
                  <a:lnTo>
                    <a:pt x="205" y="87"/>
                  </a:lnTo>
                  <a:lnTo>
                    <a:pt x="212" y="87"/>
                  </a:lnTo>
                  <a:lnTo>
                    <a:pt x="219" y="80"/>
                  </a:lnTo>
                  <a:lnTo>
                    <a:pt x="227" y="73"/>
                  </a:lnTo>
                  <a:lnTo>
                    <a:pt x="234" y="66"/>
                  </a:lnTo>
                  <a:lnTo>
                    <a:pt x="234" y="66"/>
                  </a:lnTo>
                  <a:lnTo>
                    <a:pt x="241" y="59"/>
                  </a:lnTo>
                  <a:lnTo>
                    <a:pt x="0" y="0"/>
                  </a:lnTo>
                  <a:lnTo>
                    <a:pt x="21" y="0"/>
                  </a:lnTo>
                  <a:lnTo>
                    <a:pt x="371" y="80"/>
                  </a:lnTo>
                  <a:lnTo>
                    <a:pt x="356" y="87"/>
                  </a:lnTo>
                  <a:lnTo>
                    <a:pt x="252" y="59"/>
                  </a:lnTo>
                  <a:lnTo>
                    <a:pt x="252" y="59"/>
                  </a:lnTo>
                  <a:lnTo>
                    <a:pt x="252" y="66"/>
                  </a:lnTo>
                  <a:lnTo>
                    <a:pt x="245" y="66"/>
                  </a:lnTo>
                  <a:lnTo>
                    <a:pt x="245" y="66"/>
                  </a:lnTo>
                  <a:lnTo>
                    <a:pt x="245" y="73"/>
                  </a:lnTo>
                  <a:lnTo>
                    <a:pt x="241" y="73"/>
                  </a:lnTo>
                  <a:lnTo>
                    <a:pt x="241" y="80"/>
                  </a:lnTo>
                  <a:lnTo>
                    <a:pt x="234" y="80"/>
                  </a:lnTo>
                  <a:lnTo>
                    <a:pt x="227" y="87"/>
                  </a:lnTo>
                  <a:lnTo>
                    <a:pt x="219" y="87"/>
                  </a:lnTo>
                  <a:lnTo>
                    <a:pt x="212" y="94"/>
                  </a:lnTo>
                  <a:lnTo>
                    <a:pt x="205" y="101"/>
                  </a:lnTo>
                  <a:lnTo>
                    <a:pt x="191" y="101"/>
                  </a:lnTo>
                  <a:lnTo>
                    <a:pt x="183" y="108"/>
                  </a:lnTo>
                  <a:lnTo>
                    <a:pt x="173" y="115"/>
                  </a:lnTo>
                  <a:lnTo>
                    <a:pt x="165" y="115"/>
                  </a:lnTo>
                  <a:lnTo>
                    <a:pt x="158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auto">
            <a:xfrm>
              <a:off x="3063" y="3712"/>
              <a:ext cx="378" cy="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1" y="104"/>
                </a:cxn>
                <a:cxn ang="0">
                  <a:pos x="378" y="104"/>
                </a:cxn>
                <a:cxn ang="0">
                  <a:pos x="14" y="0"/>
                </a:cxn>
                <a:cxn ang="0">
                  <a:pos x="0" y="0"/>
                </a:cxn>
              </a:cxnLst>
              <a:rect l="0" t="0" r="r" b="b"/>
              <a:pathLst>
                <a:path w="378" h="104">
                  <a:moveTo>
                    <a:pt x="0" y="0"/>
                  </a:moveTo>
                  <a:lnTo>
                    <a:pt x="371" y="104"/>
                  </a:lnTo>
                  <a:lnTo>
                    <a:pt x="378" y="104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auto">
            <a:xfrm>
              <a:off x="3124" y="3698"/>
              <a:ext cx="371" cy="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4" y="94"/>
                </a:cxn>
                <a:cxn ang="0">
                  <a:pos x="371" y="94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r" b="b"/>
              <a:pathLst>
                <a:path w="371" h="94">
                  <a:moveTo>
                    <a:pt x="0" y="0"/>
                  </a:moveTo>
                  <a:lnTo>
                    <a:pt x="364" y="94"/>
                  </a:lnTo>
                  <a:lnTo>
                    <a:pt x="371" y="94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03" name="Freeform 103"/>
            <p:cNvSpPr>
              <a:spLocks/>
            </p:cNvSpPr>
            <p:nvPr/>
          </p:nvSpPr>
          <p:spPr bwMode="auto">
            <a:xfrm>
              <a:off x="3099" y="3705"/>
              <a:ext cx="367" cy="1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0" y="101"/>
                </a:cxn>
                <a:cxn ang="0">
                  <a:pos x="367" y="101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367" h="101">
                  <a:moveTo>
                    <a:pt x="0" y="0"/>
                  </a:moveTo>
                  <a:lnTo>
                    <a:pt x="360" y="101"/>
                  </a:lnTo>
                  <a:lnTo>
                    <a:pt x="367" y="101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</p:grpSp>
      <p:grpSp>
        <p:nvGrpSpPr>
          <p:cNvPr id="104" name="Group 104"/>
          <p:cNvGrpSpPr>
            <a:grpSpLocks/>
          </p:cNvGrpSpPr>
          <p:nvPr/>
        </p:nvGrpSpPr>
        <p:grpSpPr bwMode="auto">
          <a:xfrm>
            <a:off x="4932363" y="4292600"/>
            <a:ext cx="720725" cy="649288"/>
            <a:chOff x="3016" y="3294"/>
            <a:chExt cx="692" cy="564"/>
          </a:xfrm>
        </p:grpSpPr>
        <p:sp>
          <p:nvSpPr>
            <p:cNvPr id="105" name="Freeform 105"/>
            <p:cNvSpPr>
              <a:spLocks/>
            </p:cNvSpPr>
            <p:nvPr/>
          </p:nvSpPr>
          <p:spPr bwMode="auto">
            <a:xfrm>
              <a:off x="3016" y="3294"/>
              <a:ext cx="692" cy="564"/>
            </a:xfrm>
            <a:custGeom>
              <a:avLst/>
              <a:gdLst/>
              <a:ahLst/>
              <a:cxnLst>
                <a:cxn ang="0">
                  <a:pos x="191" y="38"/>
                </a:cxn>
                <a:cxn ang="0">
                  <a:pos x="191" y="38"/>
                </a:cxn>
                <a:cxn ang="0">
                  <a:pos x="198" y="38"/>
                </a:cxn>
                <a:cxn ang="0">
                  <a:pos x="205" y="38"/>
                </a:cxn>
                <a:cxn ang="0">
                  <a:pos x="213" y="35"/>
                </a:cxn>
                <a:cxn ang="0">
                  <a:pos x="227" y="35"/>
                </a:cxn>
                <a:cxn ang="0">
                  <a:pos x="238" y="28"/>
                </a:cxn>
                <a:cxn ang="0">
                  <a:pos x="259" y="28"/>
                </a:cxn>
                <a:cxn ang="0">
                  <a:pos x="281" y="21"/>
                </a:cxn>
                <a:cxn ang="0">
                  <a:pos x="306" y="14"/>
                </a:cxn>
                <a:cxn ang="0">
                  <a:pos x="335" y="14"/>
                </a:cxn>
                <a:cxn ang="0">
                  <a:pos x="364" y="7"/>
                </a:cxn>
                <a:cxn ang="0">
                  <a:pos x="396" y="7"/>
                </a:cxn>
                <a:cxn ang="0">
                  <a:pos x="432" y="7"/>
                </a:cxn>
                <a:cxn ang="0">
                  <a:pos x="472" y="0"/>
                </a:cxn>
                <a:cxn ang="0">
                  <a:pos x="512" y="0"/>
                </a:cxn>
                <a:cxn ang="0">
                  <a:pos x="555" y="0"/>
                </a:cxn>
                <a:cxn ang="0">
                  <a:pos x="573" y="80"/>
                </a:cxn>
                <a:cxn ang="0">
                  <a:pos x="580" y="80"/>
                </a:cxn>
                <a:cxn ang="0">
                  <a:pos x="602" y="94"/>
                </a:cxn>
                <a:cxn ang="0">
                  <a:pos x="616" y="111"/>
                </a:cxn>
                <a:cxn ang="0">
                  <a:pos x="623" y="139"/>
                </a:cxn>
                <a:cxn ang="0">
                  <a:pos x="663" y="317"/>
                </a:cxn>
                <a:cxn ang="0">
                  <a:pos x="685" y="390"/>
                </a:cxn>
                <a:cxn ang="0">
                  <a:pos x="685" y="397"/>
                </a:cxn>
                <a:cxn ang="0">
                  <a:pos x="692" y="411"/>
                </a:cxn>
                <a:cxn ang="0">
                  <a:pos x="692" y="432"/>
                </a:cxn>
                <a:cxn ang="0">
                  <a:pos x="678" y="456"/>
                </a:cxn>
                <a:cxn ang="0">
                  <a:pos x="0" y="442"/>
                </a:cxn>
                <a:cxn ang="0">
                  <a:pos x="61" y="404"/>
                </a:cxn>
                <a:cxn ang="0">
                  <a:pos x="68" y="80"/>
                </a:cxn>
                <a:cxn ang="0">
                  <a:pos x="68" y="80"/>
                </a:cxn>
                <a:cxn ang="0">
                  <a:pos x="76" y="73"/>
                </a:cxn>
                <a:cxn ang="0">
                  <a:pos x="83" y="66"/>
                </a:cxn>
                <a:cxn ang="0">
                  <a:pos x="97" y="66"/>
                </a:cxn>
                <a:cxn ang="0">
                  <a:pos x="115" y="59"/>
                </a:cxn>
                <a:cxn ang="0">
                  <a:pos x="130" y="59"/>
                </a:cxn>
                <a:cxn ang="0">
                  <a:pos x="159" y="66"/>
                </a:cxn>
                <a:cxn ang="0">
                  <a:pos x="184" y="73"/>
                </a:cxn>
              </a:cxnLst>
              <a:rect l="0" t="0" r="r" b="b"/>
              <a:pathLst>
                <a:path w="692" h="564">
                  <a:moveTo>
                    <a:pt x="184" y="73"/>
                  </a:moveTo>
                  <a:lnTo>
                    <a:pt x="191" y="38"/>
                  </a:lnTo>
                  <a:lnTo>
                    <a:pt x="191" y="38"/>
                  </a:lnTo>
                  <a:lnTo>
                    <a:pt x="191" y="38"/>
                  </a:lnTo>
                  <a:lnTo>
                    <a:pt x="198" y="38"/>
                  </a:lnTo>
                  <a:lnTo>
                    <a:pt x="198" y="38"/>
                  </a:lnTo>
                  <a:lnTo>
                    <a:pt x="198" y="38"/>
                  </a:lnTo>
                  <a:lnTo>
                    <a:pt x="205" y="38"/>
                  </a:lnTo>
                  <a:lnTo>
                    <a:pt x="213" y="35"/>
                  </a:lnTo>
                  <a:lnTo>
                    <a:pt x="213" y="35"/>
                  </a:lnTo>
                  <a:lnTo>
                    <a:pt x="220" y="35"/>
                  </a:lnTo>
                  <a:lnTo>
                    <a:pt x="227" y="35"/>
                  </a:lnTo>
                  <a:lnTo>
                    <a:pt x="231" y="28"/>
                  </a:lnTo>
                  <a:lnTo>
                    <a:pt x="238" y="28"/>
                  </a:lnTo>
                  <a:lnTo>
                    <a:pt x="252" y="28"/>
                  </a:lnTo>
                  <a:lnTo>
                    <a:pt x="259" y="28"/>
                  </a:lnTo>
                  <a:lnTo>
                    <a:pt x="274" y="21"/>
                  </a:lnTo>
                  <a:lnTo>
                    <a:pt x="281" y="21"/>
                  </a:lnTo>
                  <a:lnTo>
                    <a:pt x="296" y="21"/>
                  </a:lnTo>
                  <a:lnTo>
                    <a:pt x="306" y="14"/>
                  </a:lnTo>
                  <a:lnTo>
                    <a:pt x="321" y="14"/>
                  </a:lnTo>
                  <a:lnTo>
                    <a:pt x="335" y="14"/>
                  </a:lnTo>
                  <a:lnTo>
                    <a:pt x="350" y="14"/>
                  </a:lnTo>
                  <a:lnTo>
                    <a:pt x="364" y="7"/>
                  </a:lnTo>
                  <a:lnTo>
                    <a:pt x="375" y="7"/>
                  </a:lnTo>
                  <a:lnTo>
                    <a:pt x="396" y="7"/>
                  </a:lnTo>
                  <a:lnTo>
                    <a:pt x="418" y="7"/>
                  </a:lnTo>
                  <a:lnTo>
                    <a:pt x="432" y="7"/>
                  </a:lnTo>
                  <a:lnTo>
                    <a:pt x="450" y="0"/>
                  </a:lnTo>
                  <a:lnTo>
                    <a:pt x="472" y="0"/>
                  </a:lnTo>
                  <a:lnTo>
                    <a:pt x="494" y="0"/>
                  </a:lnTo>
                  <a:lnTo>
                    <a:pt x="512" y="0"/>
                  </a:lnTo>
                  <a:lnTo>
                    <a:pt x="533" y="0"/>
                  </a:lnTo>
                  <a:lnTo>
                    <a:pt x="555" y="0"/>
                  </a:lnTo>
                  <a:lnTo>
                    <a:pt x="580" y="14"/>
                  </a:lnTo>
                  <a:lnTo>
                    <a:pt x="573" y="80"/>
                  </a:lnTo>
                  <a:lnTo>
                    <a:pt x="580" y="80"/>
                  </a:lnTo>
                  <a:lnTo>
                    <a:pt x="580" y="80"/>
                  </a:lnTo>
                  <a:lnTo>
                    <a:pt x="587" y="87"/>
                  </a:lnTo>
                  <a:lnTo>
                    <a:pt x="602" y="94"/>
                  </a:lnTo>
                  <a:lnTo>
                    <a:pt x="609" y="101"/>
                  </a:lnTo>
                  <a:lnTo>
                    <a:pt x="616" y="111"/>
                  </a:lnTo>
                  <a:lnTo>
                    <a:pt x="623" y="125"/>
                  </a:lnTo>
                  <a:lnTo>
                    <a:pt x="623" y="139"/>
                  </a:lnTo>
                  <a:lnTo>
                    <a:pt x="685" y="184"/>
                  </a:lnTo>
                  <a:lnTo>
                    <a:pt x="663" y="317"/>
                  </a:lnTo>
                  <a:lnTo>
                    <a:pt x="573" y="358"/>
                  </a:lnTo>
                  <a:lnTo>
                    <a:pt x="685" y="390"/>
                  </a:lnTo>
                  <a:lnTo>
                    <a:pt x="685" y="390"/>
                  </a:lnTo>
                  <a:lnTo>
                    <a:pt x="685" y="397"/>
                  </a:lnTo>
                  <a:lnTo>
                    <a:pt x="685" y="397"/>
                  </a:lnTo>
                  <a:lnTo>
                    <a:pt x="692" y="411"/>
                  </a:lnTo>
                  <a:lnTo>
                    <a:pt x="692" y="418"/>
                  </a:lnTo>
                  <a:lnTo>
                    <a:pt x="692" y="432"/>
                  </a:lnTo>
                  <a:lnTo>
                    <a:pt x="685" y="442"/>
                  </a:lnTo>
                  <a:lnTo>
                    <a:pt x="678" y="456"/>
                  </a:lnTo>
                  <a:lnTo>
                    <a:pt x="396" y="564"/>
                  </a:lnTo>
                  <a:lnTo>
                    <a:pt x="0" y="442"/>
                  </a:lnTo>
                  <a:lnTo>
                    <a:pt x="7" y="425"/>
                  </a:lnTo>
                  <a:lnTo>
                    <a:pt x="61" y="404"/>
                  </a:lnTo>
                  <a:lnTo>
                    <a:pt x="61" y="80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8" y="73"/>
                  </a:lnTo>
                  <a:lnTo>
                    <a:pt x="76" y="73"/>
                  </a:lnTo>
                  <a:lnTo>
                    <a:pt x="83" y="73"/>
                  </a:lnTo>
                  <a:lnTo>
                    <a:pt x="83" y="66"/>
                  </a:lnTo>
                  <a:lnTo>
                    <a:pt x="90" y="66"/>
                  </a:lnTo>
                  <a:lnTo>
                    <a:pt x="97" y="66"/>
                  </a:lnTo>
                  <a:lnTo>
                    <a:pt x="108" y="59"/>
                  </a:lnTo>
                  <a:lnTo>
                    <a:pt x="115" y="59"/>
                  </a:lnTo>
                  <a:lnTo>
                    <a:pt x="123" y="59"/>
                  </a:lnTo>
                  <a:lnTo>
                    <a:pt x="130" y="59"/>
                  </a:lnTo>
                  <a:lnTo>
                    <a:pt x="144" y="59"/>
                  </a:lnTo>
                  <a:lnTo>
                    <a:pt x="159" y="66"/>
                  </a:lnTo>
                  <a:lnTo>
                    <a:pt x="166" y="66"/>
                  </a:lnTo>
                  <a:lnTo>
                    <a:pt x="184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06" name="Freeform 106"/>
            <p:cNvSpPr>
              <a:spLocks/>
            </p:cNvSpPr>
            <p:nvPr/>
          </p:nvSpPr>
          <p:spPr bwMode="auto">
            <a:xfrm>
              <a:off x="3254" y="3339"/>
              <a:ext cx="220" cy="240"/>
            </a:xfrm>
            <a:custGeom>
              <a:avLst/>
              <a:gdLst/>
              <a:ahLst/>
              <a:cxnLst>
                <a:cxn ang="0">
                  <a:pos x="220" y="7"/>
                </a:cxn>
                <a:cxn ang="0">
                  <a:pos x="220" y="7"/>
                </a:cxn>
                <a:cxn ang="0">
                  <a:pos x="212" y="7"/>
                </a:cxn>
                <a:cxn ang="0">
                  <a:pos x="205" y="7"/>
                </a:cxn>
                <a:cxn ang="0">
                  <a:pos x="198" y="0"/>
                </a:cxn>
                <a:cxn ang="0">
                  <a:pos x="194" y="0"/>
                </a:cxn>
                <a:cxn ang="0">
                  <a:pos x="180" y="0"/>
                </a:cxn>
                <a:cxn ang="0">
                  <a:pos x="166" y="0"/>
                </a:cxn>
                <a:cxn ang="0">
                  <a:pos x="151" y="0"/>
                </a:cxn>
                <a:cxn ang="0">
                  <a:pos x="137" y="0"/>
                </a:cxn>
                <a:cxn ang="0">
                  <a:pos x="126" y="0"/>
                </a:cxn>
                <a:cxn ang="0">
                  <a:pos x="104" y="0"/>
                </a:cxn>
                <a:cxn ang="0">
                  <a:pos x="90" y="0"/>
                </a:cxn>
                <a:cxn ang="0">
                  <a:pos x="68" y="7"/>
                </a:cxn>
                <a:cxn ang="0">
                  <a:pos x="50" y="14"/>
                </a:cxn>
                <a:cxn ang="0">
                  <a:pos x="36" y="21"/>
                </a:cxn>
                <a:cxn ang="0">
                  <a:pos x="14" y="28"/>
                </a:cxn>
                <a:cxn ang="0">
                  <a:pos x="14" y="35"/>
                </a:cxn>
                <a:cxn ang="0">
                  <a:pos x="7" y="49"/>
                </a:cxn>
                <a:cxn ang="0">
                  <a:pos x="0" y="66"/>
                </a:cxn>
                <a:cxn ang="0">
                  <a:pos x="0" y="94"/>
                </a:cxn>
                <a:cxn ang="0">
                  <a:pos x="0" y="126"/>
                </a:cxn>
                <a:cxn ang="0">
                  <a:pos x="0" y="160"/>
                </a:cxn>
                <a:cxn ang="0">
                  <a:pos x="7" y="199"/>
                </a:cxn>
                <a:cxn ang="0">
                  <a:pos x="14" y="240"/>
                </a:cxn>
                <a:cxn ang="0">
                  <a:pos x="14" y="240"/>
                </a:cxn>
                <a:cxn ang="0">
                  <a:pos x="21" y="233"/>
                </a:cxn>
                <a:cxn ang="0">
                  <a:pos x="29" y="233"/>
                </a:cxn>
                <a:cxn ang="0">
                  <a:pos x="36" y="233"/>
                </a:cxn>
                <a:cxn ang="0">
                  <a:pos x="43" y="233"/>
                </a:cxn>
                <a:cxn ang="0">
                  <a:pos x="50" y="233"/>
                </a:cxn>
                <a:cxn ang="0">
                  <a:pos x="61" y="233"/>
                </a:cxn>
                <a:cxn ang="0">
                  <a:pos x="76" y="233"/>
                </a:cxn>
                <a:cxn ang="0">
                  <a:pos x="90" y="233"/>
                </a:cxn>
                <a:cxn ang="0">
                  <a:pos x="104" y="233"/>
                </a:cxn>
                <a:cxn ang="0">
                  <a:pos x="126" y="233"/>
                </a:cxn>
                <a:cxn ang="0">
                  <a:pos x="137" y="233"/>
                </a:cxn>
                <a:cxn ang="0">
                  <a:pos x="158" y="233"/>
                </a:cxn>
                <a:cxn ang="0">
                  <a:pos x="180" y="240"/>
                </a:cxn>
                <a:cxn ang="0">
                  <a:pos x="198" y="240"/>
                </a:cxn>
                <a:cxn ang="0">
                  <a:pos x="220" y="240"/>
                </a:cxn>
                <a:cxn ang="0">
                  <a:pos x="220" y="233"/>
                </a:cxn>
                <a:cxn ang="0">
                  <a:pos x="220" y="213"/>
                </a:cxn>
                <a:cxn ang="0">
                  <a:pos x="212" y="188"/>
                </a:cxn>
                <a:cxn ang="0">
                  <a:pos x="212" y="153"/>
                </a:cxn>
                <a:cxn ang="0">
                  <a:pos x="212" y="115"/>
                </a:cxn>
                <a:cxn ang="0">
                  <a:pos x="212" y="73"/>
                </a:cxn>
                <a:cxn ang="0">
                  <a:pos x="212" y="42"/>
                </a:cxn>
                <a:cxn ang="0">
                  <a:pos x="220" y="7"/>
                </a:cxn>
              </a:cxnLst>
              <a:rect l="0" t="0" r="r" b="b"/>
              <a:pathLst>
                <a:path w="220" h="240">
                  <a:moveTo>
                    <a:pt x="220" y="7"/>
                  </a:moveTo>
                  <a:lnTo>
                    <a:pt x="220" y="7"/>
                  </a:lnTo>
                  <a:lnTo>
                    <a:pt x="212" y="7"/>
                  </a:lnTo>
                  <a:lnTo>
                    <a:pt x="205" y="7"/>
                  </a:lnTo>
                  <a:lnTo>
                    <a:pt x="198" y="0"/>
                  </a:lnTo>
                  <a:lnTo>
                    <a:pt x="194" y="0"/>
                  </a:lnTo>
                  <a:lnTo>
                    <a:pt x="180" y="0"/>
                  </a:lnTo>
                  <a:lnTo>
                    <a:pt x="166" y="0"/>
                  </a:lnTo>
                  <a:lnTo>
                    <a:pt x="151" y="0"/>
                  </a:lnTo>
                  <a:lnTo>
                    <a:pt x="137" y="0"/>
                  </a:lnTo>
                  <a:lnTo>
                    <a:pt x="126" y="0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68" y="7"/>
                  </a:lnTo>
                  <a:lnTo>
                    <a:pt x="50" y="14"/>
                  </a:lnTo>
                  <a:lnTo>
                    <a:pt x="36" y="21"/>
                  </a:lnTo>
                  <a:lnTo>
                    <a:pt x="14" y="28"/>
                  </a:lnTo>
                  <a:lnTo>
                    <a:pt x="14" y="35"/>
                  </a:lnTo>
                  <a:lnTo>
                    <a:pt x="7" y="49"/>
                  </a:lnTo>
                  <a:lnTo>
                    <a:pt x="0" y="66"/>
                  </a:lnTo>
                  <a:lnTo>
                    <a:pt x="0" y="94"/>
                  </a:lnTo>
                  <a:lnTo>
                    <a:pt x="0" y="126"/>
                  </a:lnTo>
                  <a:lnTo>
                    <a:pt x="0" y="160"/>
                  </a:lnTo>
                  <a:lnTo>
                    <a:pt x="7" y="199"/>
                  </a:lnTo>
                  <a:lnTo>
                    <a:pt x="14" y="240"/>
                  </a:lnTo>
                  <a:lnTo>
                    <a:pt x="14" y="240"/>
                  </a:lnTo>
                  <a:lnTo>
                    <a:pt x="21" y="233"/>
                  </a:lnTo>
                  <a:lnTo>
                    <a:pt x="29" y="233"/>
                  </a:lnTo>
                  <a:lnTo>
                    <a:pt x="36" y="233"/>
                  </a:lnTo>
                  <a:lnTo>
                    <a:pt x="43" y="233"/>
                  </a:lnTo>
                  <a:lnTo>
                    <a:pt x="50" y="233"/>
                  </a:lnTo>
                  <a:lnTo>
                    <a:pt x="61" y="233"/>
                  </a:lnTo>
                  <a:lnTo>
                    <a:pt x="76" y="233"/>
                  </a:lnTo>
                  <a:lnTo>
                    <a:pt x="90" y="233"/>
                  </a:lnTo>
                  <a:lnTo>
                    <a:pt x="104" y="233"/>
                  </a:lnTo>
                  <a:lnTo>
                    <a:pt x="126" y="233"/>
                  </a:lnTo>
                  <a:lnTo>
                    <a:pt x="137" y="233"/>
                  </a:lnTo>
                  <a:lnTo>
                    <a:pt x="158" y="233"/>
                  </a:lnTo>
                  <a:lnTo>
                    <a:pt x="180" y="240"/>
                  </a:lnTo>
                  <a:lnTo>
                    <a:pt x="198" y="240"/>
                  </a:lnTo>
                  <a:lnTo>
                    <a:pt x="220" y="240"/>
                  </a:lnTo>
                  <a:lnTo>
                    <a:pt x="220" y="233"/>
                  </a:lnTo>
                  <a:lnTo>
                    <a:pt x="220" y="213"/>
                  </a:lnTo>
                  <a:lnTo>
                    <a:pt x="212" y="188"/>
                  </a:lnTo>
                  <a:lnTo>
                    <a:pt x="212" y="153"/>
                  </a:lnTo>
                  <a:lnTo>
                    <a:pt x="212" y="115"/>
                  </a:lnTo>
                  <a:lnTo>
                    <a:pt x="212" y="73"/>
                  </a:lnTo>
                  <a:lnTo>
                    <a:pt x="212" y="42"/>
                  </a:lnTo>
                  <a:lnTo>
                    <a:pt x="220" y="7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07" name="Freeform 107"/>
            <p:cNvSpPr>
              <a:spLocks/>
            </p:cNvSpPr>
            <p:nvPr/>
          </p:nvSpPr>
          <p:spPr bwMode="auto">
            <a:xfrm>
              <a:off x="3275" y="3405"/>
              <a:ext cx="372" cy="241"/>
            </a:xfrm>
            <a:custGeom>
              <a:avLst/>
              <a:gdLst/>
              <a:ahLst/>
              <a:cxnLst>
                <a:cxn ang="0">
                  <a:pos x="8" y="181"/>
                </a:cxn>
                <a:cxn ang="0">
                  <a:pos x="0" y="213"/>
                </a:cxn>
                <a:cxn ang="0">
                  <a:pos x="238" y="241"/>
                </a:cxn>
                <a:cxn ang="0">
                  <a:pos x="238" y="241"/>
                </a:cxn>
                <a:cxn ang="0">
                  <a:pos x="246" y="241"/>
                </a:cxn>
                <a:cxn ang="0">
                  <a:pos x="253" y="234"/>
                </a:cxn>
                <a:cxn ang="0">
                  <a:pos x="267" y="227"/>
                </a:cxn>
                <a:cxn ang="0">
                  <a:pos x="274" y="220"/>
                </a:cxn>
                <a:cxn ang="0">
                  <a:pos x="289" y="213"/>
                </a:cxn>
                <a:cxn ang="0">
                  <a:pos x="303" y="199"/>
                </a:cxn>
                <a:cxn ang="0">
                  <a:pos x="314" y="195"/>
                </a:cxn>
                <a:cxn ang="0">
                  <a:pos x="328" y="174"/>
                </a:cxn>
                <a:cxn ang="0">
                  <a:pos x="343" y="160"/>
                </a:cxn>
                <a:cxn ang="0">
                  <a:pos x="350" y="147"/>
                </a:cxn>
                <a:cxn ang="0">
                  <a:pos x="357" y="129"/>
                </a:cxn>
                <a:cxn ang="0">
                  <a:pos x="364" y="108"/>
                </a:cxn>
                <a:cxn ang="0">
                  <a:pos x="372" y="80"/>
                </a:cxn>
                <a:cxn ang="0">
                  <a:pos x="372" y="60"/>
                </a:cxn>
                <a:cxn ang="0">
                  <a:pos x="364" y="35"/>
                </a:cxn>
                <a:cxn ang="0">
                  <a:pos x="364" y="35"/>
                </a:cxn>
                <a:cxn ang="0">
                  <a:pos x="364" y="28"/>
                </a:cxn>
                <a:cxn ang="0">
                  <a:pos x="357" y="28"/>
                </a:cxn>
                <a:cxn ang="0">
                  <a:pos x="350" y="21"/>
                </a:cxn>
                <a:cxn ang="0">
                  <a:pos x="343" y="14"/>
                </a:cxn>
                <a:cxn ang="0">
                  <a:pos x="336" y="7"/>
                </a:cxn>
                <a:cxn ang="0">
                  <a:pos x="328" y="0"/>
                </a:cxn>
                <a:cxn ang="0">
                  <a:pos x="314" y="0"/>
                </a:cxn>
                <a:cxn ang="0">
                  <a:pos x="314" y="0"/>
                </a:cxn>
                <a:cxn ang="0">
                  <a:pos x="321" y="14"/>
                </a:cxn>
                <a:cxn ang="0">
                  <a:pos x="328" y="28"/>
                </a:cxn>
                <a:cxn ang="0">
                  <a:pos x="328" y="56"/>
                </a:cxn>
                <a:cxn ang="0">
                  <a:pos x="328" y="80"/>
                </a:cxn>
                <a:cxn ang="0">
                  <a:pos x="328" y="108"/>
                </a:cxn>
                <a:cxn ang="0">
                  <a:pos x="321" y="140"/>
                </a:cxn>
                <a:cxn ang="0">
                  <a:pos x="303" y="174"/>
                </a:cxn>
                <a:cxn ang="0">
                  <a:pos x="303" y="174"/>
                </a:cxn>
                <a:cxn ang="0">
                  <a:pos x="303" y="174"/>
                </a:cxn>
                <a:cxn ang="0">
                  <a:pos x="303" y="174"/>
                </a:cxn>
                <a:cxn ang="0">
                  <a:pos x="296" y="174"/>
                </a:cxn>
                <a:cxn ang="0">
                  <a:pos x="296" y="181"/>
                </a:cxn>
                <a:cxn ang="0">
                  <a:pos x="289" y="181"/>
                </a:cxn>
                <a:cxn ang="0">
                  <a:pos x="282" y="188"/>
                </a:cxn>
                <a:cxn ang="0">
                  <a:pos x="274" y="188"/>
                </a:cxn>
                <a:cxn ang="0">
                  <a:pos x="267" y="188"/>
                </a:cxn>
                <a:cxn ang="0">
                  <a:pos x="260" y="195"/>
                </a:cxn>
                <a:cxn ang="0">
                  <a:pos x="253" y="195"/>
                </a:cxn>
                <a:cxn ang="0">
                  <a:pos x="238" y="195"/>
                </a:cxn>
                <a:cxn ang="0">
                  <a:pos x="235" y="195"/>
                </a:cxn>
                <a:cxn ang="0">
                  <a:pos x="220" y="195"/>
                </a:cxn>
                <a:cxn ang="0">
                  <a:pos x="206" y="195"/>
                </a:cxn>
                <a:cxn ang="0">
                  <a:pos x="191" y="195"/>
                </a:cxn>
                <a:cxn ang="0">
                  <a:pos x="191" y="227"/>
                </a:cxn>
                <a:cxn ang="0">
                  <a:pos x="8" y="206"/>
                </a:cxn>
                <a:cxn ang="0">
                  <a:pos x="8" y="181"/>
                </a:cxn>
              </a:cxnLst>
              <a:rect l="0" t="0" r="r" b="b"/>
              <a:pathLst>
                <a:path w="372" h="241">
                  <a:moveTo>
                    <a:pt x="8" y="181"/>
                  </a:moveTo>
                  <a:lnTo>
                    <a:pt x="0" y="213"/>
                  </a:lnTo>
                  <a:lnTo>
                    <a:pt x="238" y="241"/>
                  </a:lnTo>
                  <a:lnTo>
                    <a:pt x="238" y="241"/>
                  </a:lnTo>
                  <a:lnTo>
                    <a:pt x="246" y="241"/>
                  </a:lnTo>
                  <a:lnTo>
                    <a:pt x="253" y="234"/>
                  </a:lnTo>
                  <a:lnTo>
                    <a:pt x="267" y="227"/>
                  </a:lnTo>
                  <a:lnTo>
                    <a:pt x="274" y="220"/>
                  </a:lnTo>
                  <a:lnTo>
                    <a:pt x="289" y="213"/>
                  </a:lnTo>
                  <a:lnTo>
                    <a:pt x="303" y="199"/>
                  </a:lnTo>
                  <a:lnTo>
                    <a:pt x="314" y="195"/>
                  </a:lnTo>
                  <a:lnTo>
                    <a:pt x="328" y="174"/>
                  </a:lnTo>
                  <a:lnTo>
                    <a:pt x="343" y="160"/>
                  </a:lnTo>
                  <a:lnTo>
                    <a:pt x="350" y="147"/>
                  </a:lnTo>
                  <a:lnTo>
                    <a:pt x="357" y="129"/>
                  </a:lnTo>
                  <a:lnTo>
                    <a:pt x="364" y="108"/>
                  </a:lnTo>
                  <a:lnTo>
                    <a:pt x="372" y="80"/>
                  </a:lnTo>
                  <a:lnTo>
                    <a:pt x="372" y="60"/>
                  </a:lnTo>
                  <a:lnTo>
                    <a:pt x="364" y="35"/>
                  </a:lnTo>
                  <a:lnTo>
                    <a:pt x="364" y="35"/>
                  </a:lnTo>
                  <a:lnTo>
                    <a:pt x="364" y="28"/>
                  </a:lnTo>
                  <a:lnTo>
                    <a:pt x="357" y="28"/>
                  </a:lnTo>
                  <a:lnTo>
                    <a:pt x="350" y="21"/>
                  </a:lnTo>
                  <a:lnTo>
                    <a:pt x="343" y="14"/>
                  </a:lnTo>
                  <a:lnTo>
                    <a:pt x="336" y="7"/>
                  </a:lnTo>
                  <a:lnTo>
                    <a:pt x="328" y="0"/>
                  </a:lnTo>
                  <a:lnTo>
                    <a:pt x="314" y="0"/>
                  </a:lnTo>
                  <a:lnTo>
                    <a:pt x="314" y="0"/>
                  </a:lnTo>
                  <a:lnTo>
                    <a:pt x="321" y="14"/>
                  </a:lnTo>
                  <a:lnTo>
                    <a:pt x="328" y="28"/>
                  </a:lnTo>
                  <a:lnTo>
                    <a:pt x="328" y="56"/>
                  </a:lnTo>
                  <a:lnTo>
                    <a:pt x="328" y="80"/>
                  </a:lnTo>
                  <a:lnTo>
                    <a:pt x="328" y="108"/>
                  </a:lnTo>
                  <a:lnTo>
                    <a:pt x="321" y="140"/>
                  </a:lnTo>
                  <a:lnTo>
                    <a:pt x="303" y="174"/>
                  </a:lnTo>
                  <a:lnTo>
                    <a:pt x="303" y="174"/>
                  </a:lnTo>
                  <a:lnTo>
                    <a:pt x="303" y="174"/>
                  </a:lnTo>
                  <a:lnTo>
                    <a:pt x="303" y="174"/>
                  </a:lnTo>
                  <a:lnTo>
                    <a:pt x="296" y="174"/>
                  </a:lnTo>
                  <a:lnTo>
                    <a:pt x="296" y="181"/>
                  </a:lnTo>
                  <a:lnTo>
                    <a:pt x="289" y="181"/>
                  </a:lnTo>
                  <a:lnTo>
                    <a:pt x="282" y="188"/>
                  </a:lnTo>
                  <a:lnTo>
                    <a:pt x="274" y="188"/>
                  </a:lnTo>
                  <a:lnTo>
                    <a:pt x="267" y="188"/>
                  </a:lnTo>
                  <a:lnTo>
                    <a:pt x="260" y="195"/>
                  </a:lnTo>
                  <a:lnTo>
                    <a:pt x="253" y="195"/>
                  </a:lnTo>
                  <a:lnTo>
                    <a:pt x="238" y="195"/>
                  </a:lnTo>
                  <a:lnTo>
                    <a:pt x="235" y="195"/>
                  </a:lnTo>
                  <a:lnTo>
                    <a:pt x="220" y="195"/>
                  </a:lnTo>
                  <a:lnTo>
                    <a:pt x="206" y="195"/>
                  </a:lnTo>
                  <a:lnTo>
                    <a:pt x="191" y="195"/>
                  </a:lnTo>
                  <a:lnTo>
                    <a:pt x="191" y="227"/>
                  </a:lnTo>
                  <a:lnTo>
                    <a:pt x="8" y="206"/>
                  </a:lnTo>
                  <a:lnTo>
                    <a:pt x="8" y="181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08" name="Freeform 108"/>
            <p:cNvSpPr>
              <a:spLocks/>
            </p:cNvSpPr>
            <p:nvPr/>
          </p:nvSpPr>
          <p:spPr bwMode="auto">
            <a:xfrm>
              <a:off x="3229" y="3646"/>
              <a:ext cx="274" cy="80"/>
            </a:xfrm>
            <a:custGeom>
              <a:avLst/>
              <a:gdLst/>
              <a:ahLst/>
              <a:cxnLst>
                <a:cxn ang="0">
                  <a:pos x="274" y="24"/>
                </a:cxn>
                <a:cxn ang="0">
                  <a:pos x="7" y="0"/>
                </a:cxn>
                <a:cxn ang="0">
                  <a:pos x="0" y="24"/>
                </a:cxn>
                <a:cxn ang="0">
                  <a:pos x="266" y="80"/>
                </a:cxn>
                <a:cxn ang="0">
                  <a:pos x="274" y="24"/>
                </a:cxn>
              </a:cxnLst>
              <a:rect l="0" t="0" r="r" b="b"/>
              <a:pathLst>
                <a:path w="274" h="80">
                  <a:moveTo>
                    <a:pt x="274" y="24"/>
                  </a:moveTo>
                  <a:lnTo>
                    <a:pt x="7" y="0"/>
                  </a:lnTo>
                  <a:lnTo>
                    <a:pt x="0" y="24"/>
                  </a:lnTo>
                  <a:lnTo>
                    <a:pt x="266" y="80"/>
                  </a:lnTo>
                  <a:lnTo>
                    <a:pt x="274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3366" y="3670"/>
              <a:ext cx="115" cy="35"/>
            </a:xfrm>
            <a:custGeom>
              <a:avLst/>
              <a:gdLst/>
              <a:ahLst/>
              <a:cxnLst>
                <a:cxn ang="0">
                  <a:pos x="115" y="14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08" y="35"/>
                </a:cxn>
                <a:cxn ang="0">
                  <a:pos x="115" y="14"/>
                </a:cxn>
              </a:cxnLst>
              <a:rect l="0" t="0" r="r" b="b"/>
              <a:pathLst>
                <a:path w="115" h="35">
                  <a:moveTo>
                    <a:pt x="115" y="14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08" y="35"/>
                  </a:lnTo>
                  <a:lnTo>
                    <a:pt x="115" y="14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3247" y="3652"/>
              <a:ext cx="75" cy="25"/>
            </a:xfrm>
            <a:custGeom>
              <a:avLst/>
              <a:gdLst/>
              <a:ahLst/>
              <a:cxnLst>
                <a:cxn ang="0">
                  <a:pos x="75" y="14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75" y="25"/>
                </a:cxn>
                <a:cxn ang="0">
                  <a:pos x="75" y="14"/>
                </a:cxn>
              </a:cxnLst>
              <a:rect l="0" t="0" r="r" b="b"/>
              <a:pathLst>
                <a:path w="75" h="25">
                  <a:moveTo>
                    <a:pt x="75" y="14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75" y="25"/>
                  </a:lnTo>
                  <a:lnTo>
                    <a:pt x="75" y="14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3056" y="3677"/>
              <a:ext cx="454" cy="146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0" y="49"/>
                </a:cxn>
                <a:cxn ang="0">
                  <a:pos x="0" y="42"/>
                </a:cxn>
                <a:cxn ang="0">
                  <a:pos x="7" y="42"/>
                </a:cxn>
                <a:cxn ang="0">
                  <a:pos x="14" y="42"/>
                </a:cxn>
                <a:cxn ang="0">
                  <a:pos x="21" y="42"/>
                </a:cxn>
                <a:cxn ang="0">
                  <a:pos x="28" y="42"/>
                </a:cxn>
                <a:cxn ang="0">
                  <a:pos x="36" y="35"/>
                </a:cxn>
                <a:cxn ang="0">
                  <a:pos x="50" y="35"/>
                </a:cxn>
                <a:cxn ang="0">
                  <a:pos x="57" y="35"/>
                </a:cxn>
                <a:cxn ang="0">
                  <a:pos x="68" y="28"/>
                </a:cxn>
                <a:cxn ang="0">
                  <a:pos x="75" y="28"/>
                </a:cxn>
                <a:cxn ang="0">
                  <a:pos x="83" y="21"/>
                </a:cxn>
                <a:cxn ang="0">
                  <a:pos x="97" y="14"/>
                </a:cxn>
                <a:cxn ang="0">
                  <a:pos x="104" y="14"/>
                </a:cxn>
                <a:cxn ang="0">
                  <a:pos x="111" y="7"/>
                </a:cxn>
                <a:cxn ang="0">
                  <a:pos x="119" y="0"/>
                </a:cxn>
                <a:cxn ang="0">
                  <a:pos x="454" y="73"/>
                </a:cxn>
                <a:cxn ang="0">
                  <a:pos x="454" y="73"/>
                </a:cxn>
                <a:cxn ang="0">
                  <a:pos x="454" y="80"/>
                </a:cxn>
                <a:cxn ang="0">
                  <a:pos x="447" y="80"/>
                </a:cxn>
                <a:cxn ang="0">
                  <a:pos x="447" y="80"/>
                </a:cxn>
                <a:cxn ang="0">
                  <a:pos x="439" y="87"/>
                </a:cxn>
                <a:cxn ang="0">
                  <a:pos x="432" y="94"/>
                </a:cxn>
                <a:cxn ang="0">
                  <a:pos x="425" y="101"/>
                </a:cxn>
                <a:cxn ang="0">
                  <a:pos x="418" y="108"/>
                </a:cxn>
                <a:cxn ang="0">
                  <a:pos x="410" y="115"/>
                </a:cxn>
                <a:cxn ang="0">
                  <a:pos x="403" y="115"/>
                </a:cxn>
                <a:cxn ang="0">
                  <a:pos x="392" y="122"/>
                </a:cxn>
                <a:cxn ang="0">
                  <a:pos x="385" y="129"/>
                </a:cxn>
                <a:cxn ang="0">
                  <a:pos x="378" y="132"/>
                </a:cxn>
                <a:cxn ang="0">
                  <a:pos x="371" y="139"/>
                </a:cxn>
                <a:cxn ang="0">
                  <a:pos x="356" y="139"/>
                </a:cxn>
                <a:cxn ang="0">
                  <a:pos x="349" y="146"/>
                </a:cxn>
                <a:cxn ang="0">
                  <a:pos x="0" y="49"/>
                </a:cxn>
              </a:cxnLst>
              <a:rect l="0" t="0" r="r" b="b"/>
              <a:pathLst>
                <a:path w="454" h="146">
                  <a:moveTo>
                    <a:pt x="0" y="49"/>
                  </a:moveTo>
                  <a:lnTo>
                    <a:pt x="0" y="49"/>
                  </a:lnTo>
                  <a:lnTo>
                    <a:pt x="0" y="42"/>
                  </a:lnTo>
                  <a:lnTo>
                    <a:pt x="7" y="42"/>
                  </a:lnTo>
                  <a:lnTo>
                    <a:pt x="14" y="42"/>
                  </a:lnTo>
                  <a:lnTo>
                    <a:pt x="21" y="42"/>
                  </a:lnTo>
                  <a:lnTo>
                    <a:pt x="28" y="42"/>
                  </a:lnTo>
                  <a:lnTo>
                    <a:pt x="36" y="35"/>
                  </a:lnTo>
                  <a:lnTo>
                    <a:pt x="50" y="35"/>
                  </a:lnTo>
                  <a:lnTo>
                    <a:pt x="57" y="35"/>
                  </a:lnTo>
                  <a:lnTo>
                    <a:pt x="68" y="28"/>
                  </a:lnTo>
                  <a:lnTo>
                    <a:pt x="75" y="28"/>
                  </a:lnTo>
                  <a:lnTo>
                    <a:pt x="83" y="21"/>
                  </a:lnTo>
                  <a:lnTo>
                    <a:pt x="97" y="14"/>
                  </a:lnTo>
                  <a:lnTo>
                    <a:pt x="104" y="14"/>
                  </a:lnTo>
                  <a:lnTo>
                    <a:pt x="111" y="7"/>
                  </a:lnTo>
                  <a:lnTo>
                    <a:pt x="119" y="0"/>
                  </a:lnTo>
                  <a:lnTo>
                    <a:pt x="454" y="73"/>
                  </a:lnTo>
                  <a:lnTo>
                    <a:pt x="454" y="73"/>
                  </a:lnTo>
                  <a:lnTo>
                    <a:pt x="454" y="80"/>
                  </a:lnTo>
                  <a:lnTo>
                    <a:pt x="447" y="80"/>
                  </a:lnTo>
                  <a:lnTo>
                    <a:pt x="447" y="80"/>
                  </a:lnTo>
                  <a:lnTo>
                    <a:pt x="439" y="87"/>
                  </a:lnTo>
                  <a:lnTo>
                    <a:pt x="432" y="94"/>
                  </a:lnTo>
                  <a:lnTo>
                    <a:pt x="425" y="101"/>
                  </a:lnTo>
                  <a:lnTo>
                    <a:pt x="418" y="108"/>
                  </a:lnTo>
                  <a:lnTo>
                    <a:pt x="410" y="115"/>
                  </a:lnTo>
                  <a:lnTo>
                    <a:pt x="403" y="115"/>
                  </a:lnTo>
                  <a:lnTo>
                    <a:pt x="392" y="122"/>
                  </a:lnTo>
                  <a:lnTo>
                    <a:pt x="385" y="129"/>
                  </a:lnTo>
                  <a:lnTo>
                    <a:pt x="378" y="132"/>
                  </a:lnTo>
                  <a:lnTo>
                    <a:pt x="371" y="139"/>
                  </a:lnTo>
                  <a:lnTo>
                    <a:pt x="356" y="139"/>
                  </a:lnTo>
                  <a:lnTo>
                    <a:pt x="349" y="146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3510" y="3666"/>
              <a:ext cx="155" cy="67"/>
            </a:xfrm>
            <a:custGeom>
              <a:avLst/>
              <a:gdLst/>
              <a:ahLst/>
              <a:cxnLst>
                <a:cxn ang="0">
                  <a:pos x="11" y="67"/>
                </a:cxn>
                <a:cxn ang="0">
                  <a:pos x="155" y="25"/>
                </a:cxn>
                <a:cxn ang="0">
                  <a:pos x="68" y="0"/>
                </a:cxn>
                <a:cxn ang="0">
                  <a:pos x="0" y="4"/>
                </a:cxn>
                <a:cxn ang="0">
                  <a:pos x="0" y="67"/>
                </a:cxn>
                <a:cxn ang="0">
                  <a:pos x="11" y="67"/>
                </a:cxn>
              </a:cxnLst>
              <a:rect l="0" t="0" r="r" b="b"/>
              <a:pathLst>
                <a:path w="155" h="67">
                  <a:moveTo>
                    <a:pt x="11" y="67"/>
                  </a:moveTo>
                  <a:lnTo>
                    <a:pt x="155" y="25"/>
                  </a:lnTo>
                  <a:lnTo>
                    <a:pt x="68" y="0"/>
                  </a:lnTo>
                  <a:lnTo>
                    <a:pt x="0" y="4"/>
                  </a:lnTo>
                  <a:lnTo>
                    <a:pt x="0" y="67"/>
                  </a:lnTo>
                  <a:lnTo>
                    <a:pt x="11" y="67"/>
                  </a:lnTo>
                  <a:close/>
                </a:path>
              </a:pathLst>
            </a:custGeom>
            <a:solidFill>
              <a:srgbClr val="001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13" name="Freeform 113"/>
            <p:cNvSpPr>
              <a:spLocks/>
            </p:cNvSpPr>
            <p:nvPr/>
          </p:nvSpPr>
          <p:spPr bwMode="auto">
            <a:xfrm>
              <a:off x="3092" y="3367"/>
              <a:ext cx="83" cy="331"/>
            </a:xfrm>
            <a:custGeom>
              <a:avLst/>
              <a:gdLst/>
              <a:ahLst/>
              <a:cxnLst>
                <a:cxn ang="0">
                  <a:pos x="83" y="7"/>
                </a:cxn>
                <a:cxn ang="0">
                  <a:pos x="83" y="7"/>
                </a:cxn>
                <a:cxn ang="0">
                  <a:pos x="83" y="7"/>
                </a:cxn>
                <a:cxn ang="0">
                  <a:pos x="83" y="7"/>
                </a:cxn>
                <a:cxn ang="0">
                  <a:pos x="75" y="7"/>
                </a:cxn>
                <a:cxn ang="0">
                  <a:pos x="75" y="0"/>
                </a:cxn>
                <a:cxn ang="0">
                  <a:pos x="68" y="0"/>
                </a:cxn>
                <a:cxn ang="0">
                  <a:pos x="61" y="0"/>
                </a:cxn>
                <a:cxn ang="0">
                  <a:pos x="54" y="0"/>
                </a:cxn>
                <a:cxn ang="0">
                  <a:pos x="47" y="0"/>
                </a:cxn>
                <a:cxn ang="0">
                  <a:pos x="39" y="0"/>
                </a:cxn>
                <a:cxn ang="0">
                  <a:pos x="32" y="0"/>
                </a:cxn>
                <a:cxn ang="0">
                  <a:pos x="25" y="0"/>
                </a:cxn>
                <a:cxn ang="0">
                  <a:pos x="21" y="0"/>
                </a:cxn>
                <a:cxn ang="0">
                  <a:pos x="14" y="7"/>
                </a:cxn>
                <a:cxn ang="0">
                  <a:pos x="7" y="7"/>
                </a:cxn>
                <a:cxn ang="0">
                  <a:pos x="0" y="14"/>
                </a:cxn>
                <a:cxn ang="0">
                  <a:pos x="0" y="331"/>
                </a:cxn>
                <a:cxn ang="0">
                  <a:pos x="0" y="331"/>
                </a:cxn>
                <a:cxn ang="0">
                  <a:pos x="0" y="331"/>
                </a:cxn>
                <a:cxn ang="0">
                  <a:pos x="0" y="331"/>
                </a:cxn>
                <a:cxn ang="0">
                  <a:pos x="7" y="331"/>
                </a:cxn>
                <a:cxn ang="0">
                  <a:pos x="7" y="331"/>
                </a:cxn>
                <a:cxn ang="0">
                  <a:pos x="14" y="324"/>
                </a:cxn>
                <a:cxn ang="0">
                  <a:pos x="21" y="324"/>
                </a:cxn>
                <a:cxn ang="0">
                  <a:pos x="25" y="324"/>
                </a:cxn>
                <a:cxn ang="0">
                  <a:pos x="32" y="324"/>
                </a:cxn>
                <a:cxn ang="0">
                  <a:pos x="39" y="317"/>
                </a:cxn>
                <a:cxn ang="0">
                  <a:pos x="47" y="317"/>
                </a:cxn>
                <a:cxn ang="0">
                  <a:pos x="54" y="317"/>
                </a:cxn>
                <a:cxn ang="0">
                  <a:pos x="61" y="310"/>
                </a:cxn>
                <a:cxn ang="0">
                  <a:pos x="68" y="303"/>
                </a:cxn>
                <a:cxn ang="0">
                  <a:pos x="75" y="303"/>
                </a:cxn>
                <a:cxn ang="0">
                  <a:pos x="83" y="299"/>
                </a:cxn>
                <a:cxn ang="0">
                  <a:pos x="83" y="7"/>
                </a:cxn>
              </a:cxnLst>
              <a:rect l="0" t="0" r="r" b="b"/>
              <a:pathLst>
                <a:path w="83" h="331">
                  <a:moveTo>
                    <a:pt x="83" y="7"/>
                  </a:moveTo>
                  <a:lnTo>
                    <a:pt x="83" y="7"/>
                  </a:lnTo>
                  <a:lnTo>
                    <a:pt x="83" y="7"/>
                  </a:lnTo>
                  <a:lnTo>
                    <a:pt x="83" y="7"/>
                  </a:lnTo>
                  <a:lnTo>
                    <a:pt x="75" y="7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7"/>
                  </a:lnTo>
                  <a:lnTo>
                    <a:pt x="0" y="14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7" y="331"/>
                  </a:lnTo>
                  <a:lnTo>
                    <a:pt x="7" y="331"/>
                  </a:lnTo>
                  <a:lnTo>
                    <a:pt x="14" y="324"/>
                  </a:lnTo>
                  <a:lnTo>
                    <a:pt x="21" y="324"/>
                  </a:lnTo>
                  <a:lnTo>
                    <a:pt x="25" y="324"/>
                  </a:lnTo>
                  <a:lnTo>
                    <a:pt x="32" y="324"/>
                  </a:lnTo>
                  <a:lnTo>
                    <a:pt x="39" y="317"/>
                  </a:lnTo>
                  <a:lnTo>
                    <a:pt x="47" y="317"/>
                  </a:lnTo>
                  <a:lnTo>
                    <a:pt x="54" y="317"/>
                  </a:lnTo>
                  <a:lnTo>
                    <a:pt x="61" y="310"/>
                  </a:lnTo>
                  <a:lnTo>
                    <a:pt x="68" y="303"/>
                  </a:lnTo>
                  <a:lnTo>
                    <a:pt x="75" y="303"/>
                  </a:lnTo>
                  <a:lnTo>
                    <a:pt x="83" y="299"/>
                  </a:lnTo>
                  <a:lnTo>
                    <a:pt x="83" y="7"/>
                  </a:lnTo>
                  <a:close/>
                </a:path>
              </a:pathLst>
            </a:custGeom>
            <a:solidFill>
              <a:srgbClr val="7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3092" y="3367"/>
              <a:ext cx="75" cy="279"/>
            </a:xfrm>
            <a:custGeom>
              <a:avLst/>
              <a:gdLst/>
              <a:ahLst/>
              <a:cxnLst>
                <a:cxn ang="0">
                  <a:pos x="75" y="7"/>
                </a:cxn>
                <a:cxn ang="0">
                  <a:pos x="75" y="7"/>
                </a:cxn>
                <a:cxn ang="0">
                  <a:pos x="75" y="7"/>
                </a:cxn>
                <a:cxn ang="0">
                  <a:pos x="68" y="7"/>
                </a:cxn>
                <a:cxn ang="0">
                  <a:pos x="68" y="7"/>
                </a:cxn>
                <a:cxn ang="0">
                  <a:pos x="61" y="7"/>
                </a:cxn>
                <a:cxn ang="0">
                  <a:pos x="61" y="7"/>
                </a:cxn>
                <a:cxn ang="0">
                  <a:pos x="54" y="0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39" y="0"/>
                </a:cxn>
                <a:cxn ang="0">
                  <a:pos x="32" y="0"/>
                </a:cxn>
                <a:cxn ang="0">
                  <a:pos x="25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7" y="14"/>
                </a:cxn>
                <a:cxn ang="0">
                  <a:pos x="0" y="14"/>
                </a:cxn>
                <a:cxn ang="0">
                  <a:pos x="0" y="279"/>
                </a:cxn>
                <a:cxn ang="0">
                  <a:pos x="0" y="279"/>
                </a:cxn>
                <a:cxn ang="0">
                  <a:pos x="0" y="279"/>
                </a:cxn>
                <a:cxn ang="0">
                  <a:pos x="7" y="279"/>
                </a:cxn>
                <a:cxn ang="0">
                  <a:pos x="7" y="279"/>
                </a:cxn>
                <a:cxn ang="0">
                  <a:pos x="14" y="279"/>
                </a:cxn>
                <a:cxn ang="0">
                  <a:pos x="14" y="279"/>
                </a:cxn>
                <a:cxn ang="0">
                  <a:pos x="21" y="279"/>
                </a:cxn>
                <a:cxn ang="0">
                  <a:pos x="25" y="279"/>
                </a:cxn>
                <a:cxn ang="0">
                  <a:pos x="25" y="272"/>
                </a:cxn>
                <a:cxn ang="0">
                  <a:pos x="32" y="272"/>
                </a:cxn>
                <a:cxn ang="0">
                  <a:pos x="39" y="272"/>
                </a:cxn>
                <a:cxn ang="0">
                  <a:pos x="47" y="265"/>
                </a:cxn>
                <a:cxn ang="0">
                  <a:pos x="54" y="265"/>
                </a:cxn>
                <a:cxn ang="0">
                  <a:pos x="61" y="258"/>
                </a:cxn>
                <a:cxn ang="0">
                  <a:pos x="68" y="258"/>
                </a:cxn>
                <a:cxn ang="0">
                  <a:pos x="75" y="251"/>
                </a:cxn>
                <a:cxn ang="0">
                  <a:pos x="75" y="7"/>
                </a:cxn>
              </a:cxnLst>
              <a:rect l="0" t="0" r="r" b="b"/>
              <a:pathLst>
                <a:path w="75" h="279">
                  <a:moveTo>
                    <a:pt x="75" y="7"/>
                  </a:moveTo>
                  <a:lnTo>
                    <a:pt x="75" y="7"/>
                  </a:lnTo>
                  <a:lnTo>
                    <a:pt x="75" y="7"/>
                  </a:lnTo>
                  <a:lnTo>
                    <a:pt x="68" y="7"/>
                  </a:lnTo>
                  <a:lnTo>
                    <a:pt x="68" y="7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21" y="7"/>
                  </a:lnTo>
                  <a:lnTo>
                    <a:pt x="14" y="7"/>
                  </a:lnTo>
                  <a:lnTo>
                    <a:pt x="7" y="14"/>
                  </a:lnTo>
                  <a:lnTo>
                    <a:pt x="0" y="14"/>
                  </a:lnTo>
                  <a:lnTo>
                    <a:pt x="0" y="279"/>
                  </a:lnTo>
                  <a:lnTo>
                    <a:pt x="0" y="279"/>
                  </a:lnTo>
                  <a:lnTo>
                    <a:pt x="0" y="279"/>
                  </a:lnTo>
                  <a:lnTo>
                    <a:pt x="7" y="279"/>
                  </a:lnTo>
                  <a:lnTo>
                    <a:pt x="7" y="279"/>
                  </a:lnTo>
                  <a:lnTo>
                    <a:pt x="14" y="279"/>
                  </a:lnTo>
                  <a:lnTo>
                    <a:pt x="14" y="279"/>
                  </a:lnTo>
                  <a:lnTo>
                    <a:pt x="21" y="279"/>
                  </a:lnTo>
                  <a:lnTo>
                    <a:pt x="25" y="279"/>
                  </a:lnTo>
                  <a:lnTo>
                    <a:pt x="25" y="272"/>
                  </a:lnTo>
                  <a:lnTo>
                    <a:pt x="32" y="272"/>
                  </a:lnTo>
                  <a:lnTo>
                    <a:pt x="39" y="272"/>
                  </a:lnTo>
                  <a:lnTo>
                    <a:pt x="47" y="265"/>
                  </a:lnTo>
                  <a:lnTo>
                    <a:pt x="54" y="265"/>
                  </a:lnTo>
                  <a:lnTo>
                    <a:pt x="61" y="258"/>
                  </a:lnTo>
                  <a:lnTo>
                    <a:pt x="68" y="258"/>
                  </a:lnTo>
                  <a:lnTo>
                    <a:pt x="75" y="251"/>
                  </a:lnTo>
                  <a:lnTo>
                    <a:pt x="75" y="7"/>
                  </a:lnTo>
                  <a:close/>
                </a:path>
              </a:pathLst>
            </a:custGeom>
            <a:solidFill>
              <a:srgbClr val="93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auto">
            <a:xfrm>
              <a:off x="3092" y="3374"/>
              <a:ext cx="61" cy="226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39" y="0"/>
                </a:cxn>
                <a:cxn ang="0">
                  <a:pos x="32" y="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1" y="0"/>
                </a:cxn>
                <a:cxn ang="0">
                  <a:pos x="14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226"/>
                </a:cxn>
                <a:cxn ang="0">
                  <a:pos x="0" y="226"/>
                </a:cxn>
                <a:cxn ang="0">
                  <a:pos x="7" y="226"/>
                </a:cxn>
                <a:cxn ang="0">
                  <a:pos x="7" y="226"/>
                </a:cxn>
                <a:cxn ang="0">
                  <a:pos x="7" y="226"/>
                </a:cxn>
                <a:cxn ang="0">
                  <a:pos x="14" y="226"/>
                </a:cxn>
                <a:cxn ang="0">
                  <a:pos x="14" y="226"/>
                </a:cxn>
                <a:cxn ang="0">
                  <a:pos x="21" y="226"/>
                </a:cxn>
                <a:cxn ang="0">
                  <a:pos x="21" y="219"/>
                </a:cxn>
                <a:cxn ang="0">
                  <a:pos x="25" y="219"/>
                </a:cxn>
                <a:cxn ang="0">
                  <a:pos x="32" y="219"/>
                </a:cxn>
                <a:cxn ang="0">
                  <a:pos x="32" y="219"/>
                </a:cxn>
                <a:cxn ang="0">
                  <a:pos x="39" y="212"/>
                </a:cxn>
                <a:cxn ang="0">
                  <a:pos x="47" y="212"/>
                </a:cxn>
                <a:cxn ang="0">
                  <a:pos x="54" y="212"/>
                </a:cxn>
                <a:cxn ang="0">
                  <a:pos x="61" y="205"/>
                </a:cxn>
                <a:cxn ang="0">
                  <a:pos x="61" y="205"/>
                </a:cxn>
                <a:cxn ang="0">
                  <a:pos x="61" y="0"/>
                </a:cxn>
              </a:cxnLst>
              <a:rect l="0" t="0" r="r" b="b"/>
              <a:pathLst>
                <a:path w="61" h="226">
                  <a:moveTo>
                    <a:pt x="61" y="0"/>
                  </a:move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7" y="226"/>
                  </a:lnTo>
                  <a:lnTo>
                    <a:pt x="7" y="226"/>
                  </a:lnTo>
                  <a:lnTo>
                    <a:pt x="7" y="226"/>
                  </a:lnTo>
                  <a:lnTo>
                    <a:pt x="14" y="226"/>
                  </a:lnTo>
                  <a:lnTo>
                    <a:pt x="14" y="226"/>
                  </a:lnTo>
                  <a:lnTo>
                    <a:pt x="21" y="226"/>
                  </a:lnTo>
                  <a:lnTo>
                    <a:pt x="21" y="219"/>
                  </a:lnTo>
                  <a:lnTo>
                    <a:pt x="25" y="219"/>
                  </a:lnTo>
                  <a:lnTo>
                    <a:pt x="32" y="219"/>
                  </a:lnTo>
                  <a:lnTo>
                    <a:pt x="32" y="219"/>
                  </a:lnTo>
                  <a:lnTo>
                    <a:pt x="39" y="212"/>
                  </a:lnTo>
                  <a:lnTo>
                    <a:pt x="47" y="212"/>
                  </a:lnTo>
                  <a:lnTo>
                    <a:pt x="54" y="212"/>
                  </a:lnTo>
                  <a:lnTo>
                    <a:pt x="61" y="205"/>
                  </a:lnTo>
                  <a:lnTo>
                    <a:pt x="61" y="205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A8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auto">
            <a:xfrm>
              <a:off x="3099" y="3374"/>
              <a:ext cx="47" cy="178"/>
            </a:xfrm>
            <a:custGeom>
              <a:avLst/>
              <a:gdLst/>
              <a:ahLst/>
              <a:cxnLst>
                <a:cxn ang="0">
                  <a:pos x="47" y="7"/>
                </a:cxn>
                <a:cxn ang="0">
                  <a:pos x="47" y="7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32" y="0"/>
                </a:cxn>
                <a:cxn ang="0">
                  <a:pos x="25" y="0"/>
                </a:cxn>
                <a:cxn ang="0">
                  <a:pos x="14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178"/>
                </a:cxn>
                <a:cxn ang="0">
                  <a:pos x="0" y="178"/>
                </a:cxn>
                <a:cxn ang="0">
                  <a:pos x="0" y="171"/>
                </a:cxn>
                <a:cxn ang="0">
                  <a:pos x="7" y="171"/>
                </a:cxn>
                <a:cxn ang="0">
                  <a:pos x="14" y="171"/>
                </a:cxn>
                <a:cxn ang="0">
                  <a:pos x="18" y="171"/>
                </a:cxn>
                <a:cxn ang="0">
                  <a:pos x="25" y="164"/>
                </a:cxn>
                <a:cxn ang="0">
                  <a:pos x="40" y="164"/>
                </a:cxn>
                <a:cxn ang="0">
                  <a:pos x="47" y="160"/>
                </a:cxn>
                <a:cxn ang="0">
                  <a:pos x="47" y="7"/>
                </a:cxn>
              </a:cxnLst>
              <a:rect l="0" t="0" r="r" b="b"/>
              <a:pathLst>
                <a:path w="47" h="178">
                  <a:moveTo>
                    <a:pt x="47" y="7"/>
                  </a:moveTo>
                  <a:lnTo>
                    <a:pt x="47" y="7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0" y="171"/>
                  </a:lnTo>
                  <a:lnTo>
                    <a:pt x="7" y="171"/>
                  </a:lnTo>
                  <a:lnTo>
                    <a:pt x="14" y="171"/>
                  </a:lnTo>
                  <a:lnTo>
                    <a:pt x="18" y="171"/>
                  </a:lnTo>
                  <a:lnTo>
                    <a:pt x="25" y="164"/>
                  </a:lnTo>
                  <a:lnTo>
                    <a:pt x="40" y="164"/>
                  </a:lnTo>
                  <a:lnTo>
                    <a:pt x="47" y="160"/>
                  </a:lnTo>
                  <a:lnTo>
                    <a:pt x="47" y="7"/>
                  </a:lnTo>
                  <a:close/>
                </a:path>
              </a:pathLst>
            </a:custGeom>
            <a:solidFill>
              <a:srgbClr val="BC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17" name="Freeform 117"/>
            <p:cNvSpPr>
              <a:spLocks/>
            </p:cNvSpPr>
            <p:nvPr/>
          </p:nvSpPr>
          <p:spPr bwMode="auto">
            <a:xfrm>
              <a:off x="3099" y="3374"/>
              <a:ext cx="40" cy="125"/>
            </a:xfrm>
            <a:custGeom>
              <a:avLst/>
              <a:gdLst/>
              <a:ahLst/>
              <a:cxnLst>
                <a:cxn ang="0">
                  <a:pos x="40" y="7"/>
                </a:cxn>
                <a:cxn ang="0">
                  <a:pos x="32" y="7"/>
                </a:cxn>
                <a:cxn ang="0">
                  <a:pos x="32" y="7"/>
                </a:cxn>
                <a:cxn ang="0">
                  <a:pos x="32" y="7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4" y="7"/>
                </a:cxn>
                <a:cxn ang="0">
                  <a:pos x="7" y="7"/>
                </a:cxn>
                <a:cxn ang="0">
                  <a:pos x="0" y="14"/>
                </a:cxn>
                <a:cxn ang="0">
                  <a:pos x="0" y="125"/>
                </a:cxn>
                <a:cxn ang="0">
                  <a:pos x="0" y="125"/>
                </a:cxn>
                <a:cxn ang="0">
                  <a:pos x="7" y="125"/>
                </a:cxn>
                <a:cxn ang="0">
                  <a:pos x="7" y="125"/>
                </a:cxn>
                <a:cxn ang="0">
                  <a:pos x="14" y="125"/>
                </a:cxn>
                <a:cxn ang="0">
                  <a:pos x="18" y="125"/>
                </a:cxn>
                <a:cxn ang="0">
                  <a:pos x="25" y="118"/>
                </a:cxn>
                <a:cxn ang="0">
                  <a:pos x="32" y="118"/>
                </a:cxn>
                <a:cxn ang="0">
                  <a:pos x="40" y="111"/>
                </a:cxn>
                <a:cxn ang="0">
                  <a:pos x="40" y="7"/>
                </a:cxn>
              </a:cxnLst>
              <a:rect l="0" t="0" r="r" b="b"/>
              <a:pathLst>
                <a:path w="40" h="125">
                  <a:moveTo>
                    <a:pt x="40" y="7"/>
                  </a:moveTo>
                  <a:lnTo>
                    <a:pt x="32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4" y="7"/>
                  </a:lnTo>
                  <a:lnTo>
                    <a:pt x="7" y="7"/>
                  </a:lnTo>
                  <a:lnTo>
                    <a:pt x="0" y="14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7" y="125"/>
                  </a:lnTo>
                  <a:lnTo>
                    <a:pt x="7" y="125"/>
                  </a:lnTo>
                  <a:lnTo>
                    <a:pt x="14" y="125"/>
                  </a:lnTo>
                  <a:lnTo>
                    <a:pt x="18" y="125"/>
                  </a:lnTo>
                  <a:lnTo>
                    <a:pt x="25" y="118"/>
                  </a:lnTo>
                  <a:lnTo>
                    <a:pt x="32" y="118"/>
                  </a:lnTo>
                  <a:lnTo>
                    <a:pt x="40" y="111"/>
                  </a:lnTo>
                  <a:lnTo>
                    <a:pt x="40" y="7"/>
                  </a:lnTo>
                  <a:close/>
                </a:path>
              </a:pathLst>
            </a:custGeom>
            <a:solidFill>
              <a:srgbClr val="D1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auto">
            <a:xfrm>
              <a:off x="3099" y="3381"/>
              <a:ext cx="25" cy="7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7" y="73"/>
                </a:cxn>
                <a:cxn ang="0">
                  <a:pos x="7" y="73"/>
                </a:cxn>
                <a:cxn ang="0">
                  <a:pos x="14" y="66"/>
                </a:cxn>
                <a:cxn ang="0">
                  <a:pos x="14" y="66"/>
                </a:cxn>
                <a:cxn ang="0">
                  <a:pos x="18" y="66"/>
                </a:cxn>
                <a:cxn ang="0">
                  <a:pos x="25" y="66"/>
                </a:cxn>
                <a:cxn ang="0">
                  <a:pos x="25" y="59"/>
                </a:cxn>
                <a:cxn ang="0">
                  <a:pos x="25" y="0"/>
                </a:cxn>
              </a:cxnLst>
              <a:rect l="0" t="0" r="r" b="b"/>
              <a:pathLst>
                <a:path w="25" h="73">
                  <a:moveTo>
                    <a:pt x="25" y="0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8" y="66"/>
                  </a:lnTo>
                  <a:lnTo>
                    <a:pt x="25" y="66"/>
                  </a:lnTo>
                  <a:lnTo>
                    <a:pt x="25" y="5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5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3412" y="3586"/>
              <a:ext cx="36" cy="32"/>
            </a:xfrm>
            <a:custGeom>
              <a:avLst/>
              <a:gdLst/>
              <a:ahLst/>
              <a:cxnLst>
                <a:cxn ang="0">
                  <a:pos x="22" y="32"/>
                </a:cxn>
                <a:cxn ang="0">
                  <a:pos x="22" y="32"/>
                </a:cxn>
                <a:cxn ang="0">
                  <a:pos x="29" y="32"/>
                </a:cxn>
                <a:cxn ang="0">
                  <a:pos x="29" y="32"/>
                </a:cxn>
                <a:cxn ang="0">
                  <a:pos x="29" y="32"/>
                </a:cxn>
                <a:cxn ang="0">
                  <a:pos x="36" y="25"/>
                </a:cxn>
                <a:cxn ang="0">
                  <a:pos x="36" y="25"/>
                </a:cxn>
                <a:cxn ang="0">
                  <a:pos x="36" y="18"/>
                </a:cxn>
                <a:cxn ang="0">
                  <a:pos x="36" y="18"/>
                </a:cxn>
                <a:cxn ang="0">
                  <a:pos x="36" y="14"/>
                </a:cxn>
                <a:cxn ang="0">
                  <a:pos x="36" y="14"/>
                </a:cxn>
                <a:cxn ang="0">
                  <a:pos x="36" y="7"/>
                </a:cxn>
                <a:cxn ang="0">
                  <a:pos x="29" y="7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7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15" y="32"/>
                </a:cxn>
                <a:cxn ang="0">
                  <a:pos x="22" y="32"/>
                </a:cxn>
              </a:cxnLst>
              <a:rect l="0" t="0" r="r" b="b"/>
              <a:pathLst>
                <a:path w="36" h="32">
                  <a:moveTo>
                    <a:pt x="22" y="32"/>
                  </a:moveTo>
                  <a:lnTo>
                    <a:pt x="22" y="32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7"/>
                  </a:lnTo>
                  <a:lnTo>
                    <a:pt x="29" y="7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5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20" name="Freeform 120"/>
            <p:cNvSpPr>
              <a:spLocks/>
            </p:cNvSpPr>
            <p:nvPr/>
          </p:nvSpPr>
          <p:spPr bwMode="auto">
            <a:xfrm>
              <a:off x="3297" y="3586"/>
              <a:ext cx="18" cy="18"/>
            </a:xfrm>
            <a:custGeom>
              <a:avLst/>
              <a:gdLst/>
              <a:ahLst/>
              <a:cxnLst>
                <a:cxn ang="0">
                  <a:pos x="7" y="18"/>
                </a:cxn>
                <a:cxn ang="0">
                  <a:pos x="15" y="18"/>
                </a:cxn>
                <a:cxn ang="0">
                  <a:pos x="15" y="14"/>
                </a:cxn>
                <a:cxn ang="0">
                  <a:pos x="18" y="14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7" y="18"/>
                </a:cxn>
                <a:cxn ang="0">
                  <a:pos x="7" y="18"/>
                </a:cxn>
              </a:cxnLst>
              <a:rect l="0" t="0" r="r" b="b"/>
              <a:pathLst>
                <a:path w="18" h="18">
                  <a:moveTo>
                    <a:pt x="7" y="18"/>
                  </a:moveTo>
                  <a:lnTo>
                    <a:pt x="15" y="18"/>
                  </a:lnTo>
                  <a:lnTo>
                    <a:pt x="15" y="14"/>
                  </a:lnTo>
                  <a:lnTo>
                    <a:pt x="18" y="14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7" y="18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21" name="Freeform 121"/>
            <p:cNvSpPr>
              <a:spLocks/>
            </p:cNvSpPr>
            <p:nvPr/>
          </p:nvSpPr>
          <p:spPr bwMode="auto">
            <a:xfrm>
              <a:off x="3330" y="3586"/>
              <a:ext cx="14" cy="18"/>
            </a:xfrm>
            <a:custGeom>
              <a:avLst/>
              <a:gdLst/>
              <a:ahLst/>
              <a:cxnLst>
                <a:cxn ang="0">
                  <a:pos x="7" y="18"/>
                </a:cxn>
                <a:cxn ang="0">
                  <a:pos x="14" y="18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4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7" y="18"/>
                </a:cxn>
              </a:cxnLst>
              <a:rect l="0" t="0" r="r" b="b"/>
              <a:pathLst>
                <a:path w="14" h="18">
                  <a:moveTo>
                    <a:pt x="7" y="18"/>
                  </a:moveTo>
                  <a:lnTo>
                    <a:pt x="14" y="18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22" name="Freeform 122"/>
            <p:cNvSpPr>
              <a:spLocks/>
            </p:cNvSpPr>
            <p:nvPr/>
          </p:nvSpPr>
          <p:spPr bwMode="auto">
            <a:xfrm>
              <a:off x="3200" y="3332"/>
              <a:ext cx="54" cy="254"/>
            </a:xfrm>
            <a:custGeom>
              <a:avLst/>
              <a:gdLst/>
              <a:ahLst/>
              <a:cxnLst>
                <a:cxn ang="0">
                  <a:pos x="21" y="7"/>
                </a:cxn>
                <a:cxn ang="0">
                  <a:pos x="14" y="14"/>
                </a:cxn>
                <a:cxn ang="0">
                  <a:pos x="14" y="28"/>
                </a:cxn>
                <a:cxn ang="0">
                  <a:pos x="7" y="49"/>
                </a:cxn>
                <a:cxn ang="0">
                  <a:pos x="0" y="80"/>
                </a:cxn>
                <a:cxn ang="0">
                  <a:pos x="0" y="115"/>
                </a:cxn>
                <a:cxn ang="0">
                  <a:pos x="0" y="160"/>
                </a:cxn>
                <a:cxn ang="0">
                  <a:pos x="7" y="202"/>
                </a:cxn>
                <a:cxn ang="0">
                  <a:pos x="14" y="254"/>
                </a:cxn>
                <a:cxn ang="0">
                  <a:pos x="54" y="254"/>
                </a:cxn>
                <a:cxn ang="0">
                  <a:pos x="47" y="247"/>
                </a:cxn>
                <a:cxn ang="0">
                  <a:pos x="47" y="227"/>
                </a:cxn>
                <a:cxn ang="0">
                  <a:pos x="43" y="195"/>
                </a:cxn>
                <a:cxn ang="0">
                  <a:pos x="43" y="160"/>
                </a:cxn>
                <a:cxn ang="0">
                  <a:pos x="36" y="122"/>
                </a:cxn>
                <a:cxn ang="0">
                  <a:pos x="36" y="73"/>
                </a:cxn>
                <a:cxn ang="0">
                  <a:pos x="43" y="42"/>
                </a:cxn>
                <a:cxn ang="0">
                  <a:pos x="54" y="7"/>
                </a:cxn>
                <a:cxn ang="0">
                  <a:pos x="54" y="7"/>
                </a:cxn>
                <a:cxn ang="0">
                  <a:pos x="54" y="7"/>
                </a:cxn>
                <a:cxn ang="0">
                  <a:pos x="54" y="7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43" y="7"/>
                </a:cxn>
                <a:cxn ang="0">
                  <a:pos x="29" y="7"/>
                </a:cxn>
                <a:cxn ang="0">
                  <a:pos x="21" y="7"/>
                </a:cxn>
              </a:cxnLst>
              <a:rect l="0" t="0" r="r" b="b"/>
              <a:pathLst>
                <a:path w="54" h="254">
                  <a:moveTo>
                    <a:pt x="21" y="7"/>
                  </a:moveTo>
                  <a:lnTo>
                    <a:pt x="14" y="14"/>
                  </a:lnTo>
                  <a:lnTo>
                    <a:pt x="14" y="28"/>
                  </a:lnTo>
                  <a:lnTo>
                    <a:pt x="7" y="49"/>
                  </a:lnTo>
                  <a:lnTo>
                    <a:pt x="0" y="80"/>
                  </a:lnTo>
                  <a:lnTo>
                    <a:pt x="0" y="115"/>
                  </a:lnTo>
                  <a:lnTo>
                    <a:pt x="0" y="160"/>
                  </a:lnTo>
                  <a:lnTo>
                    <a:pt x="7" y="202"/>
                  </a:lnTo>
                  <a:lnTo>
                    <a:pt x="14" y="254"/>
                  </a:lnTo>
                  <a:lnTo>
                    <a:pt x="54" y="254"/>
                  </a:lnTo>
                  <a:lnTo>
                    <a:pt x="47" y="247"/>
                  </a:lnTo>
                  <a:lnTo>
                    <a:pt x="47" y="227"/>
                  </a:lnTo>
                  <a:lnTo>
                    <a:pt x="43" y="195"/>
                  </a:lnTo>
                  <a:lnTo>
                    <a:pt x="43" y="160"/>
                  </a:lnTo>
                  <a:lnTo>
                    <a:pt x="36" y="122"/>
                  </a:lnTo>
                  <a:lnTo>
                    <a:pt x="36" y="73"/>
                  </a:lnTo>
                  <a:lnTo>
                    <a:pt x="43" y="42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3" y="7"/>
                  </a:lnTo>
                  <a:lnTo>
                    <a:pt x="29" y="7"/>
                  </a:lnTo>
                  <a:lnTo>
                    <a:pt x="21" y="7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23" name="Freeform 123"/>
            <p:cNvSpPr>
              <a:spLocks/>
            </p:cNvSpPr>
            <p:nvPr/>
          </p:nvSpPr>
          <p:spPr bwMode="auto">
            <a:xfrm>
              <a:off x="3474" y="3308"/>
              <a:ext cx="75" cy="278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75" y="0"/>
                </a:cxn>
                <a:cxn ang="0">
                  <a:pos x="68" y="7"/>
                </a:cxn>
                <a:cxn ang="0">
                  <a:pos x="61" y="24"/>
                </a:cxn>
                <a:cxn ang="0">
                  <a:pos x="54" y="45"/>
                </a:cxn>
                <a:cxn ang="0">
                  <a:pos x="47" y="80"/>
                </a:cxn>
                <a:cxn ang="0">
                  <a:pos x="47" y="132"/>
                </a:cxn>
                <a:cxn ang="0">
                  <a:pos x="47" y="191"/>
                </a:cxn>
                <a:cxn ang="0">
                  <a:pos x="54" y="278"/>
                </a:cxn>
                <a:cxn ang="0">
                  <a:pos x="14" y="278"/>
                </a:cxn>
                <a:cxn ang="0">
                  <a:pos x="14" y="264"/>
                </a:cxn>
                <a:cxn ang="0">
                  <a:pos x="14" y="244"/>
                </a:cxn>
                <a:cxn ang="0">
                  <a:pos x="7" y="212"/>
                </a:cxn>
                <a:cxn ang="0">
                  <a:pos x="7" y="170"/>
                </a:cxn>
                <a:cxn ang="0">
                  <a:pos x="0" y="125"/>
                </a:cxn>
                <a:cxn ang="0">
                  <a:pos x="7" y="80"/>
                </a:cxn>
                <a:cxn ang="0">
                  <a:pos x="14" y="31"/>
                </a:cxn>
                <a:cxn ang="0">
                  <a:pos x="29" y="0"/>
                </a:cxn>
                <a:cxn ang="0">
                  <a:pos x="75" y="0"/>
                </a:cxn>
              </a:cxnLst>
              <a:rect l="0" t="0" r="r" b="b"/>
              <a:pathLst>
                <a:path w="75" h="278">
                  <a:moveTo>
                    <a:pt x="75" y="0"/>
                  </a:moveTo>
                  <a:lnTo>
                    <a:pt x="75" y="0"/>
                  </a:lnTo>
                  <a:lnTo>
                    <a:pt x="68" y="7"/>
                  </a:lnTo>
                  <a:lnTo>
                    <a:pt x="61" y="24"/>
                  </a:lnTo>
                  <a:lnTo>
                    <a:pt x="54" y="45"/>
                  </a:lnTo>
                  <a:lnTo>
                    <a:pt x="47" y="80"/>
                  </a:lnTo>
                  <a:lnTo>
                    <a:pt x="47" y="132"/>
                  </a:lnTo>
                  <a:lnTo>
                    <a:pt x="47" y="191"/>
                  </a:lnTo>
                  <a:lnTo>
                    <a:pt x="54" y="278"/>
                  </a:lnTo>
                  <a:lnTo>
                    <a:pt x="14" y="278"/>
                  </a:lnTo>
                  <a:lnTo>
                    <a:pt x="14" y="264"/>
                  </a:lnTo>
                  <a:lnTo>
                    <a:pt x="14" y="244"/>
                  </a:lnTo>
                  <a:lnTo>
                    <a:pt x="7" y="212"/>
                  </a:lnTo>
                  <a:lnTo>
                    <a:pt x="7" y="170"/>
                  </a:lnTo>
                  <a:lnTo>
                    <a:pt x="0" y="125"/>
                  </a:lnTo>
                  <a:lnTo>
                    <a:pt x="7" y="80"/>
                  </a:lnTo>
                  <a:lnTo>
                    <a:pt x="14" y="31"/>
                  </a:lnTo>
                  <a:lnTo>
                    <a:pt x="29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24" name="Freeform 124"/>
            <p:cNvSpPr>
              <a:spLocks/>
            </p:cNvSpPr>
            <p:nvPr/>
          </p:nvSpPr>
          <p:spPr bwMode="auto">
            <a:xfrm>
              <a:off x="3200" y="3353"/>
              <a:ext cx="47" cy="212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14" y="7"/>
                </a:cxn>
                <a:cxn ang="0">
                  <a:pos x="14" y="21"/>
                </a:cxn>
                <a:cxn ang="0">
                  <a:pos x="7" y="42"/>
                </a:cxn>
                <a:cxn ang="0">
                  <a:pos x="7" y="66"/>
                </a:cxn>
                <a:cxn ang="0">
                  <a:pos x="0" y="94"/>
                </a:cxn>
                <a:cxn ang="0">
                  <a:pos x="0" y="132"/>
                </a:cxn>
                <a:cxn ang="0">
                  <a:pos x="7" y="174"/>
                </a:cxn>
                <a:cxn ang="0">
                  <a:pos x="14" y="212"/>
                </a:cxn>
                <a:cxn ang="0">
                  <a:pos x="47" y="212"/>
                </a:cxn>
                <a:cxn ang="0">
                  <a:pos x="47" y="206"/>
                </a:cxn>
                <a:cxn ang="0">
                  <a:pos x="43" y="192"/>
                </a:cxn>
                <a:cxn ang="0">
                  <a:pos x="43" y="167"/>
                </a:cxn>
                <a:cxn ang="0">
                  <a:pos x="36" y="132"/>
                </a:cxn>
                <a:cxn ang="0">
                  <a:pos x="36" y="101"/>
                </a:cxn>
                <a:cxn ang="0">
                  <a:pos x="36" y="59"/>
                </a:cxn>
                <a:cxn ang="0">
                  <a:pos x="43" y="28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43" y="0"/>
                </a:cxn>
                <a:cxn ang="0">
                  <a:pos x="36" y="0"/>
                </a:cxn>
                <a:cxn ang="0">
                  <a:pos x="29" y="0"/>
                </a:cxn>
                <a:cxn ang="0">
                  <a:pos x="21" y="0"/>
                </a:cxn>
              </a:cxnLst>
              <a:rect l="0" t="0" r="r" b="b"/>
              <a:pathLst>
                <a:path w="47" h="212">
                  <a:moveTo>
                    <a:pt x="21" y="0"/>
                  </a:moveTo>
                  <a:lnTo>
                    <a:pt x="14" y="7"/>
                  </a:lnTo>
                  <a:lnTo>
                    <a:pt x="14" y="21"/>
                  </a:lnTo>
                  <a:lnTo>
                    <a:pt x="7" y="42"/>
                  </a:lnTo>
                  <a:lnTo>
                    <a:pt x="7" y="66"/>
                  </a:lnTo>
                  <a:lnTo>
                    <a:pt x="0" y="94"/>
                  </a:lnTo>
                  <a:lnTo>
                    <a:pt x="0" y="132"/>
                  </a:lnTo>
                  <a:lnTo>
                    <a:pt x="7" y="174"/>
                  </a:lnTo>
                  <a:lnTo>
                    <a:pt x="14" y="212"/>
                  </a:lnTo>
                  <a:lnTo>
                    <a:pt x="47" y="212"/>
                  </a:lnTo>
                  <a:lnTo>
                    <a:pt x="47" y="206"/>
                  </a:lnTo>
                  <a:lnTo>
                    <a:pt x="43" y="192"/>
                  </a:lnTo>
                  <a:lnTo>
                    <a:pt x="43" y="167"/>
                  </a:lnTo>
                  <a:lnTo>
                    <a:pt x="36" y="132"/>
                  </a:lnTo>
                  <a:lnTo>
                    <a:pt x="36" y="101"/>
                  </a:lnTo>
                  <a:lnTo>
                    <a:pt x="36" y="59"/>
                  </a:lnTo>
                  <a:lnTo>
                    <a:pt x="43" y="28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59B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25" name="Freeform 125"/>
            <p:cNvSpPr>
              <a:spLocks/>
            </p:cNvSpPr>
            <p:nvPr/>
          </p:nvSpPr>
          <p:spPr bwMode="auto">
            <a:xfrm>
              <a:off x="3207" y="3367"/>
              <a:ext cx="36" cy="18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7" y="21"/>
                </a:cxn>
                <a:cxn ang="0">
                  <a:pos x="0" y="31"/>
                </a:cxn>
                <a:cxn ang="0">
                  <a:pos x="0" y="52"/>
                </a:cxn>
                <a:cxn ang="0">
                  <a:pos x="0" y="80"/>
                </a:cxn>
                <a:cxn ang="0">
                  <a:pos x="0" y="111"/>
                </a:cxn>
                <a:cxn ang="0">
                  <a:pos x="0" y="146"/>
                </a:cxn>
                <a:cxn ang="0">
                  <a:pos x="7" y="185"/>
                </a:cxn>
                <a:cxn ang="0">
                  <a:pos x="36" y="185"/>
                </a:cxn>
                <a:cxn ang="0">
                  <a:pos x="36" y="178"/>
                </a:cxn>
                <a:cxn ang="0">
                  <a:pos x="36" y="167"/>
                </a:cxn>
                <a:cxn ang="0">
                  <a:pos x="29" y="139"/>
                </a:cxn>
                <a:cxn ang="0">
                  <a:pos x="29" y="111"/>
                </a:cxn>
                <a:cxn ang="0">
                  <a:pos x="29" y="87"/>
                </a:cxn>
                <a:cxn ang="0">
                  <a:pos x="29" y="52"/>
                </a:cxn>
                <a:cxn ang="0">
                  <a:pos x="29" y="28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7" y="0"/>
                </a:cxn>
              </a:cxnLst>
              <a:rect l="0" t="0" r="r" b="b"/>
              <a:pathLst>
                <a:path w="36" h="185">
                  <a:moveTo>
                    <a:pt x="7" y="0"/>
                  </a:moveTo>
                  <a:lnTo>
                    <a:pt x="7" y="7"/>
                  </a:lnTo>
                  <a:lnTo>
                    <a:pt x="7" y="21"/>
                  </a:lnTo>
                  <a:lnTo>
                    <a:pt x="0" y="31"/>
                  </a:lnTo>
                  <a:lnTo>
                    <a:pt x="0" y="52"/>
                  </a:lnTo>
                  <a:lnTo>
                    <a:pt x="0" y="80"/>
                  </a:lnTo>
                  <a:lnTo>
                    <a:pt x="0" y="111"/>
                  </a:lnTo>
                  <a:lnTo>
                    <a:pt x="0" y="146"/>
                  </a:lnTo>
                  <a:lnTo>
                    <a:pt x="7" y="185"/>
                  </a:lnTo>
                  <a:lnTo>
                    <a:pt x="36" y="185"/>
                  </a:lnTo>
                  <a:lnTo>
                    <a:pt x="36" y="178"/>
                  </a:lnTo>
                  <a:lnTo>
                    <a:pt x="36" y="167"/>
                  </a:lnTo>
                  <a:lnTo>
                    <a:pt x="29" y="139"/>
                  </a:lnTo>
                  <a:lnTo>
                    <a:pt x="29" y="111"/>
                  </a:lnTo>
                  <a:lnTo>
                    <a:pt x="29" y="87"/>
                  </a:lnTo>
                  <a:lnTo>
                    <a:pt x="29" y="52"/>
                  </a:lnTo>
                  <a:lnTo>
                    <a:pt x="29" y="28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2C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26" name="Freeform 126"/>
            <p:cNvSpPr>
              <a:spLocks/>
            </p:cNvSpPr>
            <p:nvPr/>
          </p:nvSpPr>
          <p:spPr bwMode="auto">
            <a:xfrm>
              <a:off x="3207" y="3381"/>
              <a:ext cx="36" cy="153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7"/>
                </a:cxn>
                <a:cxn ang="0">
                  <a:pos x="7" y="14"/>
                </a:cxn>
                <a:cxn ang="0">
                  <a:pos x="0" y="24"/>
                </a:cxn>
                <a:cxn ang="0">
                  <a:pos x="0" y="45"/>
                </a:cxn>
                <a:cxn ang="0">
                  <a:pos x="0" y="66"/>
                </a:cxn>
                <a:cxn ang="0">
                  <a:pos x="0" y="91"/>
                </a:cxn>
                <a:cxn ang="0">
                  <a:pos x="0" y="125"/>
                </a:cxn>
                <a:cxn ang="0">
                  <a:pos x="7" y="153"/>
                </a:cxn>
                <a:cxn ang="0">
                  <a:pos x="36" y="153"/>
                </a:cxn>
                <a:cxn ang="0">
                  <a:pos x="29" y="146"/>
                </a:cxn>
                <a:cxn ang="0">
                  <a:pos x="29" y="132"/>
                </a:cxn>
                <a:cxn ang="0">
                  <a:pos x="29" y="118"/>
                </a:cxn>
                <a:cxn ang="0">
                  <a:pos x="22" y="91"/>
                </a:cxn>
                <a:cxn ang="0">
                  <a:pos x="22" y="73"/>
                </a:cxn>
                <a:cxn ang="0">
                  <a:pos x="22" y="45"/>
                </a:cxn>
                <a:cxn ang="0">
                  <a:pos x="29" y="17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7" y="7"/>
                </a:cxn>
              </a:cxnLst>
              <a:rect l="0" t="0" r="r" b="b"/>
              <a:pathLst>
                <a:path w="36" h="153">
                  <a:moveTo>
                    <a:pt x="7" y="7"/>
                  </a:moveTo>
                  <a:lnTo>
                    <a:pt x="7" y="7"/>
                  </a:lnTo>
                  <a:lnTo>
                    <a:pt x="7" y="14"/>
                  </a:lnTo>
                  <a:lnTo>
                    <a:pt x="0" y="24"/>
                  </a:lnTo>
                  <a:lnTo>
                    <a:pt x="0" y="45"/>
                  </a:lnTo>
                  <a:lnTo>
                    <a:pt x="0" y="66"/>
                  </a:lnTo>
                  <a:lnTo>
                    <a:pt x="0" y="91"/>
                  </a:lnTo>
                  <a:lnTo>
                    <a:pt x="0" y="125"/>
                  </a:lnTo>
                  <a:lnTo>
                    <a:pt x="7" y="153"/>
                  </a:lnTo>
                  <a:lnTo>
                    <a:pt x="36" y="153"/>
                  </a:lnTo>
                  <a:lnTo>
                    <a:pt x="29" y="146"/>
                  </a:lnTo>
                  <a:lnTo>
                    <a:pt x="29" y="132"/>
                  </a:lnTo>
                  <a:lnTo>
                    <a:pt x="29" y="118"/>
                  </a:lnTo>
                  <a:lnTo>
                    <a:pt x="22" y="91"/>
                  </a:lnTo>
                  <a:lnTo>
                    <a:pt x="22" y="73"/>
                  </a:lnTo>
                  <a:lnTo>
                    <a:pt x="22" y="45"/>
                  </a:lnTo>
                  <a:lnTo>
                    <a:pt x="29" y="17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8CD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27" name="Freeform 127"/>
            <p:cNvSpPr>
              <a:spLocks/>
            </p:cNvSpPr>
            <p:nvPr/>
          </p:nvSpPr>
          <p:spPr bwMode="auto">
            <a:xfrm>
              <a:off x="3207" y="3395"/>
              <a:ext cx="29" cy="125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3"/>
                </a:cxn>
                <a:cxn ang="0">
                  <a:pos x="7" y="10"/>
                </a:cxn>
                <a:cxn ang="0">
                  <a:pos x="7" y="24"/>
                </a:cxn>
                <a:cxn ang="0">
                  <a:pos x="0" y="38"/>
                </a:cxn>
                <a:cxn ang="0">
                  <a:pos x="0" y="52"/>
                </a:cxn>
                <a:cxn ang="0">
                  <a:pos x="0" y="77"/>
                </a:cxn>
                <a:cxn ang="0">
                  <a:pos x="0" y="97"/>
                </a:cxn>
                <a:cxn ang="0">
                  <a:pos x="7" y="125"/>
                </a:cxn>
                <a:cxn ang="0">
                  <a:pos x="29" y="118"/>
                </a:cxn>
                <a:cxn ang="0">
                  <a:pos x="29" y="118"/>
                </a:cxn>
                <a:cxn ang="0">
                  <a:pos x="22" y="104"/>
                </a:cxn>
                <a:cxn ang="0">
                  <a:pos x="22" y="90"/>
                </a:cxn>
                <a:cxn ang="0">
                  <a:pos x="22" y="77"/>
                </a:cxn>
                <a:cxn ang="0">
                  <a:pos x="22" y="59"/>
                </a:cxn>
                <a:cxn ang="0">
                  <a:pos x="22" y="38"/>
                </a:cxn>
                <a:cxn ang="0">
                  <a:pos x="22" y="17"/>
                </a:cxn>
                <a:cxn ang="0">
                  <a:pos x="29" y="3"/>
                </a:cxn>
                <a:cxn ang="0">
                  <a:pos x="29" y="3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0"/>
                </a:cxn>
                <a:cxn ang="0">
                  <a:pos x="7" y="3"/>
                </a:cxn>
              </a:cxnLst>
              <a:rect l="0" t="0" r="r" b="b"/>
              <a:pathLst>
                <a:path w="29" h="125">
                  <a:moveTo>
                    <a:pt x="7" y="3"/>
                  </a:moveTo>
                  <a:lnTo>
                    <a:pt x="7" y="3"/>
                  </a:lnTo>
                  <a:lnTo>
                    <a:pt x="7" y="10"/>
                  </a:lnTo>
                  <a:lnTo>
                    <a:pt x="7" y="24"/>
                  </a:lnTo>
                  <a:lnTo>
                    <a:pt x="0" y="38"/>
                  </a:lnTo>
                  <a:lnTo>
                    <a:pt x="0" y="52"/>
                  </a:lnTo>
                  <a:lnTo>
                    <a:pt x="0" y="77"/>
                  </a:lnTo>
                  <a:lnTo>
                    <a:pt x="0" y="97"/>
                  </a:lnTo>
                  <a:lnTo>
                    <a:pt x="7" y="125"/>
                  </a:lnTo>
                  <a:lnTo>
                    <a:pt x="29" y="118"/>
                  </a:lnTo>
                  <a:lnTo>
                    <a:pt x="29" y="118"/>
                  </a:lnTo>
                  <a:lnTo>
                    <a:pt x="22" y="104"/>
                  </a:lnTo>
                  <a:lnTo>
                    <a:pt x="22" y="90"/>
                  </a:lnTo>
                  <a:lnTo>
                    <a:pt x="22" y="77"/>
                  </a:lnTo>
                  <a:lnTo>
                    <a:pt x="22" y="59"/>
                  </a:lnTo>
                  <a:lnTo>
                    <a:pt x="22" y="38"/>
                  </a:lnTo>
                  <a:lnTo>
                    <a:pt x="22" y="17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A5E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28" name="Freeform 128"/>
            <p:cNvSpPr>
              <a:spLocks/>
            </p:cNvSpPr>
            <p:nvPr/>
          </p:nvSpPr>
          <p:spPr bwMode="auto">
            <a:xfrm>
              <a:off x="3207" y="3412"/>
              <a:ext cx="22" cy="8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0"/>
                </a:cxn>
                <a:cxn ang="0">
                  <a:pos x="7" y="7"/>
                </a:cxn>
                <a:cxn ang="0">
                  <a:pos x="7" y="14"/>
                </a:cxn>
                <a:cxn ang="0">
                  <a:pos x="7" y="28"/>
                </a:cxn>
                <a:cxn ang="0">
                  <a:pos x="0" y="42"/>
                </a:cxn>
                <a:cxn ang="0">
                  <a:pos x="0" y="53"/>
                </a:cxn>
                <a:cxn ang="0">
                  <a:pos x="7" y="66"/>
                </a:cxn>
                <a:cxn ang="0">
                  <a:pos x="7" y="87"/>
                </a:cxn>
                <a:cxn ang="0">
                  <a:pos x="22" y="87"/>
                </a:cxn>
                <a:cxn ang="0">
                  <a:pos x="22" y="87"/>
                </a:cxn>
                <a:cxn ang="0">
                  <a:pos x="22" y="73"/>
                </a:cxn>
                <a:cxn ang="0">
                  <a:pos x="22" y="66"/>
                </a:cxn>
                <a:cxn ang="0">
                  <a:pos x="14" y="53"/>
                </a:cxn>
                <a:cxn ang="0">
                  <a:pos x="14" y="42"/>
                </a:cxn>
                <a:cxn ang="0">
                  <a:pos x="14" y="21"/>
                </a:cxn>
                <a:cxn ang="0">
                  <a:pos x="22" y="7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0"/>
                </a:cxn>
                <a:cxn ang="0">
                  <a:pos x="7" y="0"/>
                </a:cxn>
              </a:cxnLst>
              <a:rect l="0" t="0" r="r" b="b"/>
              <a:pathLst>
                <a:path w="22" h="87">
                  <a:moveTo>
                    <a:pt x="7" y="0"/>
                  </a:moveTo>
                  <a:lnTo>
                    <a:pt x="7" y="0"/>
                  </a:lnTo>
                  <a:lnTo>
                    <a:pt x="7" y="7"/>
                  </a:lnTo>
                  <a:lnTo>
                    <a:pt x="7" y="14"/>
                  </a:lnTo>
                  <a:lnTo>
                    <a:pt x="7" y="28"/>
                  </a:lnTo>
                  <a:lnTo>
                    <a:pt x="0" y="42"/>
                  </a:lnTo>
                  <a:lnTo>
                    <a:pt x="0" y="53"/>
                  </a:lnTo>
                  <a:lnTo>
                    <a:pt x="7" y="66"/>
                  </a:lnTo>
                  <a:lnTo>
                    <a:pt x="7" y="87"/>
                  </a:lnTo>
                  <a:lnTo>
                    <a:pt x="22" y="87"/>
                  </a:lnTo>
                  <a:lnTo>
                    <a:pt x="22" y="87"/>
                  </a:lnTo>
                  <a:lnTo>
                    <a:pt x="22" y="73"/>
                  </a:lnTo>
                  <a:lnTo>
                    <a:pt x="22" y="66"/>
                  </a:lnTo>
                  <a:lnTo>
                    <a:pt x="14" y="53"/>
                  </a:lnTo>
                  <a:lnTo>
                    <a:pt x="14" y="42"/>
                  </a:lnTo>
                  <a:lnTo>
                    <a:pt x="14" y="21"/>
                  </a:lnTo>
                  <a:lnTo>
                    <a:pt x="22" y="7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29" name="Freeform 129"/>
            <p:cNvSpPr>
              <a:spLocks/>
            </p:cNvSpPr>
            <p:nvPr/>
          </p:nvSpPr>
          <p:spPr bwMode="auto">
            <a:xfrm>
              <a:off x="3481" y="3322"/>
              <a:ext cx="61" cy="243"/>
            </a:xfrm>
            <a:custGeom>
              <a:avLst/>
              <a:gdLst/>
              <a:ahLst/>
              <a:cxnLst>
                <a:cxn ang="0">
                  <a:pos x="61" y="7"/>
                </a:cxn>
                <a:cxn ang="0">
                  <a:pos x="61" y="7"/>
                </a:cxn>
                <a:cxn ang="0">
                  <a:pos x="54" y="10"/>
                </a:cxn>
                <a:cxn ang="0">
                  <a:pos x="47" y="24"/>
                </a:cxn>
                <a:cxn ang="0">
                  <a:pos x="47" y="45"/>
                </a:cxn>
                <a:cxn ang="0">
                  <a:pos x="40" y="73"/>
                </a:cxn>
                <a:cxn ang="0">
                  <a:pos x="40" y="118"/>
                </a:cxn>
                <a:cxn ang="0">
                  <a:pos x="40" y="170"/>
                </a:cxn>
                <a:cxn ang="0">
                  <a:pos x="47" y="243"/>
                </a:cxn>
                <a:cxn ang="0">
                  <a:pos x="7" y="243"/>
                </a:cxn>
                <a:cxn ang="0">
                  <a:pos x="7" y="237"/>
                </a:cxn>
                <a:cxn ang="0">
                  <a:pos x="7" y="216"/>
                </a:cxn>
                <a:cxn ang="0">
                  <a:pos x="0" y="184"/>
                </a:cxn>
                <a:cxn ang="0">
                  <a:pos x="0" y="150"/>
                </a:cxn>
                <a:cxn ang="0">
                  <a:pos x="0" y="111"/>
                </a:cxn>
                <a:cxn ang="0">
                  <a:pos x="0" y="73"/>
                </a:cxn>
                <a:cxn ang="0">
                  <a:pos x="7" y="31"/>
                </a:cxn>
                <a:cxn ang="0">
                  <a:pos x="22" y="0"/>
                </a:cxn>
                <a:cxn ang="0">
                  <a:pos x="61" y="7"/>
                </a:cxn>
              </a:cxnLst>
              <a:rect l="0" t="0" r="r" b="b"/>
              <a:pathLst>
                <a:path w="61" h="243">
                  <a:moveTo>
                    <a:pt x="61" y="7"/>
                  </a:moveTo>
                  <a:lnTo>
                    <a:pt x="61" y="7"/>
                  </a:lnTo>
                  <a:lnTo>
                    <a:pt x="54" y="10"/>
                  </a:lnTo>
                  <a:lnTo>
                    <a:pt x="47" y="24"/>
                  </a:lnTo>
                  <a:lnTo>
                    <a:pt x="47" y="45"/>
                  </a:lnTo>
                  <a:lnTo>
                    <a:pt x="40" y="73"/>
                  </a:lnTo>
                  <a:lnTo>
                    <a:pt x="40" y="118"/>
                  </a:lnTo>
                  <a:lnTo>
                    <a:pt x="40" y="170"/>
                  </a:lnTo>
                  <a:lnTo>
                    <a:pt x="47" y="243"/>
                  </a:lnTo>
                  <a:lnTo>
                    <a:pt x="7" y="243"/>
                  </a:lnTo>
                  <a:lnTo>
                    <a:pt x="7" y="237"/>
                  </a:lnTo>
                  <a:lnTo>
                    <a:pt x="7" y="216"/>
                  </a:lnTo>
                  <a:lnTo>
                    <a:pt x="0" y="184"/>
                  </a:lnTo>
                  <a:lnTo>
                    <a:pt x="0" y="150"/>
                  </a:lnTo>
                  <a:lnTo>
                    <a:pt x="0" y="111"/>
                  </a:lnTo>
                  <a:lnTo>
                    <a:pt x="0" y="73"/>
                  </a:lnTo>
                  <a:lnTo>
                    <a:pt x="7" y="31"/>
                  </a:lnTo>
                  <a:lnTo>
                    <a:pt x="22" y="0"/>
                  </a:lnTo>
                  <a:lnTo>
                    <a:pt x="61" y="7"/>
                  </a:lnTo>
                  <a:close/>
                </a:path>
              </a:pathLst>
            </a:custGeom>
            <a:solidFill>
              <a:srgbClr val="59B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30" name="Freeform 130"/>
            <p:cNvSpPr>
              <a:spLocks/>
            </p:cNvSpPr>
            <p:nvPr/>
          </p:nvSpPr>
          <p:spPr bwMode="auto">
            <a:xfrm>
              <a:off x="3481" y="3339"/>
              <a:ext cx="54" cy="2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54" y="0"/>
                </a:cxn>
                <a:cxn ang="0">
                  <a:pos x="47" y="7"/>
                </a:cxn>
                <a:cxn ang="0">
                  <a:pos x="47" y="21"/>
                </a:cxn>
                <a:cxn ang="0">
                  <a:pos x="40" y="35"/>
                </a:cxn>
                <a:cxn ang="0">
                  <a:pos x="32" y="59"/>
                </a:cxn>
                <a:cxn ang="0">
                  <a:pos x="32" y="101"/>
                </a:cxn>
                <a:cxn ang="0">
                  <a:pos x="32" y="146"/>
                </a:cxn>
                <a:cxn ang="0">
                  <a:pos x="40" y="206"/>
                </a:cxn>
                <a:cxn ang="0">
                  <a:pos x="14" y="206"/>
                </a:cxn>
                <a:cxn ang="0">
                  <a:pos x="7" y="199"/>
                </a:cxn>
                <a:cxn ang="0">
                  <a:pos x="7" y="188"/>
                </a:cxn>
                <a:cxn ang="0">
                  <a:pos x="7" y="160"/>
                </a:cxn>
                <a:cxn ang="0">
                  <a:pos x="0" y="126"/>
                </a:cxn>
                <a:cxn ang="0">
                  <a:pos x="0" y="94"/>
                </a:cxn>
                <a:cxn ang="0">
                  <a:pos x="0" y="59"/>
                </a:cxn>
                <a:cxn ang="0">
                  <a:pos x="7" y="28"/>
                </a:cxn>
                <a:cxn ang="0">
                  <a:pos x="22" y="0"/>
                </a:cxn>
                <a:cxn ang="0">
                  <a:pos x="54" y="0"/>
                </a:cxn>
              </a:cxnLst>
              <a:rect l="0" t="0" r="r" b="b"/>
              <a:pathLst>
                <a:path w="54" h="206">
                  <a:moveTo>
                    <a:pt x="54" y="0"/>
                  </a:moveTo>
                  <a:lnTo>
                    <a:pt x="54" y="0"/>
                  </a:lnTo>
                  <a:lnTo>
                    <a:pt x="47" y="7"/>
                  </a:lnTo>
                  <a:lnTo>
                    <a:pt x="47" y="21"/>
                  </a:lnTo>
                  <a:lnTo>
                    <a:pt x="40" y="35"/>
                  </a:lnTo>
                  <a:lnTo>
                    <a:pt x="32" y="59"/>
                  </a:lnTo>
                  <a:lnTo>
                    <a:pt x="32" y="101"/>
                  </a:lnTo>
                  <a:lnTo>
                    <a:pt x="32" y="146"/>
                  </a:lnTo>
                  <a:lnTo>
                    <a:pt x="40" y="206"/>
                  </a:lnTo>
                  <a:lnTo>
                    <a:pt x="14" y="206"/>
                  </a:lnTo>
                  <a:lnTo>
                    <a:pt x="7" y="199"/>
                  </a:lnTo>
                  <a:lnTo>
                    <a:pt x="7" y="188"/>
                  </a:lnTo>
                  <a:lnTo>
                    <a:pt x="7" y="160"/>
                  </a:lnTo>
                  <a:lnTo>
                    <a:pt x="0" y="126"/>
                  </a:lnTo>
                  <a:lnTo>
                    <a:pt x="0" y="94"/>
                  </a:lnTo>
                  <a:lnTo>
                    <a:pt x="0" y="59"/>
                  </a:lnTo>
                  <a:lnTo>
                    <a:pt x="7" y="28"/>
                  </a:lnTo>
                  <a:lnTo>
                    <a:pt x="22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72C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31" name="Freeform 131"/>
            <p:cNvSpPr>
              <a:spLocks/>
            </p:cNvSpPr>
            <p:nvPr/>
          </p:nvSpPr>
          <p:spPr bwMode="auto">
            <a:xfrm>
              <a:off x="3481" y="3353"/>
              <a:ext cx="47" cy="174"/>
            </a:xfrm>
            <a:custGeom>
              <a:avLst/>
              <a:gdLst/>
              <a:ahLst/>
              <a:cxnLst>
                <a:cxn ang="0">
                  <a:pos x="47" y="7"/>
                </a:cxn>
                <a:cxn ang="0">
                  <a:pos x="47" y="7"/>
                </a:cxn>
                <a:cxn ang="0">
                  <a:pos x="40" y="7"/>
                </a:cxn>
                <a:cxn ang="0">
                  <a:pos x="40" y="21"/>
                </a:cxn>
                <a:cxn ang="0">
                  <a:pos x="32" y="35"/>
                </a:cxn>
                <a:cxn ang="0">
                  <a:pos x="32" y="52"/>
                </a:cxn>
                <a:cxn ang="0">
                  <a:pos x="32" y="87"/>
                </a:cxn>
                <a:cxn ang="0">
                  <a:pos x="32" y="125"/>
                </a:cxn>
                <a:cxn ang="0">
                  <a:pos x="32" y="174"/>
                </a:cxn>
                <a:cxn ang="0">
                  <a:pos x="14" y="174"/>
                </a:cxn>
                <a:cxn ang="0">
                  <a:pos x="14" y="167"/>
                </a:cxn>
                <a:cxn ang="0">
                  <a:pos x="7" y="153"/>
                </a:cxn>
                <a:cxn ang="0">
                  <a:pos x="7" y="132"/>
                </a:cxn>
                <a:cxn ang="0">
                  <a:pos x="0" y="108"/>
                </a:cxn>
                <a:cxn ang="0">
                  <a:pos x="0" y="80"/>
                </a:cxn>
                <a:cxn ang="0">
                  <a:pos x="7" y="52"/>
                </a:cxn>
                <a:cxn ang="0">
                  <a:pos x="7" y="28"/>
                </a:cxn>
                <a:cxn ang="0">
                  <a:pos x="22" y="0"/>
                </a:cxn>
                <a:cxn ang="0">
                  <a:pos x="47" y="7"/>
                </a:cxn>
              </a:cxnLst>
              <a:rect l="0" t="0" r="r" b="b"/>
              <a:pathLst>
                <a:path w="47" h="174">
                  <a:moveTo>
                    <a:pt x="47" y="7"/>
                  </a:moveTo>
                  <a:lnTo>
                    <a:pt x="47" y="7"/>
                  </a:lnTo>
                  <a:lnTo>
                    <a:pt x="40" y="7"/>
                  </a:lnTo>
                  <a:lnTo>
                    <a:pt x="40" y="21"/>
                  </a:lnTo>
                  <a:lnTo>
                    <a:pt x="32" y="35"/>
                  </a:lnTo>
                  <a:lnTo>
                    <a:pt x="32" y="52"/>
                  </a:lnTo>
                  <a:lnTo>
                    <a:pt x="32" y="87"/>
                  </a:lnTo>
                  <a:lnTo>
                    <a:pt x="32" y="125"/>
                  </a:lnTo>
                  <a:lnTo>
                    <a:pt x="32" y="174"/>
                  </a:lnTo>
                  <a:lnTo>
                    <a:pt x="14" y="174"/>
                  </a:lnTo>
                  <a:lnTo>
                    <a:pt x="14" y="167"/>
                  </a:lnTo>
                  <a:lnTo>
                    <a:pt x="7" y="153"/>
                  </a:lnTo>
                  <a:lnTo>
                    <a:pt x="7" y="132"/>
                  </a:lnTo>
                  <a:lnTo>
                    <a:pt x="0" y="108"/>
                  </a:lnTo>
                  <a:lnTo>
                    <a:pt x="0" y="80"/>
                  </a:lnTo>
                  <a:lnTo>
                    <a:pt x="7" y="52"/>
                  </a:lnTo>
                  <a:lnTo>
                    <a:pt x="7" y="28"/>
                  </a:lnTo>
                  <a:lnTo>
                    <a:pt x="22" y="0"/>
                  </a:lnTo>
                  <a:lnTo>
                    <a:pt x="47" y="7"/>
                  </a:lnTo>
                  <a:close/>
                </a:path>
              </a:pathLst>
            </a:custGeom>
            <a:solidFill>
              <a:srgbClr val="8CD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32" name="Freeform 132"/>
            <p:cNvSpPr>
              <a:spLocks/>
            </p:cNvSpPr>
            <p:nvPr/>
          </p:nvSpPr>
          <p:spPr bwMode="auto">
            <a:xfrm>
              <a:off x="3488" y="3374"/>
              <a:ext cx="33" cy="132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3" y="0"/>
                </a:cxn>
                <a:cxn ang="0">
                  <a:pos x="25" y="7"/>
                </a:cxn>
                <a:cxn ang="0">
                  <a:pos x="25" y="14"/>
                </a:cxn>
                <a:cxn ang="0">
                  <a:pos x="25" y="24"/>
                </a:cxn>
                <a:cxn ang="0">
                  <a:pos x="22" y="38"/>
                </a:cxn>
                <a:cxn ang="0">
                  <a:pos x="22" y="66"/>
                </a:cxn>
                <a:cxn ang="0">
                  <a:pos x="22" y="91"/>
                </a:cxn>
                <a:cxn ang="0">
                  <a:pos x="25" y="132"/>
                </a:cxn>
                <a:cxn ang="0">
                  <a:pos x="7" y="132"/>
                </a:cxn>
                <a:cxn ang="0">
                  <a:pos x="7" y="132"/>
                </a:cxn>
                <a:cxn ang="0">
                  <a:pos x="0" y="118"/>
                </a:cxn>
                <a:cxn ang="0">
                  <a:pos x="0" y="104"/>
                </a:cxn>
                <a:cxn ang="0">
                  <a:pos x="0" y="87"/>
                </a:cxn>
                <a:cxn ang="0">
                  <a:pos x="0" y="59"/>
                </a:cxn>
                <a:cxn ang="0">
                  <a:pos x="0" y="38"/>
                </a:cxn>
                <a:cxn ang="0">
                  <a:pos x="7" y="21"/>
                </a:cxn>
                <a:cxn ang="0">
                  <a:pos x="7" y="0"/>
                </a:cxn>
                <a:cxn ang="0">
                  <a:pos x="33" y="0"/>
                </a:cxn>
              </a:cxnLst>
              <a:rect l="0" t="0" r="r" b="b"/>
              <a:pathLst>
                <a:path w="33" h="132">
                  <a:moveTo>
                    <a:pt x="33" y="0"/>
                  </a:moveTo>
                  <a:lnTo>
                    <a:pt x="33" y="0"/>
                  </a:lnTo>
                  <a:lnTo>
                    <a:pt x="25" y="7"/>
                  </a:lnTo>
                  <a:lnTo>
                    <a:pt x="25" y="14"/>
                  </a:lnTo>
                  <a:lnTo>
                    <a:pt x="25" y="24"/>
                  </a:lnTo>
                  <a:lnTo>
                    <a:pt x="22" y="38"/>
                  </a:lnTo>
                  <a:lnTo>
                    <a:pt x="22" y="66"/>
                  </a:lnTo>
                  <a:lnTo>
                    <a:pt x="22" y="91"/>
                  </a:lnTo>
                  <a:lnTo>
                    <a:pt x="25" y="132"/>
                  </a:lnTo>
                  <a:lnTo>
                    <a:pt x="7" y="132"/>
                  </a:lnTo>
                  <a:lnTo>
                    <a:pt x="7" y="132"/>
                  </a:lnTo>
                  <a:lnTo>
                    <a:pt x="0" y="118"/>
                  </a:lnTo>
                  <a:lnTo>
                    <a:pt x="0" y="104"/>
                  </a:lnTo>
                  <a:lnTo>
                    <a:pt x="0" y="87"/>
                  </a:lnTo>
                  <a:lnTo>
                    <a:pt x="0" y="59"/>
                  </a:lnTo>
                  <a:lnTo>
                    <a:pt x="0" y="38"/>
                  </a:lnTo>
                  <a:lnTo>
                    <a:pt x="7" y="21"/>
                  </a:lnTo>
                  <a:lnTo>
                    <a:pt x="7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A5E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33" name="Freeform 133"/>
            <p:cNvSpPr>
              <a:spLocks/>
            </p:cNvSpPr>
            <p:nvPr/>
          </p:nvSpPr>
          <p:spPr bwMode="auto">
            <a:xfrm>
              <a:off x="3488" y="3388"/>
              <a:ext cx="25" cy="104"/>
            </a:xfrm>
            <a:custGeom>
              <a:avLst/>
              <a:gdLst/>
              <a:ahLst/>
              <a:cxnLst>
                <a:cxn ang="0">
                  <a:pos x="25" y="7"/>
                </a:cxn>
                <a:cxn ang="0">
                  <a:pos x="25" y="7"/>
                </a:cxn>
                <a:cxn ang="0">
                  <a:pos x="25" y="7"/>
                </a:cxn>
                <a:cxn ang="0">
                  <a:pos x="22" y="10"/>
                </a:cxn>
                <a:cxn ang="0">
                  <a:pos x="22" y="17"/>
                </a:cxn>
                <a:cxn ang="0">
                  <a:pos x="22" y="31"/>
                </a:cxn>
                <a:cxn ang="0">
                  <a:pos x="22" y="52"/>
                </a:cxn>
                <a:cxn ang="0">
                  <a:pos x="22" y="73"/>
                </a:cxn>
                <a:cxn ang="0">
                  <a:pos x="22" y="104"/>
                </a:cxn>
                <a:cxn ang="0">
                  <a:pos x="7" y="104"/>
                </a:cxn>
                <a:cxn ang="0">
                  <a:pos x="7" y="97"/>
                </a:cxn>
                <a:cxn ang="0">
                  <a:pos x="7" y="90"/>
                </a:cxn>
                <a:cxn ang="0">
                  <a:pos x="0" y="77"/>
                </a:cxn>
                <a:cxn ang="0">
                  <a:pos x="0" y="66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7" y="17"/>
                </a:cxn>
                <a:cxn ang="0">
                  <a:pos x="7" y="0"/>
                </a:cxn>
                <a:cxn ang="0">
                  <a:pos x="25" y="7"/>
                </a:cxn>
              </a:cxnLst>
              <a:rect l="0" t="0" r="r" b="b"/>
              <a:pathLst>
                <a:path w="25" h="104">
                  <a:moveTo>
                    <a:pt x="25" y="7"/>
                  </a:moveTo>
                  <a:lnTo>
                    <a:pt x="25" y="7"/>
                  </a:lnTo>
                  <a:lnTo>
                    <a:pt x="25" y="7"/>
                  </a:lnTo>
                  <a:lnTo>
                    <a:pt x="22" y="10"/>
                  </a:lnTo>
                  <a:lnTo>
                    <a:pt x="22" y="17"/>
                  </a:lnTo>
                  <a:lnTo>
                    <a:pt x="22" y="31"/>
                  </a:lnTo>
                  <a:lnTo>
                    <a:pt x="22" y="52"/>
                  </a:lnTo>
                  <a:lnTo>
                    <a:pt x="22" y="73"/>
                  </a:lnTo>
                  <a:lnTo>
                    <a:pt x="22" y="104"/>
                  </a:lnTo>
                  <a:lnTo>
                    <a:pt x="7" y="104"/>
                  </a:lnTo>
                  <a:lnTo>
                    <a:pt x="7" y="97"/>
                  </a:lnTo>
                  <a:lnTo>
                    <a:pt x="7" y="90"/>
                  </a:lnTo>
                  <a:lnTo>
                    <a:pt x="0" y="77"/>
                  </a:lnTo>
                  <a:lnTo>
                    <a:pt x="0" y="66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7" y="17"/>
                  </a:lnTo>
                  <a:lnTo>
                    <a:pt x="7" y="0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B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34" name="Rectangle 134"/>
            <p:cNvSpPr>
              <a:spLocks noChangeArrowheads="1"/>
            </p:cNvSpPr>
            <p:nvPr/>
          </p:nvSpPr>
          <p:spPr bwMode="auto">
            <a:xfrm>
              <a:off x="3146" y="3367"/>
              <a:ext cx="7" cy="3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35" name="Freeform 135"/>
            <p:cNvSpPr>
              <a:spLocks/>
            </p:cNvSpPr>
            <p:nvPr/>
          </p:nvSpPr>
          <p:spPr bwMode="auto">
            <a:xfrm>
              <a:off x="3261" y="3360"/>
              <a:ext cx="130" cy="146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4" y="21"/>
                </a:cxn>
                <a:cxn ang="0">
                  <a:pos x="7" y="28"/>
                </a:cxn>
                <a:cxn ang="0">
                  <a:pos x="7" y="38"/>
                </a:cxn>
                <a:cxn ang="0">
                  <a:pos x="0" y="52"/>
                </a:cxn>
                <a:cxn ang="0">
                  <a:pos x="0" y="73"/>
                </a:cxn>
                <a:cxn ang="0">
                  <a:pos x="0" y="101"/>
                </a:cxn>
                <a:cxn ang="0">
                  <a:pos x="0" y="118"/>
                </a:cxn>
                <a:cxn ang="0">
                  <a:pos x="7" y="146"/>
                </a:cxn>
                <a:cxn ang="0">
                  <a:pos x="7" y="146"/>
                </a:cxn>
                <a:cxn ang="0">
                  <a:pos x="7" y="139"/>
                </a:cxn>
                <a:cxn ang="0">
                  <a:pos x="7" y="139"/>
                </a:cxn>
                <a:cxn ang="0">
                  <a:pos x="7" y="132"/>
                </a:cxn>
                <a:cxn ang="0">
                  <a:pos x="7" y="118"/>
                </a:cxn>
                <a:cxn ang="0">
                  <a:pos x="7" y="112"/>
                </a:cxn>
                <a:cxn ang="0">
                  <a:pos x="14" y="105"/>
                </a:cxn>
                <a:cxn ang="0">
                  <a:pos x="14" y="94"/>
                </a:cxn>
                <a:cxn ang="0">
                  <a:pos x="14" y="87"/>
                </a:cxn>
                <a:cxn ang="0">
                  <a:pos x="22" y="73"/>
                </a:cxn>
                <a:cxn ang="0">
                  <a:pos x="29" y="66"/>
                </a:cxn>
                <a:cxn ang="0">
                  <a:pos x="36" y="52"/>
                </a:cxn>
                <a:cxn ang="0">
                  <a:pos x="43" y="45"/>
                </a:cxn>
                <a:cxn ang="0">
                  <a:pos x="51" y="38"/>
                </a:cxn>
                <a:cxn ang="0">
                  <a:pos x="61" y="38"/>
                </a:cxn>
                <a:cxn ang="0">
                  <a:pos x="69" y="35"/>
                </a:cxn>
                <a:cxn ang="0">
                  <a:pos x="76" y="35"/>
                </a:cxn>
                <a:cxn ang="0">
                  <a:pos x="76" y="35"/>
                </a:cxn>
                <a:cxn ang="0">
                  <a:pos x="76" y="35"/>
                </a:cxn>
                <a:cxn ang="0">
                  <a:pos x="83" y="28"/>
                </a:cxn>
                <a:cxn ang="0">
                  <a:pos x="90" y="28"/>
                </a:cxn>
                <a:cxn ang="0">
                  <a:pos x="105" y="21"/>
                </a:cxn>
                <a:cxn ang="0">
                  <a:pos x="119" y="14"/>
                </a:cxn>
                <a:cxn ang="0">
                  <a:pos x="130" y="7"/>
                </a:cxn>
                <a:cxn ang="0">
                  <a:pos x="130" y="7"/>
                </a:cxn>
                <a:cxn ang="0">
                  <a:pos x="123" y="7"/>
                </a:cxn>
                <a:cxn ang="0">
                  <a:pos x="123" y="7"/>
                </a:cxn>
                <a:cxn ang="0">
                  <a:pos x="119" y="7"/>
                </a:cxn>
                <a:cxn ang="0">
                  <a:pos x="112" y="0"/>
                </a:cxn>
                <a:cxn ang="0">
                  <a:pos x="105" y="0"/>
                </a:cxn>
                <a:cxn ang="0">
                  <a:pos x="97" y="0"/>
                </a:cxn>
                <a:cxn ang="0">
                  <a:pos x="90" y="0"/>
                </a:cxn>
                <a:cxn ang="0">
                  <a:pos x="83" y="0"/>
                </a:cxn>
                <a:cxn ang="0">
                  <a:pos x="69" y="0"/>
                </a:cxn>
                <a:cxn ang="0">
                  <a:pos x="61" y="0"/>
                </a:cxn>
                <a:cxn ang="0">
                  <a:pos x="54" y="0"/>
                </a:cxn>
                <a:cxn ang="0">
                  <a:pos x="43" y="7"/>
                </a:cxn>
                <a:cxn ang="0">
                  <a:pos x="36" y="7"/>
                </a:cxn>
                <a:cxn ang="0">
                  <a:pos x="22" y="7"/>
                </a:cxn>
                <a:cxn ang="0">
                  <a:pos x="14" y="14"/>
                </a:cxn>
              </a:cxnLst>
              <a:rect l="0" t="0" r="r" b="b"/>
              <a:pathLst>
                <a:path w="130" h="146">
                  <a:moveTo>
                    <a:pt x="14" y="14"/>
                  </a:moveTo>
                  <a:lnTo>
                    <a:pt x="14" y="21"/>
                  </a:lnTo>
                  <a:lnTo>
                    <a:pt x="7" y="28"/>
                  </a:lnTo>
                  <a:lnTo>
                    <a:pt x="7" y="38"/>
                  </a:lnTo>
                  <a:lnTo>
                    <a:pt x="0" y="52"/>
                  </a:lnTo>
                  <a:lnTo>
                    <a:pt x="0" y="73"/>
                  </a:lnTo>
                  <a:lnTo>
                    <a:pt x="0" y="101"/>
                  </a:lnTo>
                  <a:lnTo>
                    <a:pt x="0" y="118"/>
                  </a:lnTo>
                  <a:lnTo>
                    <a:pt x="7" y="146"/>
                  </a:lnTo>
                  <a:lnTo>
                    <a:pt x="7" y="146"/>
                  </a:lnTo>
                  <a:lnTo>
                    <a:pt x="7" y="139"/>
                  </a:lnTo>
                  <a:lnTo>
                    <a:pt x="7" y="139"/>
                  </a:lnTo>
                  <a:lnTo>
                    <a:pt x="7" y="132"/>
                  </a:lnTo>
                  <a:lnTo>
                    <a:pt x="7" y="118"/>
                  </a:lnTo>
                  <a:lnTo>
                    <a:pt x="7" y="112"/>
                  </a:lnTo>
                  <a:lnTo>
                    <a:pt x="14" y="105"/>
                  </a:lnTo>
                  <a:lnTo>
                    <a:pt x="14" y="94"/>
                  </a:lnTo>
                  <a:lnTo>
                    <a:pt x="14" y="87"/>
                  </a:lnTo>
                  <a:lnTo>
                    <a:pt x="22" y="73"/>
                  </a:lnTo>
                  <a:lnTo>
                    <a:pt x="29" y="66"/>
                  </a:lnTo>
                  <a:lnTo>
                    <a:pt x="36" y="52"/>
                  </a:lnTo>
                  <a:lnTo>
                    <a:pt x="43" y="45"/>
                  </a:lnTo>
                  <a:lnTo>
                    <a:pt x="51" y="38"/>
                  </a:lnTo>
                  <a:lnTo>
                    <a:pt x="61" y="38"/>
                  </a:lnTo>
                  <a:lnTo>
                    <a:pt x="69" y="35"/>
                  </a:lnTo>
                  <a:lnTo>
                    <a:pt x="76" y="35"/>
                  </a:lnTo>
                  <a:lnTo>
                    <a:pt x="76" y="35"/>
                  </a:lnTo>
                  <a:lnTo>
                    <a:pt x="76" y="35"/>
                  </a:lnTo>
                  <a:lnTo>
                    <a:pt x="83" y="28"/>
                  </a:lnTo>
                  <a:lnTo>
                    <a:pt x="90" y="28"/>
                  </a:lnTo>
                  <a:lnTo>
                    <a:pt x="105" y="21"/>
                  </a:lnTo>
                  <a:lnTo>
                    <a:pt x="119" y="14"/>
                  </a:lnTo>
                  <a:lnTo>
                    <a:pt x="130" y="7"/>
                  </a:lnTo>
                  <a:lnTo>
                    <a:pt x="130" y="7"/>
                  </a:lnTo>
                  <a:lnTo>
                    <a:pt x="123" y="7"/>
                  </a:lnTo>
                  <a:lnTo>
                    <a:pt x="123" y="7"/>
                  </a:lnTo>
                  <a:lnTo>
                    <a:pt x="119" y="7"/>
                  </a:lnTo>
                  <a:lnTo>
                    <a:pt x="112" y="0"/>
                  </a:lnTo>
                  <a:lnTo>
                    <a:pt x="105" y="0"/>
                  </a:lnTo>
                  <a:lnTo>
                    <a:pt x="97" y="0"/>
                  </a:lnTo>
                  <a:lnTo>
                    <a:pt x="90" y="0"/>
                  </a:lnTo>
                  <a:lnTo>
                    <a:pt x="83" y="0"/>
                  </a:lnTo>
                  <a:lnTo>
                    <a:pt x="69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3" y="7"/>
                  </a:lnTo>
                  <a:lnTo>
                    <a:pt x="36" y="7"/>
                  </a:lnTo>
                  <a:lnTo>
                    <a:pt x="22" y="7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36" name="Freeform 136"/>
            <p:cNvSpPr>
              <a:spLocks/>
            </p:cNvSpPr>
            <p:nvPr/>
          </p:nvSpPr>
          <p:spPr bwMode="auto">
            <a:xfrm>
              <a:off x="3084" y="3465"/>
              <a:ext cx="101" cy="34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15" y="7"/>
                </a:cxn>
                <a:cxn ang="0">
                  <a:pos x="22" y="7"/>
                </a:cxn>
                <a:cxn ang="0">
                  <a:pos x="29" y="7"/>
                </a:cxn>
                <a:cxn ang="0">
                  <a:pos x="33" y="7"/>
                </a:cxn>
                <a:cxn ang="0">
                  <a:pos x="40" y="0"/>
                </a:cxn>
                <a:cxn ang="0">
                  <a:pos x="47" y="0"/>
                </a:cxn>
                <a:cxn ang="0">
                  <a:pos x="62" y="7"/>
                </a:cxn>
                <a:cxn ang="0">
                  <a:pos x="76" y="7"/>
                </a:cxn>
                <a:cxn ang="0">
                  <a:pos x="91" y="7"/>
                </a:cxn>
                <a:cxn ang="0">
                  <a:pos x="101" y="13"/>
                </a:cxn>
                <a:cxn ang="0">
                  <a:pos x="101" y="20"/>
                </a:cxn>
                <a:cxn ang="0">
                  <a:pos x="101" y="20"/>
                </a:cxn>
                <a:cxn ang="0">
                  <a:pos x="101" y="20"/>
                </a:cxn>
                <a:cxn ang="0">
                  <a:pos x="98" y="13"/>
                </a:cxn>
                <a:cxn ang="0">
                  <a:pos x="91" y="13"/>
                </a:cxn>
                <a:cxn ang="0">
                  <a:pos x="83" y="13"/>
                </a:cxn>
                <a:cxn ang="0">
                  <a:pos x="76" y="13"/>
                </a:cxn>
                <a:cxn ang="0">
                  <a:pos x="69" y="13"/>
                </a:cxn>
                <a:cxn ang="0">
                  <a:pos x="62" y="13"/>
                </a:cxn>
                <a:cxn ang="0">
                  <a:pos x="55" y="7"/>
                </a:cxn>
                <a:cxn ang="0">
                  <a:pos x="40" y="7"/>
                </a:cxn>
                <a:cxn ang="0">
                  <a:pos x="33" y="13"/>
                </a:cxn>
                <a:cxn ang="0">
                  <a:pos x="29" y="13"/>
                </a:cxn>
                <a:cxn ang="0">
                  <a:pos x="22" y="13"/>
                </a:cxn>
                <a:cxn ang="0">
                  <a:pos x="15" y="20"/>
                </a:cxn>
                <a:cxn ang="0">
                  <a:pos x="8" y="27"/>
                </a:cxn>
                <a:cxn ang="0">
                  <a:pos x="0" y="34"/>
                </a:cxn>
                <a:cxn ang="0">
                  <a:pos x="0" y="20"/>
                </a:cxn>
              </a:cxnLst>
              <a:rect l="0" t="0" r="r" b="b"/>
              <a:pathLst>
                <a:path w="101" h="34">
                  <a:moveTo>
                    <a:pt x="0" y="20"/>
                  </a:move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5" y="7"/>
                  </a:lnTo>
                  <a:lnTo>
                    <a:pt x="22" y="7"/>
                  </a:lnTo>
                  <a:lnTo>
                    <a:pt x="29" y="7"/>
                  </a:lnTo>
                  <a:lnTo>
                    <a:pt x="33" y="7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62" y="7"/>
                  </a:lnTo>
                  <a:lnTo>
                    <a:pt x="76" y="7"/>
                  </a:lnTo>
                  <a:lnTo>
                    <a:pt x="91" y="7"/>
                  </a:lnTo>
                  <a:lnTo>
                    <a:pt x="101" y="13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98" y="13"/>
                  </a:lnTo>
                  <a:lnTo>
                    <a:pt x="91" y="13"/>
                  </a:lnTo>
                  <a:lnTo>
                    <a:pt x="83" y="13"/>
                  </a:lnTo>
                  <a:lnTo>
                    <a:pt x="76" y="13"/>
                  </a:lnTo>
                  <a:lnTo>
                    <a:pt x="69" y="13"/>
                  </a:lnTo>
                  <a:lnTo>
                    <a:pt x="62" y="13"/>
                  </a:lnTo>
                  <a:lnTo>
                    <a:pt x="55" y="7"/>
                  </a:lnTo>
                  <a:lnTo>
                    <a:pt x="40" y="7"/>
                  </a:lnTo>
                  <a:lnTo>
                    <a:pt x="33" y="13"/>
                  </a:lnTo>
                  <a:lnTo>
                    <a:pt x="29" y="13"/>
                  </a:lnTo>
                  <a:lnTo>
                    <a:pt x="22" y="13"/>
                  </a:lnTo>
                  <a:lnTo>
                    <a:pt x="15" y="20"/>
                  </a:lnTo>
                  <a:lnTo>
                    <a:pt x="8" y="27"/>
                  </a:lnTo>
                  <a:lnTo>
                    <a:pt x="0" y="3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37" name="Freeform 137"/>
            <p:cNvSpPr>
              <a:spLocks/>
            </p:cNvSpPr>
            <p:nvPr/>
          </p:nvSpPr>
          <p:spPr bwMode="auto">
            <a:xfrm>
              <a:off x="3084" y="3405"/>
              <a:ext cx="101" cy="28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15" y="0"/>
                </a:cxn>
                <a:cxn ang="0">
                  <a:pos x="22" y="0"/>
                </a:cxn>
                <a:cxn ang="0">
                  <a:pos x="29" y="0"/>
                </a:cxn>
                <a:cxn ang="0">
                  <a:pos x="33" y="0"/>
                </a:cxn>
                <a:cxn ang="0">
                  <a:pos x="40" y="0"/>
                </a:cxn>
                <a:cxn ang="0">
                  <a:pos x="47" y="0"/>
                </a:cxn>
                <a:cxn ang="0">
                  <a:pos x="62" y="0"/>
                </a:cxn>
                <a:cxn ang="0">
                  <a:pos x="76" y="0"/>
                </a:cxn>
                <a:cxn ang="0">
                  <a:pos x="91" y="0"/>
                </a:cxn>
                <a:cxn ang="0">
                  <a:pos x="101" y="7"/>
                </a:cxn>
                <a:cxn ang="0">
                  <a:pos x="101" y="14"/>
                </a:cxn>
                <a:cxn ang="0">
                  <a:pos x="101" y="14"/>
                </a:cxn>
                <a:cxn ang="0">
                  <a:pos x="101" y="14"/>
                </a:cxn>
                <a:cxn ang="0">
                  <a:pos x="98" y="14"/>
                </a:cxn>
                <a:cxn ang="0">
                  <a:pos x="91" y="7"/>
                </a:cxn>
                <a:cxn ang="0">
                  <a:pos x="83" y="7"/>
                </a:cxn>
                <a:cxn ang="0">
                  <a:pos x="76" y="7"/>
                </a:cxn>
                <a:cxn ang="0">
                  <a:pos x="69" y="7"/>
                </a:cxn>
                <a:cxn ang="0">
                  <a:pos x="62" y="7"/>
                </a:cxn>
                <a:cxn ang="0">
                  <a:pos x="55" y="7"/>
                </a:cxn>
                <a:cxn ang="0">
                  <a:pos x="40" y="7"/>
                </a:cxn>
                <a:cxn ang="0">
                  <a:pos x="33" y="7"/>
                </a:cxn>
                <a:cxn ang="0">
                  <a:pos x="29" y="7"/>
                </a:cxn>
                <a:cxn ang="0">
                  <a:pos x="22" y="7"/>
                </a:cxn>
                <a:cxn ang="0">
                  <a:pos x="15" y="14"/>
                </a:cxn>
                <a:cxn ang="0">
                  <a:pos x="8" y="21"/>
                </a:cxn>
                <a:cxn ang="0">
                  <a:pos x="0" y="28"/>
                </a:cxn>
                <a:cxn ang="0">
                  <a:pos x="0" y="14"/>
                </a:cxn>
              </a:cxnLst>
              <a:rect l="0" t="0" r="r" b="b"/>
              <a:pathLst>
                <a:path w="101" h="28">
                  <a:moveTo>
                    <a:pt x="0" y="1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91" y="0"/>
                  </a:lnTo>
                  <a:lnTo>
                    <a:pt x="101" y="7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98" y="14"/>
                  </a:lnTo>
                  <a:lnTo>
                    <a:pt x="91" y="7"/>
                  </a:lnTo>
                  <a:lnTo>
                    <a:pt x="83" y="7"/>
                  </a:lnTo>
                  <a:lnTo>
                    <a:pt x="76" y="7"/>
                  </a:lnTo>
                  <a:lnTo>
                    <a:pt x="69" y="7"/>
                  </a:lnTo>
                  <a:lnTo>
                    <a:pt x="62" y="7"/>
                  </a:lnTo>
                  <a:lnTo>
                    <a:pt x="55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9" y="7"/>
                  </a:lnTo>
                  <a:lnTo>
                    <a:pt x="22" y="7"/>
                  </a:lnTo>
                  <a:lnTo>
                    <a:pt x="15" y="14"/>
                  </a:lnTo>
                  <a:lnTo>
                    <a:pt x="8" y="21"/>
                  </a:lnTo>
                  <a:lnTo>
                    <a:pt x="0" y="2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38" name="Freeform 138"/>
            <p:cNvSpPr>
              <a:spLocks/>
            </p:cNvSpPr>
            <p:nvPr/>
          </p:nvSpPr>
          <p:spPr bwMode="auto">
            <a:xfrm>
              <a:off x="3182" y="3374"/>
              <a:ext cx="169" cy="2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92"/>
                </a:cxn>
                <a:cxn ang="0">
                  <a:pos x="54" y="296"/>
                </a:cxn>
                <a:cxn ang="0">
                  <a:pos x="54" y="258"/>
                </a:cxn>
                <a:cxn ang="0">
                  <a:pos x="169" y="278"/>
                </a:cxn>
                <a:cxn ang="0">
                  <a:pos x="169" y="265"/>
                </a:cxn>
                <a:cxn ang="0">
                  <a:pos x="86" y="251"/>
                </a:cxn>
                <a:cxn ang="0">
                  <a:pos x="79" y="219"/>
                </a:cxn>
                <a:cxn ang="0">
                  <a:pos x="25" y="219"/>
                </a:cxn>
                <a:cxn ang="0">
                  <a:pos x="25" y="219"/>
                </a:cxn>
                <a:cxn ang="0">
                  <a:pos x="18" y="205"/>
                </a:cxn>
                <a:cxn ang="0">
                  <a:pos x="18" y="185"/>
                </a:cxn>
                <a:cxn ang="0">
                  <a:pos x="11" y="160"/>
                </a:cxn>
                <a:cxn ang="0">
                  <a:pos x="3" y="125"/>
                </a:cxn>
                <a:cxn ang="0">
                  <a:pos x="3" y="87"/>
                </a:cxn>
                <a:cxn ang="0">
                  <a:pos x="3" y="52"/>
                </a:cxn>
                <a:cxn ang="0">
                  <a:pos x="18" y="7"/>
                </a:cxn>
                <a:cxn ang="0">
                  <a:pos x="0" y="0"/>
                </a:cxn>
              </a:cxnLst>
              <a:rect l="0" t="0" r="r" b="b"/>
              <a:pathLst>
                <a:path w="169" h="296">
                  <a:moveTo>
                    <a:pt x="0" y="0"/>
                  </a:moveTo>
                  <a:lnTo>
                    <a:pt x="0" y="292"/>
                  </a:lnTo>
                  <a:lnTo>
                    <a:pt x="54" y="296"/>
                  </a:lnTo>
                  <a:lnTo>
                    <a:pt x="54" y="258"/>
                  </a:lnTo>
                  <a:lnTo>
                    <a:pt x="169" y="278"/>
                  </a:lnTo>
                  <a:lnTo>
                    <a:pt x="169" y="265"/>
                  </a:lnTo>
                  <a:lnTo>
                    <a:pt x="86" y="251"/>
                  </a:lnTo>
                  <a:lnTo>
                    <a:pt x="79" y="219"/>
                  </a:lnTo>
                  <a:lnTo>
                    <a:pt x="25" y="219"/>
                  </a:lnTo>
                  <a:lnTo>
                    <a:pt x="25" y="219"/>
                  </a:lnTo>
                  <a:lnTo>
                    <a:pt x="18" y="205"/>
                  </a:lnTo>
                  <a:lnTo>
                    <a:pt x="18" y="185"/>
                  </a:lnTo>
                  <a:lnTo>
                    <a:pt x="11" y="160"/>
                  </a:lnTo>
                  <a:lnTo>
                    <a:pt x="3" y="125"/>
                  </a:lnTo>
                  <a:lnTo>
                    <a:pt x="3" y="87"/>
                  </a:lnTo>
                  <a:lnTo>
                    <a:pt x="3" y="52"/>
                  </a:lnTo>
                  <a:lnTo>
                    <a:pt x="1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39" name="Freeform 139"/>
            <p:cNvSpPr>
              <a:spLocks/>
            </p:cNvSpPr>
            <p:nvPr/>
          </p:nvSpPr>
          <p:spPr bwMode="auto">
            <a:xfrm>
              <a:off x="3268" y="3301"/>
              <a:ext cx="220" cy="3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7" y="38"/>
                </a:cxn>
                <a:cxn ang="0">
                  <a:pos x="15" y="38"/>
                </a:cxn>
                <a:cxn ang="0">
                  <a:pos x="29" y="31"/>
                </a:cxn>
                <a:cxn ang="0">
                  <a:pos x="36" y="31"/>
                </a:cxn>
                <a:cxn ang="0">
                  <a:pos x="47" y="28"/>
                </a:cxn>
                <a:cxn ang="0">
                  <a:pos x="62" y="28"/>
                </a:cxn>
                <a:cxn ang="0">
                  <a:pos x="83" y="28"/>
                </a:cxn>
                <a:cxn ang="0">
                  <a:pos x="98" y="21"/>
                </a:cxn>
                <a:cxn ang="0">
                  <a:pos x="116" y="21"/>
                </a:cxn>
                <a:cxn ang="0">
                  <a:pos x="130" y="21"/>
                </a:cxn>
                <a:cxn ang="0">
                  <a:pos x="152" y="21"/>
                </a:cxn>
                <a:cxn ang="0">
                  <a:pos x="173" y="21"/>
                </a:cxn>
                <a:cxn ang="0">
                  <a:pos x="191" y="28"/>
                </a:cxn>
                <a:cxn ang="0">
                  <a:pos x="213" y="28"/>
                </a:cxn>
                <a:cxn ang="0">
                  <a:pos x="220" y="0"/>
                </a:cxn>
                <a:cxn ang="0">
                  <a:pos x="213" y="0"/>
                </a:cxn>
                <a:cxn ang="0">
                  <a:pos x="213" y="0"/>
                </a:cxn>
                <a:cxn ang="0">
                  <a:pos x="206" y="0"/>
                </a:cxn>
                <a:cxn ang="0">
                  <a:pos x="191" y="0"/>
                </a:cxn>
                <a:cxn ang="0">
                  <a:pos x="184" y="0"/>
                </a:cxn>
                <a:cxn ang="0">
                  <a:pos x="173" y="0"/>
                </a:cxn>
                <a:cxn ang="0">
                  <a:pos x="152" y="7"/>
                </a:cxn>
                <a:cxn ang="0">
                  <a:pos x="137" y="7"/>
                </a:cxn>
                <a:cxn ang="0">
                  <a:pos x="116" y="7"/>
                </a:cxn>
                <a:cxn ang="0">
                  <a:pos x="105" y="7"/>
                </a:cxn>
                <a:cxn ang="0">
                  <a:pos x="83" y="7"/>
                </a:cxn>
                <a:cxn ang="0">
                  <a:pos x="69" y="14"/>
                </a:cxn>
                <a:cxn ang="0">
                  <a:pos x="47" y="14"/>
                </a:cxn>
                <a:cxn ang="0">
                  <a:pos x="29" y="21"/>
                </a:cxn>
                <a:cxn ang="0">
                  <a:pos x="15" y="21"/>
                </a:cxn>
                <a:cxn ang="0">
                  <a:pos x="0" y="28"/>
                </a:cxn>
                <a:cxn ang="0">
                  <a:pos x="0" y="38"/>
                </a:cxn>
              </a:cxnLst>
              <a:rect l="0" t="0" r="r" b="b"/>
              <a:pathLst>
                <a:path w="220" h="38">
                  <a:moveTo>
                    <a:pt x="0" y="38"/>
                  </a:moveTo>
                  <a:lnTo>
                    <a:pt x="0" y="38"/>
                  </a:lnTo>
                  <a:lnTo>
                    <a:pt x="0" y="38"/>
                  </a:lnTo>
                  <a:lnTo>
                    <a:pt x="7" y="38"/>
                  </a:lnTo>
                  <a:lnTo>
                    <a:pt x="15" y="38"/>
                  </a:lnTo>
                  <a:lnTo>
                    <a:pt x="29" y="31"/>
                  </a:lnTo>
                  <a:lnTo>
                    <a:pt x="36" y="31"/>
                  </a:lnTo>
                  <a:lnTo>
                    <a:pt x="47" y="28"/>
                  </a:lnTo>
                  <a:lnTo>
                    <a:pt x="62" y="28"/>
                  </a:lnTo>
                  <a:lnTo>
                    <a:pt x="83" y="28"/>
                  </a:lnTo>
                  <a:lnTo>
                    <a:pt x="98" y="21"/>
                  </a:lnTo>
                  <a:lnTo>
                    <a:pt x="116" y="21"/>
                  </a:lnTo>
                  <a:lnTo>
                    <a:pt x="130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91" y="28"/>
                  </a:lnTo>
                  <a:lnTo>
                    <a:pt x="213" y="28"/>
                  </a:lnTo>
                  <a:lnTo>
                    <a:pt x="220" y="0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206" y="0"/>
                  </a:lnTo>
                  <a:lnTo>
                    <a:pt x="191" y="0"/>
                  </a:lnTo>
                  <a:lnTo>
                    <a:pt x="184" y="0"/>
                  </a:lnTo>
                  <a:lnTo>
                    <a:pt x="173" y="0"/>
                  </a:lnTo>
                  <a:lnTo>
                    <a:pt x="152" y="7"/>
                  </a:lnTo>
                  <a:lnTo>
                    <a:pt x="137" y="7"/>
                  </a:lnTo>
                  <a:lnTo>
                    <a:pt x="116" y="7"/>
                  </a:lnTo>
                  <a:lnTo>
                    <a:pt x="105" y="7"/>
                  </a:lnTo>
                  <a:lnTo>
                    <a:pt x="83" y="7"/>
                  </a:lnTo>
                  <a:lnTo>
                    <a:pt x="69" y="14"/>
                  </a:lnTo>
                  <a:lnTo>
                    <a:pt x="47" y="14"/>
                  </a:lnTo>
                  <a:lnTo>
                    <a:pt x="29" y="21"/>
                  </a:lnTo>
                  <a:lnTo>
                    <a:pt x="15" y="21"/>
                  </a:lnTo>
                  <a:lnTo>
                    <a:pt x="0" y="2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40" name="Freeform 140"/>
            <p:cNvSpPr>
              <a:spLocks/>
            </p:cNvSpPr>
            <p:nvPr/>
          </p:nvSpPr>
          <p:spPr bwMode="auto">
            <a:xfrm>
              <a:off x="3139" y="3684"/>
              <a:ext cx="371" cy="115"/>
            </a:xfrm>
            <a:custGeom>
              <a:avLst/>
              <a:gdLst/>
              <a:ahLst/>
              <a:cxnLst>
                <a:cxn ang="0">
                  <a:pos x="158" y="115"/>
                </a:cxn>
                <a:cxn ang="0">
                  <a:pos x="158" y="115"/>
                </a:cxn>
                <a:cxn ang="0">
                  <a:pos x="158" y="115"/>
                </a:cxn>
                <a:cxn ang="0">
                  <a:pos x="165" y="108"/>
                </a:cxn>
                <a:cxn ang="0">
                  <a:pos x="165" y="108"/>
                </a:cxn>
                <a:cxn ang="0">
                  <a:pos x="173" y="108"/>
                </a:cxn>
                <a:cxn ang="0">
                  <a:pos x="176" y="101"/>
                </a:cxn>
                <a:cxn ang="0">
                  <a:pos x="183" y="101"/>
                </a:cxn>
                <a:cxn ang="0">
                  <a:pos x="191" y="94"/>
                </a:cxn>
                <a:cxn ang="0">
                  <a:pos x="198" y="94"/>
                </a:cxn>
                <a:cxn ang="0">
                  <a:pos x="205" y="87"/>
                </a:cxn>
                <a:cxn ang="0">
                  <a:pos x="212" y="87"/>
                </a:cxn>
                <a:cxn ang="0">
                  <a:pos x="219" y="80"/>
                </a:cxn>
                <a:cxn ang="0">
                  <a:pos x="227" y="73"/>
                </a:cxn>
                <a:cxn ang="0">
                  <a:pos x="234" y="66"/>
                </a:cxn>
                <a:cxn ang="0">
                  <a:pos x="234" y="66"/>
                </a:cxn>
                <a:cxn ang="0">
                  <a:pos x="241" y="59"/>
                </a:cxn>
                <a:cxn ang="0">
                  <a:pos x="0" y="0"/>
                </a:cxn>
                <a:cxn ang="0">
                  <a:pos x="21" y="0"/>
                </a:cxn>
                <a:cxn ang="0">
                  <a:pos x="371" y="80"/>
                </a:cxn>
                <a:cxn ang="0">
                  <a:pos x="356" y="87"/>
                </a:cxn>
                <a:cxn ang="0">
                  <a:pos x="252" y="59"/>
                </a:cxn>
                <a:cxn ang="0">
                  <a:pos x="252" y="59"/>
                </a:cxn>
                <a:cxn ang="0">
                  <a:pos x="252" y="66"/>
                </a:cxn>
                <a:cxn ang="0">
                  <a:pos x="245" y="66"/>
                </a:cxn>
                <a:cxn ang="0">
                  <a:pos x="245" y="66"/>
                </a:cxn>
                <a:cxn ang="0">
                  <a:pos x="245" y="73"/>
                </a:cxn>
                <a:cxn ang="0">
                  <a:pos x="241" y="73"/>
                </a:cxn>
                <a:cxn ang="0">
                  <a:pos x="241" y="80"/>
                </a:cxn>
                <a:cxn ang="0">
                  <a:pos x="234" y="80"/>
                </a:cxn>
                <a:cxn ang="0">
                  <a:pos x="227" y="87"/>
                </a:cxn>
                <a:cxn ang="0">
                  <a:pos x="219" y="87"/>
                </a:cxn>
                <a:cxn ang="0">
                  <a:pos x="212" y="94"/>
                </a:cxn>
                <a:cxn ang="0">
                  <a:pos x="205" y="101"/>
                </a:cxn>
                <a:cxn ang="0">
                  <a:pos x="191" y="101"/>
                </a:cxn>
                <a:cxn ang="0">
                  <a:pos x="183" y="108"/>
                </a:cxn>
                <a:cxn ang="0">
                  <a:pos x="173" y="115"/>
                </a:cxn>
                <a:cxn ang="0">
                  <a:pos x="165" y="115"/>
                </a:cxn>
                <a:cxn ang="0">
                  <a:pos x="158" y="115"/>
                </a:cxn>
              </a:cxnLst>
              <a:rect l="0" t="0" r="r" b="b"/>
              <a:pathLst>
                <a:path w="371" h="115">
                  <a:moveTo>
                    <a:pt x="158" y="115"/>
                  </a:moveTo>
                  <a:lnTo>
                    <a:pt x="158" y="115"/>
                  </a:lnTo>
                  <a:lnTo>
                    <a:pt x="158" y="115"/>
                  </a:lnTo>
                  <a:lnTo>
                    <a:pt x="165" y="108"/>
                  </a:lnTo>
                  <a:lnTo>
                    <a:pt x="165" y="108"/>
                  </a:lnTo>
                  <a:lnTo>
                    <a:pt x="173" y="108"/>
                  </a:lnTo>
                  <a:lnTo>
                    <a:pt x="176" y="101"/>
                  </a:lnTo>
                  <a:lnTo>
                    <a:pt x="183" y="101"/>
                  </a:lnTo>
                  <a:lnTo>
                    <a:pt x="191" y="94"/>
                  </a:lnTo>
                  <a:lnTo>
                    <a:pt x="198" y="94"/>
                  </a:lnTo>
                  <a:lnTo>
                    <a:pt x="205" y="87"/>
                  </a:lnTo>
                  <a:lnTo>
                    <a:pt x="212" y="87"/>
                  </a:lnTo>
                  <a:lnTo>
                    <a:pt x="219" y="80"/>
                  </a:lnTo>
                  <a:lnTo>
                    <a:pt x="227" y="73"/>
                  </a:lnTo>
                  <a:lnTo>
                    <a:pt x="234" y="66"/>
                  </a:lnTo>
                  <a:lnTo>
                    <a:pt x="234" y="66"/>
                  </a:lnTo>
                  <a:lnTo>
                    <a:pt x="241" y="59"/>
                  </a:lnTo>
                  <a:lnTo>
                    <a:pt x="0" y="0"/>
                  </a:lnTo>
                  <a:lnTo>
                    <a:pt x="21" y="0"/>
                  </a:lnTo>
                  <a:lnTo>
                    <a:pt x="371" y="80"/>
                  </a:lnTo>
                  <a:lnTo>
                    <a:pt x="356" y="87"/>
                  </a:lnTo>
                  <a:lnTo>
                    <a:pt x="252" y="59"/>
                  </a:lnTo>
                  <a:lnTo>
                    <a:pt x="252" y="59"/>
                  </a:lnTo>
                  <a:lnTo>
                    <a:pt x="252" y="66"/>
                  </a:lnTo>
                  <a:lnTo>
                    <a:pt x="245" y="66"/>
                  </a:lnTo>
                  <a:lnTo>
                    <a:pt x="245" y="66"/>
                  </a:lnTo>
                  <a:lnTo>
                    <a:pt x="245" y="73"/>
                  </a:lnTo>
                  <a:lnTo>
                    <a:pt x="241" y="73"/>
                  </a:lnTo>
                  <a:lnTo>
                    <a:pt x="241" y="80"/>
                  </a:lnTo>
                  <a:lnTo>
                    <a:pt x="234" y="80"/>
                  </a:lnTo>
                  <a:lnTo>
                    <a:pt x="227" y="87"/>
                  </a:lnTo>
                  <a:lnTo>
                    <a:pt x="219" y="87"/>
                  </a:lnTo>
                  <a:lnTo>
                    <a:pt x="212" y="94"/>
                  </a:lnTo>
                  <a:lnTo>
                    <a:pt x="205" y="101"/>
                  </a:lnTo>
                  <a:lnTo>
                    <a:pt x="191" y="101"/>
                  </a:lnTo>
                  <a:lnTo>
                    <a:pt x="183" y="108"/>
                  </a:lnTo>
                  <a:lnTo>
                    <a:pt x="173" y="115"/>
                  </a:lnTo>
                  <a:lnTo>
                    <a:pt x="165" y="115"/>
                  </a:lnTo>
                  <a:lnTo>
                    <a:pt x="158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41" name="Freeform 141"/>
            <p:cNvSpPr>
              <a:spLocks/>
            </p:cNvSpPr>
            <p:nvPr/>
          </p:nvSpPr>
          <p:spPr bwMode="auto">
            <a:xfrm>
              <a:off x="3063" y="3712"/>
              <a:ext cx="378" cy="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1" y="104"/>
                </a:cxn>
                <a:cxn ang="0">
                  <a:pos x="378" y="104"/>
                </a:cxn>
                <a:cxn ang="0">
                  <a:pos x="14" y="0"/>
                </a:cxn>
                <a:cxn ang="0">
                  <a:pos x="0" y="0"/>
                </a:cxn>
              </a:cxnLst>
              <a:rect l="0" t="0" r="r" b="b"/>
              <a:pathLst>
                <a:path w="378" h="104">
                  <a:moveTo>
                    <a:pt x="0" y="0"/>
                  </a:moveTo>
                  <a:lnTo>
                    <a:pt x="371" y="104"/>
                  </a:lnTo>
                  <a:lnTo>
                    <a:pt x="378" y="104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42" name="Freeform 142"/>
            <p:cNvSpPr>
              <a:spLocks/>
            </p:cNvSpPr>
            <p:nvPr/>
          </p:nvSpPr>
          <p:spPr bwMode="auto">
            <a:xfrm>
              <a:off x="3124" y="3698"/>
              <a:ext cx="371" cy="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4" y="94"/>
                </a:cxn>
                <a:cxn ang="0">
                  <a:pos x="371" y="94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r" b="b"/>
              <a:pathLst>
                <a:path w="371" h="94">
                  <a:moveTo>
                    <a:pt x="0" y="0"/>
                  </a:moveTo>
                  <a:lnTo>
                    <a:pt x="364" y="94"/>
                  </a:lnTo>
                  <a:lnTo>
                    <a:pt x="371" y="94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43" name="Freeform 143"/>
            <p:cNvSpPr>
              <a:spLocks/>
            </p:cNvSpPr>
            <p:nvPr/>
          </p:nvSpPr>
          <p:spPr bwMode="auto">
            <a:xfrm>
              <a:off x="3099" y="3705"/>
              <a:ext cx="367" cy="1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0" y="101"/>
                </a:cxn>
                <a:cxn ang="0">
                  <a:pos x="367" y="101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367" h="101">
                  <a:moveTo>
                    <a:pt x="0" y="0"/>
                  </a:moveTo>
                  <a:lnTo>
                    <a:pt x="360" y="101"/>
                  </a:lnTo>
                  <a:lnTo>
                    <a:pt x="367" y="101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</p:grpSp>
      <p:sp>
        <p:nvSpPr>
          <p:cNvPr id="145" name="AutoShape 145"/>
          <p:cNvSpPr>
            <a:spLocks noChangeArrowheads="1"/>
          </p:cNvSpPr>
          <p:nvPr/>
        </p:nvSpPr>
        <p:spPr bwMode="auto">
          <a:xfrm>
            <a:off x="4011613" y="2719388"/>
            <a:ext cx="1207047" cy="408623"/>
          </a:xfrm>
          <a:prstGeom prst="wedgeRoundRectCallout">
            <a:avLst>
              <a:gd name="adj1" fmla="val 57616"/>
              <a:gd name="adj2" fmla="val 995"/>
              <a:gd name="adj3" fmla="val 16667"/>
            </a:avLst>
          </a:prstGeom>
          <a:noFill/>
          <a:ln w="9525">
            <a:solidFill>
              <a:schemeClr val="accent2"/>
            </a:solidFill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>
                <a:solidFill>
                  <a:schemeClr val="tx1"/>
                </a:solidFill>
                <a:latin typeface="Maiandra GD" pitchFamily="34" charset="0"/>
              </a:rPr>
              <a:t>Puerto 53</a:t>
            </a:r>
          </a:p>
        </p:txBody>
      </p:sp>
      <p:sp>
        <p:nvSpPr>
          <p:cNvPr id="146" name="Rectangle 63"/>
          <p:cNvSpPr txBox="1">
            <a:spLocks noChangeArrowheads="1"/>
          </p:cNvSpPr>
          <p:nvPr/>
        </p:nvSpPr>
        <p:spPr>
          <a:xfrm>
            <a:off x="928662" y="5286388"/>
            <a:ext cx="2714644" cy="642942"/>
          </a:xfrm>
          <a:prstGeom prst="rect">
            <a:avLst/>
          </a:prstGeom>
          <a:ln/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Consulta interactiva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aiandra GD" pitchFamily="34" charset="0"/>
            </a:endParaRPr>
          </a:p>
        </p:txBody>
      </p:sp>
      <p:sp>
        <p:nvSpPr>
          <p:cNvPr id="147" name="14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60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 autoUpdateAnimBg="0"/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  <p:bldP spid="57" grpId="0" autoUpdateAnimBg="0"/>
      <p:bldP spid="58" grpId="0" autoUpdateAnimBg="0"/>
      <p:bldP spid="59" grpId="0" animBg="1"/>
      <p:bldP spid="6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2"/>
          <p:cNvSpPr txBox="1">
            <a:spLocks noChangeArrowheads="1"/>
          </p:cNvSpPr>
          <p:nvPr/>
        </p:nvSpPr>
        <p:spPr>
          <a:xfrm>
            <a:off x="533400" y="228600"/>
            <a:ext cx="7772400" cy="1143000"/>
          </a:xfrm>
          <a:prstGeom prst="rect">
            <a:avLst/>
          </a:prstGeom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Ejemplo 2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grpSp>
        <p:nvGrpSpPr>
          <p:cNvPr id="3" name="Group 151"/>
          <p:cNvGrpSpPr>
            <a:grpSpLocks/>
          </p:cNvGrpSpPr>
          <p:nvPr/>
        </p:nvGrpSpPr>
        <p:grpSpPr bwMode="auto">
          <a:xfrm>
            <a:off x="3500430" y="765175"/>
            <a:ext cx="5092700" cy="5535613"/>
            <a:chOff x="2348" y="482"/>
            <a:chExt cx="3208" cy="3487"/>
          </a:xfrm>
        </p:grpSpPr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2365" y="3270"/>
              <a:ext cx="1069" cy="372"/>
            </a:xfrm>
            <a:prstGeom prst="roundRect">
              <a:avLst>
                <a:gd name="adj" fmla="val 259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800">
                  <a:solidFill>
                    <a:schemeClr val="tx1"/>
                  </a:solidFill>
                  <a:latin typeface="Maiandra GD" pitchFamily="34" charset="0"/>
                </a:rPr>
                <a:t>requesting host</a:t>
              </a:r>
            </a:p>
            <a:p>
              <a:pPr algn="ctr">
                <a:buClr>
                  <a:srgbClr val="000000"/>
                </a:buClr>
                <a:buSzPct val="100000"/>
                <a:buFont typeface="Courier New" pitchFamily="49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600" b="1">
                  <a:solidFill>
                    <a:schemeClr val="tx1"/>
                  </a:solidFill>
                  <a:latin typeface="Maiandra GD" pitchFamily="34" charset="0"/>
                </a:rPr>
                <a:t>cis.poly.edu</a:t>
              </a:r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3830" y="3767"/>
              <a:ext cx="1095" cy="202"/>
            </a:xfrm>
            <a:prstGeom prst="roundRect">
              <a:avLst>
                <a:gd name="adj" fmla="val 46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2000"/>
                </a:lnSpc>
                <a:buClr>
                  <a:srgbClr val="000000"/>
                </a:buClr>
                <a:buSzPct val="100000"/>
                <a:buFont typeface="Courier New" pitchFamily="49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600" b="1">
                  <a:solidFill>
                    <a:schemeClr val="tx1"/>
                  </a:solidFill>
                  <a:latin typeface="Maiandra GD" pitchFamily="34" charset="0"/>
                </a:rPr>
                <a:t>gaia.cs.umass.edu</a:t>
              </a:r>
            </a:p>
          </p:txBody>
        </p:sp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3044" y="1599"/>
              <a:ext cx="234" cy="414"/>
              <a:chOff x="3044" y="1599"/>
              <a:chExt cx="234" cy="414"/>
            </a:xfrm>
          </p:grpSpPr>
          <p:sp>
            <p:nvSpPr>
              <p:cNvPr id="136" name="Freeform 8"/>
              <p:cNvSpPr>
                <a:spLocks noChangeArrowheads="1"/>
              </p:cNvSpPr>
              <p:nvPr/>
            </p:nvSpPr>
            <p:spPr bwMode="auto">
              <a:xfrm>
                <a:off x="3044" y="1917"/>
                <a:ext cx="233" cy="96"/>
              </a:xfrm>
              <a:custGeom>
                <a:avLst/>
                <a:gdLst/>
                <a:ahLst/>
                <a:cxnLst>
                  <a:cxn ang="0">
                    <a:pos x="396" y="0"/>
                  </a:cxn>
                  <a:cxn ang="0">
                    <a:pos x="1027" y="0"/>
                  </a:cxn>
                  <a:cxn ang="0">
                    <a:pos x="631" y="423"/>
                  </a:cxn>
                  <a:cxn ang="0">
                    <a:pos x="0" y="423"/>
                  </a:cxn>
                  <a:cxn ang="0">
                    <a:pos x="396" y="0"/>
                  </a:cxn>
                </a:cxnLst>
                <a:rect l="0" t="0" r="r" b="b"/>
                <a:pathLst>
                  <a:path w="1028" h="424">
                    <a:moveTo>
                      <a:pt x="396" y="0"/>
                    </a:moveTo>
                    <a:lnTo>
                      <a:pt x="1027" y="0"/>
                    </a:lnTo>
                    <a:lnTo>
                      <a:pt x="631" y="423"/>
                    </a:lnTo>
                    <a:lnTo>
                      <a:pt x="0" y="423"/>
                    </a:lnTo>
                    <a:lnTo>
                      <a:pt x="396" y="0"/>
                    </a:lnTo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137" name="AutoShape 9"/>
              <p:cNvSpPr>
                <a:spLocks noChangeArrowheads="1"/>
              </p:cNvSpPr>
              <p:nvPr/>
            </p:nvSpPr>
            <p:spPr bwMode="auto">
              <a:xfrm>
                <a:off x="3162" y="1602"/>
                <a:ext cx="107" cy="318"/>
              </a:xfrm>
              <a:prstGeom prst="roundRect">
                <a:avLst>
                  <a:gd name="adj" fmla="val 940"/>
                </a:avLst>
              </a:pr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138" name="AutoShape 10"/>
              <p:cNvSpPr>
                <a:spLocks noChangeArrowheads="1"/>
              </p:cNvSpPr>
              <p:nvPr/>
            </p:nvSpPr>
            <p:spPr bwMode="auto">
              <a:xfrm>
                <a:off x="3046" y="1692"/>
                <a:ext cx="148" cy="318"/>
              </a:xfrm>
              <a:prstGeom prst="roundRect">
                <a:avLst>
                  <a:gd name="adj" fmla="val 671"/>
                </a:avLst>
              </a:prstGeom>
              <a:solidFill>
                <a:srgbClr val="33CC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139" name="Freeform 11"/>
              <p:cNvSpPr>
                <a:spLocks noChangeArrowheads="1"/>
              </p:cNvSpPr>
              <p:nvPr/>
            </p:nvSpPr>
            <p:spPr bwMode="auto">
              <a:xfrm>
                <a:off x="3044" y="1599"/>
                <a:ext cx="233" cy="96"/>
              </a:xfrm>
              <a:custGeom>
                <a:avLst/>
                <a:gdLst/>
                <a:ahLst/>
                <a:cxnLst>
                  <a:cxn ang="0">
                    <a:pos x="396" y="0"/>
                  </a:cxn>
                  <a:cxn ang="0">
                    <a:pos x="1027" y="0"/>
                  </a:cxn>
                  <a:cxn ang="0">
                    <a:pos x="631" y="423"/>
                  </a:cxn>
                  <a:cxn ang="0">
                    <a:pos x="0" y="423"/>
                  </a:cxn>
                  <a:cxn ang="0">
                    <a:pos x="396" y="0"/>
                  </a:cxn>
                </a:cxnLst>
                <a:rect l="0" t="0" r="r" b="b"/>
                <a:pathLst>
                  <a:path w="1028" h="424">
                    <a:moveTo>
                      <a:pt x="396" y="0"/>
                    </a:moveTo>
                    <a:lnTo>
                      <a:pt x="1027" y="0"/>
                    </a:lnTo>
                    <a:lnTo>
                      <a:pt x="631" y="423"/>
                    </a:lnTo>
                    <a:lnTo>
                      <a:pt x="0" y="423"/>
                    </a:lnTo>
                    <a:lnTo>
                      <a:pt x="396" y="0"/>
                    </a:lnTo>
                  </a:path>
                </a:pathLst>
              </a:custGeom>
              <a:solidFill>
                <a:srgbClr val="33CC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140" name="Line 12"/>
              <p:cNvSpPr>
                <a:spLocks noChangeShapeType="1"/>
              </p:cNvSpPr>
              <p:nvPr/>
            </p:nvSpPr>
            <p:spPr bwMode="auto">
              <a:xfrm>
                <a:off x="3277" y="1606"/>
                <a:ext cx="1" cy="31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141" name="Line 13"/>
              <p:cNvSpPr>
                <a:spLocks noChangeShapeType="1"/>
              </p:cNvSpPr>
              <p:nvPr/>
            </p:nvSpPr>
            <p:spPr bwMode="auto">
              <a:xfrm flipH="1">
                <a:off x="3192" y="1917"/>
                <a:ext cx="86" cy="9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142" name="AutoShape 14"/>
              <p:cNvSpPr>
                <a:spLocks noChangeArrowheads="1"/>
              </p:cNvSpPr>
              <p:nvPr/>
            </p:nvSpPr>
            <p:spPr bwMode="auto">
              <a:xfrm>
                <a:off x="3064" y="1734"/>
                <a:ext cx="98" cy="184"/>
              </a:xfrm>
              <a:prstGeom prst="roundRect">
                <a:avLst>
                  <a:gd name="adj" fmla="val 1019"/>
                </a:avLst>
              </a:prstGeom>
              <a:solidFill>
                <a:srgbClr val="3333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143" name="AutoShape 15"/>
              <p:cNvSpPr>
                <a:spLocks noChangeArrowheads="1"/>
              </p:cNvSpPr>
              <p:nvPr/>
            </p:nvSpPr>
            <p:spPr bwMode="auto">
              <a:xfrm>
                <a:off x="3078" y="1789"/>
                <a:ext cx="75" cy="65"/>
              </a:xfrm>
              <a:prstGeom prst="roundRect">
                <a:avLst>
                  <a:gd name="adj" fmla="val 1560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</p:grp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3833" y="482"/>
              <a:ext cx="1267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800">
                  <a:solidFill>
                    <a:schemeClr val="tx1"/>
                  </a:solidFill>
                  <a:latin typeface="Maiandra GD" pitchFamily="34" charset="0"/>
                </a:rPr>
                <a:t>root DNS server</a:t>
              </a:r>
            </a:p>
          </p:txBody>
        </p:sp>
        <p:sp>
          <p:nvSpPr>
            <p:cNvPr id="8" name="Line 17"/>
            <p:cNvSpPr>
              <a:spLocks noChangeShapeType="1"/>
            </p:cNvSpPr>
            <p:nvPr/>
          </p:nvSpPr>
          <p:spPr bwMode="auto">
            <a:xfrm flipV="1">
              <a:off x="3075" y="2031"/>
              <a:ext cx="1" cy="830"/>
            </a:xfrm>
            <a:prstGeom prst="line">
              <a:avLst/>
            </a:prstGeom>
            <a:noFill/>
            <a:ln w="2844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9" name="Line 18"/>
            <p:cNvSpPr>
              <a:spLocks noChangeShapeType="1"/>
            </p:cNvSpPr>
            <p:nvPr/>
          </p:nvSpPr>
          <p:spPr bwMode="auto">
            <a:xfrm flipV="1">
              <a:off x="3147" y="963"/>
              <a:ext cx="576" cy="614"/>
            </a:xfrm>
            <a:prstGeom prst="line">
              <a:avLst/>
            </a:prstGeom>
            <a:noFill/>
            <a:ln w="2844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0" name="Line 19"/>
            <p:cNvSpPr>
              <a:spLocks noChangeShapeType="1"/>
            </p:cNvSpPr>
            <p:nvPr/>
          </p:nvSpPr>
          <p:spPr bwMode="auto">
            <a:xfrm>
              <a:off x="3195" y="2050"/>
              <a:ext cx="6" cy="834"/>
            </a:xfrm>
            <a:prstGeom prst="line">
              <a:avLst/>
            </a:prstGeom>
            <a:noFill/>
            <a:ln w="2844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grpSp>
          <p:nvGrpSpPr>
            <p:cNvPr id="11" name="Group 20"/>
            <p:cNvGrpSpPr>
              <a:grpSpLocks/>
            </p:cNvGrpSpPr>
            <p:nvPr/>
          </p:nvGrpSpPr>
          <p:grpSpPr bwMode="auto">
            <a:xfrm>
              <a:off x="2348" y="2124"/>
              <a:ext cx="1219" cy="372"/>
              <a:chOff x="2348" y="2124"/>
              <a:chExt cx="1219" cy="372"/>
            </a:xfrm>
          </p:grpSpPr>
          <p:sp>
            <p:nvSpPr>
              <p:cNvPr id="134" name="AutoShape 21"/>
              <p:cNvSpPr>
                <a:spLocks noChangeArrowheads="1"/>
              </p:cNvSpPr>
              <p:nvPr/>
            </p:nvSpPr>
            <p:spPr bwMode="auto">
              <a:xfrm>
                <a:off x="2385" y="2170"/>
                <a:ext cx="1182" cy="300"/>
              </a:xfrm>
              <a:prstGeom prst="roundRect">
                <a:avLst>
                  <a:gd name="adj" fmla="val 333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135" name="AutoShape 22"/>
              <p:cNvSpPr>
                <a:spLocks noChangeArrowheads="1"/>
              </p:cNvSpPr>
              <p:nvPr/>
            </p:nvSpPr>
            <p:spPr bwMode="auto">
              <a:xfrm>
                <a:off x="2348" y="2124"/>
                <a:ext cx="1159" cy="372"/>
              </a:xfrm>
              <a:prstGeom prst="roundRect">
                <a:avLst>
                  <a:gd name="adj" fmla="val 25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Comic Sans MS" pitchFamily="66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s-ES" sz="1800">
                    <a:solidFill>
                      <a:schemeClr val="tx1"/>
                    </a:solidFill>
                    <a:latin typeface="Maiandra GD" pitchFamily="34" charset="0"/>
                  </a:rPr>
                  <a:t>local DNS server</a:t>
                </a:r>
              </a:p>
              <a:p>
                <a:pPr algn="ctr">
                  <a:buClr>
                    <a:srgbClr val="000000"/>
                  </a:buClr>
                  <a:buSzPct val="100000"/>
                  <a:buFont typeface="Courier New" pitchFamily="49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s-ES" sz="1600" b="1">
                    <a:solidFill>
                      <a:schemeClr val="tx1"/>
                    </a:solidFill>
                    <a:latin typeface="Maiandra GD" pitchFamily="34" charset="0"/>
                  </a:rPr>
                  <a:t>dns.poly.edu</a:t>
                </a:r>
              </a:p>
            </p:txBody>
          </p:sp>
        </p:grpSp>
        <p:sp>
          <p:nvSpPr>
            <p:cNvPr id="12" name="AutoShape 23"/>
            <p:cNvSpPr>
              <a:spLocks noChangeArrowheads="1"/>
            </p:cNvSpPr>
            <p:nvPr/>
          </p:nvSpPr>
          <p:spPr bwMode="auto">
            <a:xfrm>
              <a:off x="2893" y="2571"/>
              <a:ext cx="172" cy="234"/>
            </a:xfrm>
            <a:prstGeom prst="roundRect">
              <a:avLst>
                <a:gd name="adj" fmla="val 509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>
                  <a:srgbClr val="FF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800">
                  <a:solidFill>
                    <a:srgbClr val="FF0000"/>
                  </a:solidFill>
                  <a:latin typeface="Maiandra GD" pitchFamily="34" charset="0"/>
                </a:rPr>
                <a:t>1</a:t>
              </a:r>
            </a:p>
          </p:txBody>
        </p:sp>
        <p:sp>
          <p:nvSpPr>
            <p:cNvPr id="13" name="AutoShape 24"/>
            <p:cNvSpPr>
              <a:spLocks noChangeArrowheads="1"/>
            </p:cNvSpPr>
            <p:nvPr/>
          </p:nvSpPr>
          <p:spPr bwMode="auto">
            <a:xfrm>
              <a:off x="3235" y="1101"/>
              <a:ext cx="197" cy="234"/>
            </a:xfrm>
            <a:prstGeom prst="roundRect">
              <a:avLst>
                <a:gd name="adj" fmla="val 509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>
                  <a:srgbClr val="FF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800">
                  <a:solidFill>
                    <a:srgbClr val="FF0000"/>
                  </a:solidFill>
                  <a:latin typeface="Maiandra GD" pitchFamily="34" charset="0"/>
                </a:rPr>
                <a:t>2</a:t>
              </a:r>
            </a:p>
          </p:txBody>
        </p:sp>
        <p:sp>
          <p:nvSpPr>
            <p:cNvPr id="14" name="AutoShape 25"/>
            <p:cNvSpPr>
              <a:spLocks noChangeArrowheads="1"/>
            </p:cNvSpPr>
            <p:nvPr/>
          </p:nvSpPr>
          <p:spPr bwMode="auto">
            <a:xfrm>
              <a:off x="4448" y="2226"/>
              <a:ext cx="197" cy="234"/>
            </a:xfrm>
            <a:prstGeom prst="roundRect">
              <a:avLst>
                <a:gd name="adj" fmla="val 509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>
                  <a:srgbClr val="FF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800">
                  <a:solidFill>
                    <a:srgbClr val="FF0000"/>
                  </a:solidFill>
                  <a:latin typeface="Maiandra GD" pitchFamily="34" charset="0"/>
                </a:rPr>
                <a:t>4</a:t>
              </a:r>
            </a:p>
          </p:txBody>
        </p:sp>
        <p:sp>
          <p:nvSpPr>
            <p:cNvPr id="15" name="AutoShape 26"/>
            <p:cNvSpPr>
              <a:spLocks noChangeArrowheads="1"/>
            </p:cNvSpPr>
            <p:nvPr/>
          </p:nvSpPr>
          <p:spPr bwMode="auto">
            <a:xfrm>
              <a:off x="4160" y="2274"/>
              <a:ext cx="197" cy="234"/>
            </a:xfrm>
            <a:prstGeom prst="roundRect">
              <a:avLst>
                <a:gd name="adj" fmla="val 509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>
                  <a:srgbClr val="FF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800">
                  <a:solidFill>
                    <a:srgbClr val="FF0000"/>
                  </a:solidFill>
                  <a:latin typeface="Maiandra GD" pitchFamily="34" charset="0"/>
                </a:rPr>
                <a:t>5</a:t>
              </a:r>
            </a:p>
          </p:txBody>
        </p:sp>
        <p:sp>
          <p:nvSpPr>
            <p:cNvPr id="16" name="AutoShape 27"/>
            <p:cNvSpPr>
              <a:spLocks noChangeArrowheads="1"/>
            </p:cNvSpPr>
            <p:nvPr/>
          </p:nvSpPr>
          <p:spPr bwMode="auto">
            <a:xfrm>
              <a:off x="3968" y="1410"/>
              <a:ext cx="197" cy="234"/>
            </a:xfrm>
            <a:prstGeom prst="roundRect">
              <a:avLst>
                <a:gd name="adj" fmla="val 509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>
                  <a:srgbClr val="FF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800">
                  <a:solidFill>
                    <a:srgbClr val="FF0000"/>
                  </a:solidFill>
                  <a:latin typeface="Maiandra GD" pitchFamily="34" charset="0"/>
                </a:rPr>
                <a:t>6</a:t>
              </a:r>
            </a:p>
          </p:txBody>
        </p:sp>
        <p:grpSp>
          <p:nvGrpSpPr>
            <p:cNvPr id="17" name="Group 28"/>
            <p:cNvGrpSpPr>
              <a:grpSpLocks/>
            </p:cNvGrpSpPr>
            <p:nvPr/>
          </p:nvGrpSpPr>
          <p:grpSpPr bwMode="auto">
            <a:xfrm>
              <a:off x="3746" y="705"/>
              <a:ext cx="234" cy="414"/>
              <a:chOff x="3746" y="705"/>
              <a:chExt cx="234" cy="414"/>
            </a:xfrm>
          </p:grpSpPr>
          <p:sp>
            <p:nvSpPr>
              <p:cNvPr id="126" name="Freeform 29"/>
              <p:cNvSpPr>
                <a:spLocks noChangeArrowheads="1"/>
              </p:cNvSpPr>
              <p:nvPr/>
            </p:nvSpPr>
            <p:spPr bwMode="auto">
              <a:xfrm>
                <a:off x="3746" y="1023"/>
                <a:ext cx="233" cy="96"/>
              </a:xfrm>
              <a:custGeom>
                <a:avLst/>
                <a:gdLst/>
                <a:ahLst/>
                <a:cxnLst>
                  <a:cxn ang="0">
                    <a:pos x="397" y="0"/>
                  </a:cxn>
                  <a:cxn ang="0">
                    <a:pos x="1028" y="0"/>
                  </a:cxn>
                  <a:cxn ang="0">
                    <a:pos x="631" y="423"/>
                  </a:cxn>
                  <a:cxn ang="0">
                    <a:pos x="0" y="423"/>
                  </a:cxn>
                  <a:cxn ang="0">
                    <a:pos x="397" y="0"/>
                  </a:cxn>
                </a:cxnLst>
                <a:rect l="0" t="0" r="r" b="b"/>
                <a:pathLst>
                  <a:path w="1029" h="424">
                    <a:moveTo>
                      <a:pt x="397" y="0"/>
                    </a:moveTo>
                    <a:lnTo>
                      <a:pt x="1028" y="0"/>
                    </a:lnTo>
                    <a:lnTo>
                      <a:pt x="631" y="423"/>
                    </a:lnTo>
                    <a:lnTo>
                      <a:pt x="0" y="423"/>
                    </a:lnTo>
                    <a:lnTo>
                      <a:pt x="397" y="0"/>
                    </a:lnTo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127" name="AutoShape 30"/>
              <p:cNvSpPr>
                <a:spLocks noChangeArrowheads="1"/>
              </p:cNvSpPr>
              <p:nvPr/>
            </p:nvSpPr>
            <p:spPr bwMode="auto">
              <a:xfrm>
                <a:off x="3864" y="708"/>
                <a:ext cx="107" cy="318"/>
              </a:xfrm>
              <a:prstGeom prst="roundRect">
                <a:avLst>
                  <a:gd name="adj" fmla="val 940"/>
                </a:avLst>
              </a:pr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128" name="AutoShape 31"/>
              <p:cNvSpPr>
                <a:spLocks noChangeArrowheads="1"/>
              </p:cNvSpPr>
              <p:nvPr/>
            </p:nvSpPr>
            <p:spPr bwMode="auto">
              <a:xfrm>
                <a:off x="3747" y="798"/>
                <a:ext cx="148" cy="318"/>
              </a:xfrm>
              <a:prstGeom prst="roundRect">
                <a:avLst>
                  <a:gd name="adj" fmla="val 671"/>
                </a:avLst>
              </a:prstGeom>
              <a:solidFill>
                <a:srgbClr val="33CC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129" name="Freeform 32"/>
              <p:cNvSpPr>
                <a:spLocks noChangeArrowheads="1"/>
              </p:cNvSpPr>
              <p:nvPr/>
            </p:nvSpPr>
            <p:spPr bwMode="auto">
              <a:xfrm>
                <a:off x="3746" y="705"/>
                <a:ext cx="233" cy="96"/>
              </a:xfrm>
              <a:custGeom>
                <a:avLst/>
                <a:gdLst/>
                <a:ahLst/>
                <a:cxnLst>
                  <a:cxn ang="0">
                    <a:pos x="397" y="0"/>
                  </a:cxn>
                  <a:cxn ang="0">
                    <a:pos x="1028" y="0"/>
                  </a:cxn>
                  <a:cxn ang="0">
                    <a:pos x="631" y="423"/>
                  </a:cxn>
                  <a:cxn ang="0">
                    <a:pos x="0" y="423"/>
                  </a:cxn>
                  <a:cxn ang="0">
                    <a:pos x="397" y="0"/>
                  </a:cxn>
                </a:cxnLst>
                <a:rect l="0" t="0" r="r" b="b"/>
                <a:pathLst>
                  <a:path w="1029" h="424">
                    <a:moveTo>
                      <a:pt x="397" y="0"/>
                    </a:moveTo>
                    <a:lnTo>
                      <a:pt x="1028" y="0"/>
                    </a:lnTo>
                    <a:lnTo>
                      <a:pt x="631" y="423"/>
                    </a:lnTo>
                    <a:lnTo>
                      <a:pt x="0" y="423"/>
                    </a:lnTo>
                    <a:lnTo>
                      <a:pt x="397" y="0"/>
                    </a:lnTo>
                  </a:path>
                </a:pathLst>
              </a:custGeom>
              <a:solidFill>
                <a:srgbClr val="33CC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130" name="Line 33"/>
              <p:cNvSpPr>
                <a:spLocks noChangeShapeType="1"/>
              </p:cNvSpPr>
              <p:nvPr/>
            </p:nvSpPr>
            <p:spPr bwMode="auto">
              <a:xfrm>
                <a:off x="3979" y="712"/>
                <a:ext cx="1" cy="31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131" name="Line 34"/>
              <p:cNvSpPr>
                <a:spLocks noChangeShapeType="1"/>
              </p:cNvSpPr>
              <p:nvPr/>
            </p:nvSpPr>
            <p:spPr bwMode="auto">
              <a:xfrm flipH="1">
                <a:off x="3894" y="1023"/>
                <a:ext cx="86" cy="9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132" name="AutoShape 35"/>
              <p:cNvSpPr>
                <a:spLocks noChangeArrowheads="1"/>
              </p:cNvSpPr>
              <p:nvPr/>
            </p:nvSpPr>
            <p:spPr bwMode="auto">
              <a:xfrm>
                <a:off x="3766" y="840"/>
                <a:ext cx="98" cy="184"/>
              </a:xfrm>
              <a:prstGeom prst="roundRect">
                <a:avLst>
                  <a:gd name="adj" fmla="val 1019"/>
                </a:avLst>
              </a:prstGeom>
              <a:solidFill>
                <a:srgbClr val="3333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133" name="AutoShape 36"/>
              <p:cNvSpPr>
                <a:spLocks noChangeArrowheads="1"/>
              </p:cNvSpPr>
              <p:nvPr/>
            </p:nvSpPr>
            <p:spPr bwMode="auto">
              <a:xfrm>
                <a:off x="3780" y="895"/>
                <a:ext cx="75" cy="65"/>
              </a:xfrm>
              <a:prstGeom prst="roundRect">
                <a:avLst>
                  <a:gd name="adj" fmla="val 1560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</p:grpSp>
        <p:grpSp>
          <p:nvGrpSpPr>
            <p:cNvPr id="18" name="Group 37"/>
            <p:cNvGrpSpPr>
              <a:grpSpLocks/>
            </p:cNvGrpSpPr>
            <p:nvPr/>
          </p:nvGrpSpPr>
          <p:grpSpPr bwMode="auto">
            <a:xfrm>
              <a:off x="4268" y="1605"/>
              <a:ext cx="234" cy="414"/>
              <a:chOff x="4268" y="1605"/>
              <a:chExt cx="234" cy="414"/>
            </a:xfrm>
          </p:grpSpPr>
          <p:sp>
            <p:nvSpPr>
              <p:cNvPr id="118" name="Freeform 38"/>
              <p:cNvSpPr>
                <a:spLocks noChangeArrowheads="1"/>
              </p:cNvSpPr>
              <p:nvPr/>
            </p:nvSpPr>
            <p:spPr bwMode="auto">
              <a:xfrm>
                <a:off x="4268" y="1923"/>
                <a:ext cx="233" cy="96"/>
              </a:xfrm>
              <a:custGeom>
                <a:avLst/>
                <a:gdLst/>
                <a:ahLst/>
                <a:cxnLst>
                  <a:cxn ang="0">
                    <a:pos x="397" y="0"/>
                  </a:cxn>
                  <a:cxn ang="0">
                    <a:pos x="1028" y="0"/>
                  </a:cxn>
                  <a:cxn ang="0">
                    <a:pos x="631" y="423"/>
                  </a:cxn>
                  <a:cxn ang="0">
                    <a:pos x="0" y="423"/>
                  </a:cxn>
                  <a:cxn ang="0">
                    <a:pos x="397" y="0"/>
                  </a:cxn>
                </a:cxnLst>
                <a:rect l="0" t="0" r="r" b="b"/>
                <a:pathLst>
                  <a:path w="1029" h="424">
                    <a:moveTo>
                      <a:pt x="397" y="0"/>
                    </a:moveTo>
                    <a:lnTo>
                      <a:pt x="1028" y="0"/>
                    </a:lnTo>
                    <a:lnTo>
                      <a:pt x="631" y="423"/>
                    </a:lnTo>
                    <a:lnTo>
                      <a:pt x="0" y="423"/>
                    </a:lnTo>
                    <a:lnTo>
                      <a:pt x="397" y="0"/>
                    </a:lnTo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119" name="AutoShape 39"/>
              <p:cNvSpPr>
                <a:spLocks noChangeArrowheads="1"/>
              </p:cNvSpPr>
              <p:nvPr/>
            </p:nvSpPr>
            <p:spPr bwMode="auto">
              <a:xfrm>
                <a:off x="4386" y="1608"/>
                <a:ext cx="107" cy="318"/>
              </a:xfrm>
              <a:prstGeom prst="roundRect">
                <a:avLst>
                  <a:gd name="adj" fmla="val 940"/>
                </a:avLst>
              </a:pr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120" name="AutoShape 40"/>
              <p:cNvSpPr>
                <a:spLocks noChangeArrowheads="1"/>
              </p:cNvSpPr>
              <p:nvPr/>
            </p:nvSpPr>
            <p:spPr bwMode="auto">
              <a:xfrm>
                <a:off x="4269" y="1698"/>
                <a:ext cx="148" cy="318"/>
              </a:xfrm>
              <a:prstGeom prst="roundRect">
                <a:avLst>
                  <a:gd name="adj" fmla="val 671"/>
                </a:avLst>
              </a:prstGeom>
              <a:solidFill>
                <a:srgbClr val="33CC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121" name="Freeform 41"/>
              <p:cNvSpPr>
                <a:spLocks noChangeArrowheads="1"/>
              </p:cNvSpPr>
              <p:nvPr/>
            </p:nvSpPr>
            <p:spPr bwMode="auto">
              <a:xfrm>
                <a:off x="4268" y="1605"/>
                <a:ext cx="233" cy="96"/>
              </a:xfrm>
              <a:custGeom>
                <a:avLst/>
                <a:gdLst/>
                <a:ahLst/>
                <a:cxnLst>
                  <a:cxn ang="0">
                    <a:pos x="397" y="0"/>
                  </a:cxn>
                  <a:cxn ang="0">
                    <a:pos x="1028" y="0"/>
                  </a:cxn>
                  <a:cxn ang="0">
                    <a:pos x="631" y="423"/>
                  </a:cxn>
                  <a:cxn ang="0">
                    <a:pos x="0" y="423"/>
                  </a:cxn>
                  <a:cxn ang="0">
                    <a:pos x="397" y="0"/>
                  </a:cxn>
                </a:cxnLst>
                <a:rect l="0" t="0" r="r" b="b"/>
                <a:pathLst>
                  <a:path w="1029" h="424">
                    <a:moveTo>
                      <a:pt x="397" y="0"/>
                    </a:moveTo>
                    <a:lnTo>
                      <a:pt x="1028" y="0"/>
                    </a:lnTo>
                    <a:lnTo>
                      <a:pt x="631" y="423"/>
                    </a:lnTo>
                    <a:lnTo>
                      <a:pt x="0" y="423"/>
                    </a:lnTo>
                    <a:lnTo>
                      <a:pt x="397" y="0"/>
                    </a:lnTo>
                  </a:path>
                </a:pathLst>
              </a:custGeom>
              <a:solidFill>
                <a:srgbClr val="33CC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122" name="Line 42"/>
              <p:cNvSpPr>
                <a:spLocks noChangeShapeType="1"/>
              </p:cNvSpPr>
              <p:nvPr/>
            </p:nvSpPr>
            <p:spPr bwMode="auto">
              <a:xfrm>
                <a:off x="4501" y="1612"/>
                <a:ext cx="1" cy="31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123" name="Line 43"/>
              <p:cNvSpPr>
                <a:spLocks noChangeShapeType="1"/>
              </p:cNvSpPr>
              <p:nvPr/>
            </p:nvSpPr>
            <p:spPr bwMode="auto">
              <a:xfrm flipH="1">
                <a:off x="4416" y="1923"/>
                <a:ext cx="86" cy="9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124" name="AutoShape 44"/>
              <p:cNvSpPr>
                <a:spLocks noChangeArrowheads="1"/>
              </p:cNvSpPr>
              <p:nvPr/>
            </p:nvSpPr>
            <p:spPr bwMode="auto">
              <a:xfrm>
                <a:off x="4288" y="1740"/>
                <a:ext cx="98" cy="184"/>
              </a:xfrm>
              <a:prstGeom prst="roundRect">
                <a:avLst>
                  <a:gd name="adj" fmla="val 1019"/>
                </a:avLst>
              </a:prstGeom>
              <a:solidFill>
                <a:srgbClr val="3333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125" name="AutoShape 45"/>
              <p:cNvSpPr>
                <a:spLocks noChangeArrowheads="1"/>
              </p:cNvSpPr>
              <p:nvPr/>
            </p:nvSpPr>
            <p:spPr bwMode="auto">
              <a:xfrm>
                <a:off x="4302" y="1795"/>
                <a:ext cx="75" cy="65"/>
              </a:xfrm>
              <a:prstGeom prst="roundRect">
                <a:avLst>
                  <a:gd name="adj" fmla="val 1560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</p:grpSp>
        <p:grpSp>
          <p:nvGrpSpPr>
            <p:cNvPr id="19" name="Group 46"/>
            <p:cNvGrpSpPr>
              <a:grpSpLocks/>
            </p:cNvGrpSpPr>
            <p:nvPr/>
          </p:nvGrpSpPr>
          <p:grpSpPr bwMode="auto">
            <a:xfrm>
              <a:off x="4256" y="2625"/>
              <a:ext cx="234" cy="414"/>
              <a:chOff x="4256" y="2625"/>
              <a:chExt cx="234" cy="414"/>
            </a:xfrm>
          </p:grpSpPr>
          <p:sp>
            <p:nvSpPr>
              <p:cNvPr id="110" name="Freeform 47"/>
              <p:cNvSpPr>
                <a:spLocks noChangeArrowheads="1"/>
              </p:cNvSpPr>
              <p:nvPr/>
            </p:nvSpPr>
            <p:spPr bwMode="auto">
              <a:xfrm>
                <a:off x="4256" y="2943"/>
                <a:ext cx="233" cy="96"/>
              </a:xfrm>
              <a:custGeom>
                <a:avLst/>
                <a:gdLst/>
                <a:ahLst/>
                <a:cxnLst>
                  <a:cxn ang="0">
                    <a:pos x="397" y="0"/>
                  </a:cxn>
                  <a:cxn ang="0">
                    <a:pos x="1028" y="0"/>
                  </a:cxn>
                  <a:cxn ang="0">
                    <a:pos x="631" y="423"/>
                  </a:cxn>
                  <a:cxn ang="0">
                    <a:pos x="0" y="423"/>
                  </a:cxn>
                  <a:cxn ang="0">
                    <a:pos x="397" y="0"/>
                  </a:cxn>
                </a:cxnLst>
                <a:rect l="0" t="0" r="r" b="b"/>
                <a:pathLst>
                  <a:path w="1029" h="424">
                    <a:moveTo>
                      <a:pt x="397" y="0"/>
                    </a:moveTo>
                    <a:lnTo>
                      <a:pt x="1028" y="0"/>
                    </a:lnTo>
                    <a:lnTo>
                      <a:pt x="631" y="423"/>
                    </a:lnTo>
                    <a:lnTo>
                      <a:pt x="0" y="423"/>
                    </a:lnTo>
                    <a:lnTo>
                      <a:pt x="397" y="0"/>
                    </a:lnTo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111" name="AutoShape 48"/>
              <p:cNvSpPr>
                <a:spLocks noChangeArrowheads="1"/>
              </p:cNvSpPr>
              <p:nvPr/>
            </p:nvSpPr>
            <p:spPr bwMode="auto">
              <a:xfrm>
                <a:off x="4374" y="2628"/>
                <a:ext cx="107" cy="318"/>
              </a:xfrm>
              <a:prstGeom prst="roundRect">
                <a:avLst>
                  <a:gd name="adj" fmla="val 940"/>
                </a:avLst>
              </a:pr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112" name="AutoShape 49"/>
              <p:cNvSpPr>
                <a:spLocks noChangeArrowheads="1"/>
              </p:cNvSpPr>
              <p:nvPr/>
            </p:nvSpPr>
            <p:spPr bwMode="auto">
              <a:xfrm>
                <a:off x="4257" y="2718"/>
                <a:ext cx="148" cy="318"/>
              </a:xfrm>
              <a:prstGeom prst="roundRect">
                <a:avLst>
                  <a:gd name="adj" fmla="val 671"/>
                </a:avLst>
              </a:prstGeom>
              <a:solidFill>
                <a:srgbClr val="33CC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113" name="Freeform 50"/>
              <p:cNvSpPr>
                <a:spLocks noChangeArrowheads="1"/>
              </p:cNvSpPr>
              <p:nvPr/>
            </p:nvSpPr>
            <p:spPr bwMode="auto">
              <a:xfrm>
                <a:off x="4256" y="2625"/>
                <a:ext cx="233" cy="96"/>
              </a:xfrm>
              <a:custGeom>
                <a:avLst/>
                <a:gdLst/>
                <a:ahLst/>
                <a:cxnLst>
                  <a:cxn ang="0">
                    <a:pos x="397" y="0"/>
                  </a:cxn>
                  <a:cxn ang="0">
                    <a:pos x="1028" y="0"/>
                  </a:cxn>
                  <a:cxn ang="0">
                    <a:pos x="631" y="423"/>
                  </a:cxn>
                  <a:cxn ang="0">
                    <a:pos x="0" y="423"/>
                  </a:cxn>
                  <a:cxn ang="0">
                    <a:pos x="397" y="0"/>
                  </a:cxn>
                </a:cxnLst>
                <a:rect l="0" t="0" r="r" b="b"/>
                <a:pathLst>
                  <a:path w="1029" h="424">
                    <a:moveTo>
                      <a:pt x="397" y="0"/>
                    </a:moveTo>
                    <a:lnTo>
                      <a:pt x="1028" y="0"/>
                    </a:lnTo>
                    <a:lnTo>
                      <a:pt x="631" y="423"/>
                    </a:lnTo>
                    <a:lnTo>
                      <a:pt x="0" y="423"/>
                    </a:lnTo>
                    <a:lnTo>
                      <a:pt x="397" y="0"/>
                    </a:lnTo>
                  </a:path>
                </a:pathLst>
              </a:custGeom>
              <a:solidFill>
                <a:srgbClr val="33CC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114" name="Line 51"/>
              <p:cNvSpPr>
                <a:spLocks noChangeShapeType="1"/>
              </p:cNvSpPr>
              <p:nvPr/>
            </p:nvSpPr>
            <p:spPr bwMode="auto">
              <a:xfrm>
                <a:off x="4489" y="2632"/>
                <a:ext cx="1" cy="31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115" name="Line 52"/>
              <p:cNvSpPr>
                <a:spLocks noChangeShapeType="1"/>
              </p:cNvSpPr>
              <p:nvPr/>
            </p:nvSpPr>
            <p:spPr bwMode="auto">
              <a:xfrm flipH="1">
                <a:off x="4404" y="2943"/>
                <a:ext cx="86" cy="9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116" name="AutoShape 53"/>
              <p:cNvSpPr>
                <a:spLocks noChangeArrowheads="1"/>
              </p:cNvSpPr>
              <p:nvPr/>
            </p:nvSpPr>
            <p:spPr bwMode="auto">
              <a:xfrm>
                <a:off x="4276" y="2760"/>
                <a:ext cx="98" cy="183"/>
              </a:xfrm>
              <a:prstGeom prst="roundRect">
                <a:avLst>
                  <a:gd name="adj" fmla="val 1019"/>
                </a:avLst>
              </a:prstGeom>
              <a:solidFill>
                <a:srgbClr val="3333CC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117" name="AutoShape 54"/>
              <p:cNvSpPr>
                <a:spLocks noChangeArrowheads="1"/>
              </p:cNvSpPr>
              <p:nvPr/>
            </p:nvSpPr>
            <p:spPr bwMode="auto">
              <a:xfrm>
                <a:off x="4290" y="2815"/>
                <a:ext cx="75" cy="65"/>
              </a:xfrm>
              <a:prstGeom prst="roundRect">
                <a:avLst>
                  <a:gd name="adj" fmla="val 1560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</p:grpSp>
        <p:sp>
          <p:nvSpPr>
            <p:cNvPr id="20" name="AutoShape 55"/>
            <p:cNvSpPr>
              <a:spLocks noChangeArrowheads="1"/>
            </p:cNvSpPr>
            <p:nvPr/>
          </p:nvSpPr>
          <p:spPr bwMode="auto">
            <a:xfrm>
              <a:off x="3679" y="2985"/>
              <a:ext cx="1502" cy="354"/>
            </a:xfrm>
            <a:prstGeom prst="roundRect">
              <a:avLst>
                <a:gd name="adj" fmla="val 27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600" dirty="0" err="1">
                  <a:solidFill>
                    <a:schemeClr val="tx1"/>
                  </a:solidFill>
                  <a:latin typeface="Maiandra GD" pitchFamily="34" charset="0"/>
                </a:rPr>
                <a:t>authoritative</a:t>
              </a:r>
              <a:r>
                <a:rPr lang="es-ES" sz="1600" dirty="0">
                  <a:solidFill>
                    <a:schemeClr val="tx1"/>
                  </a:solidFill>
                  <a:latin typeface="Maiandra GD" pitchFamily="34" charset="0"/>
                </a:rPr>
                <a:t> DNS server</a:t>
              </a:r>
            </a:p>
            <a:p>
              <a:pPr algn="ctr">
                <a:buClr>
                  <a:srgbClr val="000000"/>
                </a:buClr>
                <a:buSzPct val="100000"/>
                <a:buFont typeface="Courier New" pitchFamily="49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600" b="1" dirty="0">
                  <a:solidFill>
                    <a:schemeClr val="tx1"/>
                  </a:solidFill>
                  <a:latin typeface="Maiandra GD" pitchFamily="34" charset="0"/>
                </a:rPr>
                <a:t>dns.cs.umass.edu</a:t>
              </a:r>
            </a:p>
          </p:txBody>
        </p:sp>
        <p:sp>
          <p:nvSpPr>
            <p:cNvPr id="21" name="AutoShape 56"/>
            <p:cNvSpPr>
              <a:spLocks noChangeArrowheads="1"/>
            </p:cNvSpPr>
            <p:nvPr/>
          </p:nvSpPr>
          <p:spPr bwMode="auto">
            <a:xfrm>
              <a:off x="3440" y="1458"/>
              <a:ext cx="197" cy="234"/>
            </a:xfrm>
            <a:prstGeom prst="roundRect">
              <a:avLst>
                <a:gd name="adj" fmla="val 509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>
                  <a:srgbClr val="FF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800">
                  <a:solidFill>
                    <a:srgbClr val="FF0000"/>
                  </a:solidFill>
                  <a:latin typeface="Maiandra GD" pitchFamily="34" charset="0"/>
                </a:rPr>
                <a:t>7</a:t>
              </a:r>
            </a:p>
          </p:txBody>
        </p:sp>
        <p:sp>
          <p:nvSpPr>
            <p:cNvPr id="22" name="AutoShape 57"/>
            <p:cNvSpPr>
              <a:spLocks noChangeArrowheads="1"/>
            </p:cNvSpPr>
            <p:nvPr/>
          </p:nvSpPr>
          <p:spPr bwMode="auto">
            <a:xfrm>
              <a:off x="3241" y="2583"/>
              <a:ext cx="197" cy="234"/>
            </a:xfrm>
            <a:prstGeom prst="roundRect">
              <a:avLst>
                <a:gd name="adj" fmla="val 509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>
                  <a:srgbClr val="FF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800">
                  <a:solidFill>
                    <a:srgbClr val="FF0000"/>
                  </a:solidFill>
                  <a:latin typeface="Maiandra GD" pitchFamily="34" charset="0"/>
                </a:rPr>
                <a:t>8</a:t>
              </a:r>
            </a:p>
          </p:txBody>
        </p:sp>
        <p:sp>
          <p:nvSpPr>
            <p:cNvPr id="23" name="Line 58"/>
            <p:cNvSpPr>
              <a:spLocks noChangeShapeType="1"/>
            </p:cNvSpPr>
            <p:nvPr/>
          </p:nvSpPr>
          <p:spPr bwMode="auto">
            <a:xfrm>
              <a:off x="3968" y="882"/>
              <a:ext cx="432" cy="720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24" name="Text Box 59"/>
            <p:cNvSpPr txBox="1">
              <a:spLocks noChangeArrowheads="1"/>
            </p:cNvSpPr>
            <p:nvPr/>
          </p:nvSpPr>
          <p:spPr bwMode="auto">
            <a:xfrm>
              <a:off x="4493" y="1525"/>
              <a:ext cx="1063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800">
                  <a:solidFill>
                    <a:schemeClr val="tx1"/>
                  </a:solidFill>
                  <a:latin typeface="Maiandra GD" pitchFamily="34" charset="0"/>
                </a:rPr>
                <a:t>TLD DNS server</a:t>
              </a:r>
            </a:p>
          </p:txBody>
        </p:sp>
        <p:sp>
          <p:nvSpPr>
            <p:cNvPr id="25" name="Line 60"/>
            <p:cNvSpPr>
              <a:spLocks noChangeShapeType="1"/>
            </p:cNvSpPr>
            <p:nvPr/>
          </p:nvSpPr>
          <p:spPr bwMode="auto">
            <a:xfrm>
              <a:off x="4448" y="1986"/>
              <a:ext cx="1" cy="624"/>
            </a:xfrm>
            <a:prstGeom prst="line">
              <a:avLst/>
            </a:prstGeom>
            <a:noFill/>
            <a:ln w="2844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26" name="Line 61"/>
            <p:cNvSpPr>
              <a:spLocks noChangeShapeType="1"/>
            </p:cNvSpPr>
            <p:nvPr/>
          </p:nvSpPr>
          <p:spPr bwMode="auto">
            <a:xfrm flipV="1">
              <a:off x="4352" y="2033"/>
              <a:ext cx="1" cy="578"/>
            </a:xfrm>
            <a:prstGeom prst="line">
              <a:avLst/>
            </a:prstGeom>
            <a:noFill/>
            <a:ln w="2844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27" name="Line 62"/>
            <p:cNvSpPr>
              <a:spLocks noChangeShapeType="1"/>
            </p:cNvSpPr>
            <p:nvPr/>
          </p:nvSpPr>
          <p:spPr bwMode="auto">
            <a:xfrm flipH="1" flipV="1">
              <a:off x="3919" y="1121"/>
              <a:ext cx="338" cy="578"/>
            </a:xfrm>
            <a:prstGeom prst="line">
              <a:avLst/>
            </a:prstGeom>
            <a:noFill/>
            <a:ln w="2844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28" name="AutoShape 63"/>
            <p:cNvSpPr>
              <a:spLocks noChangeArrowheads="1"/>
            </p:cNvSpPr>
            <p:nvPr/>
          </p:nvSpPr>
          <p:spPr bwMode="auto">
            <a:xfrm>
              <a:off x="4256" y="1122"/>
              <a:ext cx="197" cy="234"/>
            </a:xfrm>
            <a:prstGeom prst="roundRect">
              <a:avLst>
                <a:gd name="adj" fmla="val 509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>
                  <a:srgbClr val="FF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800">
                  <a:solidFill>
                    <a:srgbClr val="FF0000"/>
                  </a:solidFill>
                  <a:latin typeface="Maiandra GD" pitchFamily="34" charset="0"/>
                </a:rPr>
                <a:t>3</a:t>
              </a:r>
            </a:p>
          </p:txBody>
        </p:sp>
        <p:sp>
          <p:nvSpPr>
            <p:cNvPr id="29" name="Line 64"/>
            <p:cNvSpPr>
              <a:spLocks noChangeShapeType="1"/>
            </p:cNvSpPr>
            <p:nvPr/>
          </p:nvSpPr>
          <p:spPr bwMode="auto">
            <a:xfrm flipH="1">
              <a:off x="3295" y="1122"/>
              <a:ext cx="482" cy="528"/>
            </a:xfrm>
            <a:prstGeom prst="line">
              <a:avLst/>
            </a:prstGeom>
            <a:noFill/>
            <a:ln w="2844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grpSp>
          <p:nvGrpSpPr>
            <p:cNvPr id="30" name="Group 69"/>
            <p:cNvGrpSpPr>
              <a:grpSpLocks/>
            </p:cNvGrpSpPr>
            <p:nvPr/>
          </p:nvGrpSpPr>
          <p:grpSpPr bwMode="auto">
            <a:xfrm>
              <a:off x="4150" y="3339"/>
              <a:ext cx="500" cy="454"/>
              <a:chOff x="3016" y="3294"/>
              <a:chExt cx="692" cy="564"/>
            </a:xfrm>
          </p:grpSpPr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3016" y="3294"/>
                <a:ext cx="692" cy="564"/>
              </a:xfrm>
              <a:custGeom>
                <a:avLst/>
                <a:gdLst/>
                <a:ahLst/>
                <a:cxnLst>
                  <a:cxn ang="0">
                    <a:pos x="191" y="38"/>
                  </a:cxn>
                  <a:cxn ang="0">
                    <a:pos x="191" y="38"/>
                  </a:cxn>
                  <a:cxn ang="0">
                    <a:pos x="198" y="38"/>
                  </a:cxn>
                  <a:cxn ang="0">
                    <a:pos x="205" y="38"/>
                  </a:cxn>
                  <a:cxn ang="0">
                    <a:pos x="213" y="35"/>
                  </a:cxn>
                  <a:cxn ang="0">
                    <a:pos x="227" y="35"/>
                  </a:cxn>
                  <a:cxn ang="0">
                    <a:pos x="238" y="28"/>
                  </a:cxn>
                  <a:cxn ang="0">
                    <a:pos x="259" y="28"/>
                  </a:cxn>
                  <a:cxn ang="0">
                    <a:pos x="281" y="21"/>
                  </a:cxn>
                  <a:cxn ang="0">
                    <a:pos x="306" y="14"/>
                  </a:cxn>
                  <a:cxn ang="0">
                    <a:pos x="335" y="14"/>
                  </a:cxn>
                  <a:cxn ang="0">
                    <a:pos x="364" y="7"/>
                  </a:cxn>
                  <a:cxn ang="0">
                    <a:pos x="396" y="7"/>
                  </a:cxn>
                  <a:cxn ang="0">
                    <a:pos x="432" y="7"/>
                  </a:cxn>
                  <a:cxn ang="0">
                    <a:pos x="472" y="0"/>
                  </a:cxn>
                  <a:cxn ang="0">
                    <a:pos x="512" y="0"/>
                  </a:cxn>
                  <a:cxn ang="0">
                    <a:pos x="555" y="0"/>
                  </a:cxn>
                  <a:cxn ang="0">
                    <a:pos x="573" y="80"/>
                  </a:cxn>
                  <a:cxn ang="0">
                    <a:pos x="580" y="80"/>
                  </a:cxn>
                  <a:cxn ang="0">
                    <a:pos x="602" y="94"/>
                  </a:cxn>
                  <a:cxn ang="0">
                    <a:pos x="616" y="111"/>
                  </a:cxn>
                  <a:cxn ang="0">
                    <a:pos x="623" y="139"/>
                  </a:cxn>
                  <a:cxn ang="0">
                    <a:pos x="663" y="317"/>
                  </a:cxn>
                  <a:cxn ang="0">
                    <a:pos x="685" y="390"/>
                  </a:cxn>
                  <a:cxn ang="0">
                    <a:pos x="685" y="397"/>
                  </a:cxn>
                  <a:cxn ang="0">
                    <a:pos x="692" y="411"/>
                  </a:cxn>
                  <a:cxn ang="0">
                    <a:pos x="692" y="432"/>
                  </a:cxn>
                  <a:cxn ang="0">
                    <a:pos x="678" y="456"/>
                  </a:cxn>
                  <a:cxn ang="0">
                    <a:pos x="0" y="442"/>
                  </a:cxn>
                  <a:cxn ang="0">
                    <a:pos x="61" y="404"/>
                  </a:cxn>
                  <a:cxn ang="0">
                    <a:pos x="68" y="80"/>
                  </a:cxn>
                  <a:cxn ang="0">
                    <a:pos x="68" y="80"/>
                  </a:cxn>
                  <a:cxn ang="0">
                    <a:pos x="76" y="73"/>
                  </a:cxn>
                  <a:cxn ang="0">
                    <a:pos x="83" y="66"/>
                  </a:cxn>
                  <a:cxn ang="0">
                    <a:pos x="97" y="66"/>
                  </a:cxn>
                  <a:cxn ang="0">
                    <a:pos x="115" y="59"/>
                  </a:cxn>
                  <a:cxn ang="0">
                    <a:pos x="130" y="59"/>
                  </a:cxn>
                  <a:cxn ang="0">
                    <a:pos x="159" y="66"/>
                  </a:cxn>
                  <a:cxn ang="0">
                    <a:pos x="184" y="73"/>
                  </a:cxn>
                </a:cxnLst>
                <a:rect l="0" t="0" r="r" b="b"/>
                <a:pathLst>
                  <a:path w="692" h="564">
                    <a:moveTo>
                      <a:pt x="184" y="73"/>
                    </a:moveTo>
                    <a:lnTo>
                      <a:pt x="191" y="38"/>
                    </a:lnTo>
                    <a:lnTo>
                      <a:pt x="191" y="38"/>
                    </a:lnTo>
                    <a:lnTo>
                      <a:pt x="191" y="38"/>
                    </a:lnTo>
                    <a:lnTo>
                      <a:pt x="198" y="38"/>
                    </a:lnTo>
                    <a:lnTo>
                      <a:pt x="198" y="38"/>
                    </a:lnTo>
                    <a:lnTo>
                      <a:pt x="198" y="38"/>
                    </a:lnTo>
                    <a:lnTo>
                      <a:pt x="205" y="38"/>
                    </a:lnTo>
                    <a:lnTo>
                      <a:pt x="213" y="35"/>
                    </a:lnTo>
                    <a:lnTo>
                      <a:pt x="213" y="35"/>
                    </a:lnTo>
                    <a:lnTo>
                      <a:pt x="220" y="35"/>
                    </a:lnTo>
                    <a:lnTo>
                      <a:pt x="227" y="35"/>
                    </a:lnTo>
                    <a:lnTo>
                      <a:pt x="231" y="28"/>
                    </a:lnTo>
                    <a:lnTo>
                      <a:pt x="238" y="28"/>
                    </a:lnTo>
                    <a:lnTo>
                      <a:pt x="252" y="28"/>
                    </a:lnTo>
                    <a:lnTo>
                      <a:pt x="259" y="28"/>
                    </a:lnTo>
                    <a:lnTo>
                      <a:pt x="274" y="21"/>
                    </a:lnTo>
                    <a:lnTo>
                      <a:pt x="281" y="21"/>
                    </a:lnTo>
                    <a:lnTo>
                      <a:pt x="296" y="21"/>
                    </a:lnTo>
                    <a:lnTo>
                      <a:pt x="306" y="14"/>
                    </a:lnTo>
                    <a:lnTo>
                      <a:pt x="321" y="14"/>
                    </a:lnTo>
                    <a:lnTo>
                      <a:pt x="335" y="14"/>
                    </a:lnTo>
                    <a:lnTo>
                      <a:pt x="350" y="14"/>
                    </a:lnTo>
                    <a:lnTo>
                      <a:pt x="364" y="7"/>
                    </a:lnTo>
                    <a:lnTo>
                      <a:pt x="375" y="7"/>
                    </a:lnTo>
                    <a:lnTo>
                      <a:pt x="396" y="7"/>
                    </a:lnTo>
                    <a:lnTo>
                      <a:pt x="418" y="7"/>
                    </a:lnTo>
                    <a:lnTo>
                      <a:pt x="432" y="7"/>
                    </a:lnTo>
                    <a:lnTo>
                      <a:pt x="450" y="0"/>
                    </a:lnTo>
                    <a:lnTo>
                      <a:pt x="472" y="0"/>
                    </a:lnTo>
                    <a:lnTo>
                      <a:pt x="494" y="0"/>
                    </a:lnTo>
                    <a:lnTo>
                      <a:pt x="512" y="0"/>
                    </a:lnTo>
                    <a:lnTo>
                      <a:pt x="533" y="0"/>
                    </a:lnTo>
                    <a:lnTo>
                      <a:pt x="555" y="0"/>
                    </a:lnTo>
                    <a:lnTo>
                      <a:pt x="580" y="14"/>
                    </a:lnTo>
                    <a:lnTo>
                      <a:pt x="573" y="80"/>
                    </a:lnTo>
                    <a:lnTo>
                      <a:pt x="580" y="80"/>
                    </a:lnTo>
                    <a:lnTo>
                      <a:pt x="580" y="80"/>
                    </a:lnTo>
                    <a:lnTo>
                      <a:pt x="587" y="87"/>
                    </a:lnTo>
                    <a:lnTo>
                      <a:pt x="602" y="94"/>
                    </a:lnTo>
                    <a:lnTo>
                      <a:pt x="609" y="101"/>
                    </a:lnTo>
                    <a:lnTo>
                      <a:pt x="616" y="111"/>
                    </a:lnTo>
                    <a:lnTo>
                      <a:pt x="623" y="125"/>
                    </a:lnTo>
                    <a:lnTo>
                      <a:pt x="623" y="139"/>
                    </a:lnTo>
                    <a:lnTo>
                      <a:pt x="685" y="184"/>
                    </a:lnTo>
                    <a:lnTo>
                      <a:pt x="663" y="317"/>
                    </a:lnTo>
                    <a:lnTo>
                      <a:pt x="573" y="358"/>
                    </a:lnTo>
                    <a:lnTo>
                      <a:pt x="685" y="390"/>
                    </a:lnTo>
                    <a:lnTo>
                      <a:pt x="685" y="390"/>
                    </a:lnTo>
                    <a:lnTo>
                      <a:pt x="685" y="397"/>
                    </a:lnTo>
                    <a:lnTo>
                      <a:pt x="685" y="397"/>
                    </a:lnTo>
                    <a:lnTo>
                      <a:pt x="692" y="411"/>
                    </a:lnTo>
                    <a:lnTo>
                      <a:pt x="692" y="418"/>
                    </a:lnTo>
                    <a:lnTo>
                      <a:pt x="692" y="432"/>
                    </a:lnTo>
                    <a:lnTo>
                      <a:pt x="685" y="442"/>
                    </a:lnTo>
                    <a:lnTo>
                      <a:pt x="678" y="456"/>
                    </a:lnTo>
                    <a:lnTo>
                      <a:pt x="396" y="564"/>
                    </a:lnTo>
                    <a:lnTo>
                      <a:pt x="0" y="442"/>
                    </a:lnTo>
                    <a:lnTo>
                      <a:pt x="7" y="425"/>
                    </a:lnTo>
                    <a:lnTo>
                      <a:pt x="61" y="404"/>
                    </a:lnTo>
                    <a:lnTo>
                      <a:pt x="61" y="80"/>
                    </a:lnTo>
                    <a:lnTo>
                      <a:pt x="68" y="80"/>
                    </a:lnTo>
                    <a:lnTo>
                      <a:pt x="68" y="80"/>
                    </a:lnTo>
                    <a:lnTo>
                      <a:pt x="68" y="80"/>
                    </a:lnTo>
                    <a:lnTo>
                      <a:pt x="68" y="73"/>
                    </a:lnTo>
                    <a:lnTo>
                      <a:pt x="76" y="73"/>
                    </a:lnTo>
                    <a:lnTo>
                      <a:pt x="83" y="73"/>
                    </a:lnTo>
                    <a:lnTo>
                      <a:pt x="83" y="66"/>
                    </a:lnTo>
                    <a:lnTo>
                      <a:pt x="90" y="66"/>
                    </a:lnTo>
                    <a:lnTo>
                      <a:pt x="97" y="66"/>
                    </a:lnTo>
                    <a:lnTo>
                      <a:pt x="108" y="59"/>
                    </a:lnTo>
                    <a:lnTo>
                      <a:pt x="115" y="59"/>
                    </a:lnTo>
                    <a:lnTo>
                      <a:pt x="123" y="59"/>
                    </a:lnTo>
                    <a:lnTo>
                      <a:pt x="130" y="59"/>
                    </a:lnTo>
                    <a:lnTo>
                      <a:pt x="144" y="59"/>
                    </a:lnTo>
                    <a:lnTo>
                      <a:pt x="159" y="66"/>
                    </a:lnTo>
                    <a:lnTo>
                      <a:pt x="166" y="66"/>
                    </a:lnTo>
                    <a:lnTo>
                      <a:pt x="184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3254" y="3339"/>
                <a:ext cx="220" cy="240"/>
              </a:xfrm>
              <a:custGeom>
                <a:avLst/>
                <a:gdLst/>
                <a:ahLst/>
                <a:cxnLst>
                  <a:cxn ang="0">
                    <a:pos x="220" y="7"/>
                  </a:cxn>
                  <a:cxn ang="0">
                    <a:pos x="220" y="7"/>
                  </a:cxn>
                  <a:cxn ang="0">
                    <a:pos x="212" y="7"/>
                  </a:cxn>
                  <a:cxn ang="0">
                    <a:pos x="205" y="7"/>
                  </a:cxn>
                  <a:cxn ang="0">
                    <a:pos x="198" y="0"/>
                  </a:cxn>
                  <a:cxn ang="0">
                    <a:pos x="194" y="0"/>
                  </a:cxn>
                  <a:cxn ang="0">
                    <a:pos x="180" y="0"/>
                  </a:cxn>
                  <a:cxn ang="0">
                    <a:pos x="166" y="0"/>
                  </a:cxn>
                  <a:cxn ang="0">
                    <a:pos x="151" y="0"/>
                  </a:cxn>
                  <a:cxn ang="0">
                    <a:pos x="137" y="0"/>
                  </a:cxn>
                  <a:cxn ang="0">
                    <a:pos x="126" y="0"/>
                  </a:cxn>
                  <a:cxn ang="0">
                    <a:pos x="104" y="0"/>
                  </a:cxn>
                  <a:cxn ang="0">
                    <a:pos x="90" y="0"/>
                  </a:cxn>
                  <a:cxn ang="0">
                    <a:pos x="68" y="7"/>
                  </a:cxn>
                  <a:cxn ang="0">
                    <a:pos x="50" y="14"/>
                  </a:cxn>
                  <a:cxn ang="0">
                    <a:pos x="36" y="21"/>
                  </a:cxn>
                  <a:cxn ang="0">
                    <a:pos x="14" y="28"/>
                  </a:cxn>
                  <a:cxn ang="0">
                    <a:pos x="14" y="35"/>
                  </a:cxn>
                  <a:cxn ang="0">
                    <a:pos x="7" y="49"/>
                  </a:cxn>
                  <a:cxn ang="0">
                    <a:pos x="0" y="66"/>
                  </a:cxn>
                  <a:cxn ang="0">
                    <a:pos x="0" y="94"/>
                  </a:cxn>
                  <a:cxn ang="0">
                    <a:pos x="0" y="126"/>
                  </a:cxn>
                  <a:cxn ang="0">
                    <a:pos x="0" y="160"/>
                  </a:cxn>
                  <a:cxn ang="0">
                    <a:pos x="7" y="199"/>
                  </a:cxn>
                  <a:cxn ang="0">
                    <a:pos x="14" y="240"/>
                  </a:cxn>
                  <a:cxn ang="0">
                    <a:pos x="14" y="240"/>
                  </a:cxn>
                  <a:cxn ang="0">
                    <a:pos x="21" y="233"/>
                  </a:cxn>
                  <a:cxn ang="0">
                    <a:pos x="29" y="233"/>
                  </a:cxn>
                  <a:cxn ang="0">
                    <a:pos x="36" y="233"/>
                  </a:cxn>
                  <a:cxn ang="0">
                    <a:pos x="43" y="233"/>
                  </a:cxn>
                  <a:cxn ang="0">
                    <a:pos x="50" y="233"/>
                  </a:cxn>
                  <a:cxn ang="0">
                    <a:pos x="61" y="233"/>
                  </a:cxn>
                  <a:cxn ang="0">
                    <a:pos x="76" y="233"/>
                  </a:cxn>
                  <a:cxn ang="0">
                    <a:pos x="90" y="233"/>
                  </a:cxn>
                  <a:cxn ang="0">
                    <a:pos x="104" y="233"/>
                  </a:cxn>
                  <a:cxn ang="0">
                    <a:pos x="126" y="233"/>
                  </a:cxn>
                  <a:cxn ang="0">
                    <a:pos x="137" y="233"/>
                  </a:cxn>
                  <a:cxn ang="0">
                    <a:pos x="158" y="233"/>
                  </a:cxn>
                  <a:cxn ang="0">
                    <a:pos x="180" y="240"/>
                  </a:cxn>
                  <a:cxn ang="0">
                    <a:pos x="198" y="240"/>
                  </a:cxn>
                  <a:cxn ang="0">
                    <a:pos x="220" y="240"/>
                  </a:cxn>
                  <a:cxn ang="0">
                    <a:pos x="220" y="233"/>
                  </a:cxn>
                  <a:cxn ang="0">
                    <a:pos x="220" y="213"/>
                  </a:cxn>
                  <a:cxn ang="0">
                    <a:pos x="212" y="188"/>
                  </a:cxn>
                  <a:cxn ang="0">
                    <a:pos x="212" y="153"/>
                  </a:cxn>
                  <a:cxn ang="0">
                    <a:pos x="212" y="115"/>
                  </a:cxn>
                  <a:cxn ang="0">
                    <a:pos x="212" y="73"/>
                  </a:cxn>
                  <a:cxn ang="0">
                    <a:pos x="212" y="42"/>
                  </a:cxn>
                  <a:cxn ang="0">
                    <a:pos x="220" y="7"/>
                  </a:cxn>
                </a:cxnLst>
                <a:rect l="0" t="0" r="r" b="b"/>
                <a:pathLst>
                  <a:path w="220" h="240">
                    <a:moveTo>
                      <a:pt x="220" y="7"/>
                    </a:moveTo>
                    <a:lnTo>
                      <a:pt x="220" y="7"/>
                    </a:lnTo>
                    <a:lnTo>
                      <a:pt x="212" y="7"/>
                    </a:lnTo>
                    <a:lnTo>
                      <a:pt x="205" y="7"/>
                    </a:lnTo>
                    <a:lnTo>
                      <a:pt x="198" y="0"/>
                    </a:lnTo>
                    <a:lnTo>
                      <a:pt x="194" y="0"/>
                    </a:lnTo>
                    <a:lnTo>
                      <a:pt x="180" y="0"/>
                    </a:lnTo>
                    <a:lnTo>
                      <a:pt x="166" y="0"/>
                    </a:lnTo>
                    <a:lnTo>
                      <a:pt x="151" y="0"/>
                    </a:lnTo>
                    <a:lnTo>
                      <a:pt x="137" y="0"/>
                    </a:lnTo>
                    <a:lnTo>
                      <a:pt x="126" y="0"/>
                    </a:lnTo>
                    <a:lnTo>
                      <a:pt x="104" y="0"/>
                    </a:lnTo>
                    <a:lnTo>
                      <a:pt x="90" y="0"/>
                    </a:lnTo>
                    <a:lnTo>
                      <a:pt x="68" y="7"/>
                    </a:lnTo>
                    <a:lnTo>
                      <a:pt x="50" y="14"/>
                    </a:lnTo>
                    <a:lnTo>
                      <a:pt x="36" y="21"/>
                    </a:lnTo>
                    <a:lnTo>
                      <a:pt x="14" y="28"/>
                    </a:lnTo>
                    <a:lnTo>
                      <a:pt x="14" y="35"/>
                    </a:lnTo>
                    <a:lnTo>
                      <a:pt x="7" y="49"/>
                    </a:lnTo>
                    <a:lnTo>
                      <a:pt x="0" y="66"/>
                    </a:lnTo>
                    <a:lnTo>
                      <a:pt x="0" y="94"/>
                    </a:lnTo>
                    <a:lnTo>
                      <a:pt x="0" y="126"/>
                    </a:lnTo>
                    <a:lnTo>
                      <a:pt x="0" y="160"/>
                    </a:lnTo>
                    <a:lnTo>
                      <a:pt x="7" y="199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21" y="233"/>
                    </a:lnTo>
                    <a:lnTo>
                      <a:pt x="29" y="233"/>
                    </a:lnTo>
                    <a:lnTo>
                      <a:pt x="36" y="233"/>
                    </a:lnTo>
                    <a:lnTo>
                      <a:pt x="43" y="233"/>
                    </a:lnTo>
                    <a:lnTo>
                      <a:pt x="50" y="233"/>
                    </a:lnTo>
                    <a:lnTo>
                      <a:pt x="61" y="233"/>
                    </a:lnTo>
                    <a:lnTo>
                      <a:pt x="76" y="233"/>
                    </a:lnTo>
                    <a:lnTo>
                      <a:pt x="90" y="233"/>
                    </a:lnTo>
                    <a:lnTo>
                      <a:pt x="104" y="233"/>
                    </a:lnTo>
                    <a:lnTo>
                      <a:pt x="126" y="233"/>
                    </a:lnTo>
                    <a:lnTo>
                      <a:pt x="137" y="233"/>
                    </a:lnTo>
                    <a:lnTo>
                      <a:pt x="158" y="233"/>
                    </a:lnTo>
                    <a:lnTo>
                      <a:pt x="180" y="240"/>
                    </a:lnTo>
                    <a:lnTo>
                      <a:pt x="198" y="240"/>
                    </a:lnTo>
                    <a:lnTo>
                      <a:pt x="220" y="240"/>
                    </a:lnTo>
                    <a:lnTo>
                      <a:pt x="220" y="233"/>
                    </a:lnTo>
                    <a:lnTo>
                      <a:pt x="220" y="213"/>
                    </a:lnTo>
                    <a:lnTo>
                      <a:pt x="212" y="188"/>
                    </a:lnTo>
                    <a:lnTo>
                      <a:pt x="212" y="153"/>
                    </a:lnTo>
                    <a:lnTo>
                      <a:pt x="212" y="115"/>
                    </a:lnTo>
                    <a:lnTo>
                      <a:pt x="212" y="73"/>
                    </a:lnTo>
                    <a:lnTo>
                      <a:pt x="212" y="42"/>
                    </a:lnTo>
                    <a:lnTo>
                      <a:pt x="220" y="7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3275" y="3405"/>
                <a:ext cx="372" cy="241"/>
              </a:xfrm>
              <a:custGeom>
                <a:avLst/>
                <a:gdLst/>
                <a:ahLst/>
                <a:cxnLst>
                  <a:cxn ang="0">
                    <a:pos x="8" y="181"/>
                  </a:cxn>
                  <a:cxn ang="0">
                    <a:pos x="0" y="213"/>
                  </a:cxn>
                  <a:cxn ang="0">
                    <a:pos x="238" y="241"/>
                  </a:cxn>
                  <a:cxn ang="0">
                    <a:pos x="238" y="241"/>
                  </a:cxn>
                  <a:cxn ang="0">
                    <a:pos x="246" y="241"/>
                  </a:cxn>
                  <a:cxn ang="0">
                    <a:pos x="253" y="234"/>
                  </a:cxn>
                  <a:cxn ang="0">
                    <a:pos x="267" y="227"/>
                  </a:cxn>
                  <a:cxn ang="0">
                    <a:pos x="274" y="220"/>
                  </a:cxn>
                  <a:cxn ang="0">
                    <a:pos x="289" y="213"/>
                  </a:cxn>
                  <a:cxn ang="0">
                    <a:pos x="303" y="199"/>
                  </a:cxn>
                  <a:cxn ang="0">
                    <a:pos x="314" y="195"/>
                  </a:cxn>
                  <a:cxn ang="0">
                    <a:pos x="328" y="174"/>
                  </a:cxn>
                  <a:cxn ang="0">
                    <a:pos x="343" y="160"/>
                  </a:cxn>
                  <a:cxn ang="0">
                    <a:pos x="350" y="147"/>
                  </a:cxn>
                  <a:cxn ang="0">
                    <a:pos x="357" y="129"/>
                  </a:cxn>
                  <a:cxn ang="0">
                    <a:pos x="364" y="108"/>
                  </a:cxn>
                  <a:cxn ang="0">
                    <a:pos x="372" y="80"/>
                  </a:cxn>
                  <a:cxn ang="0">
                    <a:pos x="372" y="60"/>
                  </a:cxn>
                  <a:cxn ang="0">
                    <a:pos x="364" y="35"/>
                  </a:cxn>
                  <a:cxn ang="0">
                    <a:pos x="364" y="35"/>
                  </a:cxn>
                  <a:cxn ang="0">
                    <a:pos x="364" y="28"/>
                  </a:cxn>
                  <a:cxn ang="0">
                    <a:pos x="357" y="28"/>
                  </a:cxn>
                  <a:cxn ang="0">
                    <a:pos x="350" y="21"/>
                  </a:cxn>
                  <a:cxn ang="0">
                    <a:pos x="343" y="14"/>
                  </a:cxn>
                  <a:cxn ang="0">
                    <a:pos x="336" y="7"/>
                  </a:cxn>
                  <a:cxn ang="0">
                    <a:pos x="328" y="0"/>
                  </a:cxn>
                  <a:cxn ang="0">
                    <a:pos x="314" y="0"/>
                  </a:cxn>
                  <a:cxn ang="0">
                    <a:pos x="314" y="0"/>
                  </a:cxn>
                  <a:cxn ang="0">
                    <a:pos x="321" y="14"/>
                  </a:cxn>
                  <a:cxn ang="0">
                    <a:pos x="328" y="28"/>
                  </a:cxn>
                  <a:cxn ang="0">
                    <a:pos x="328" y="56"/>
                  </a:cxn>
                  <a:cxn ang="0">
                    <a:pos x="328" y="80"/>
                  </a:cxn>
                  <a:cxn ang="0">
                    <a:pos x="328" y="108"/>
                  </a:cxn>
                  <a:cxn ang="0">
                    <a:pos x="321" y="140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296" y="174"/>
                  </a:cxn>
                  <a:cxn ang="0">
                    <a:pos x="296" y="181"/>
                  </a:cxn>
                  <a:cxn ang="0">
                    <a:pos x="289" y="181"/>
                  </a:cxn>
                  <a:cxn ang="0">
                    <a:pos x="282" y="188"/>
                  </a:cxn>
                  <a:cxn ang="0">
                    <a:pos x="274" y="188"/>
                  </a:cxn>
                  <a:cxn ang="0">
                    <a:pos x="267" y="188"/>
                  </a:cxn>
                  <a:cxn ang="0">
                    <a:pos x="260" y="195"/>
                  </a:cxn>
                  <a:cxn ang="0">
                    <a:pos x="253" y="195"/>
                  </a:cxn>
                  <a:cxn ang="0">
                    <a:pos x="238" y="195"/>
                  </a:cxn>
                  <a:cxn ang="0">
                    <a:pos x="235" y="195"/>
                  </a:cxn>
                  <a:cxn ang="0">
                    <a:pos x="220" y="195"/>
                  </a:cxn>
                  <a:cxn ang="0">
                    <a:pos x="206" y="195"/>
                  </a:cxn>
                  <a:cxn ang="0">
                    <a:pos x="191" y="195"/>
                  </a:cxn>
                  <a:cxn ang="0">
                    <a:pos x="191" y="227"/>
                  </a:cxn>
                  <a:cxn ang="0">
                    <a:pos x="8" y="206"/>
                  </a:cxn>
                  <a:cxn ang="0">
                    <a:pos x="8" y="181"/>
                  </a:cxn>
                </a:cxnLst>
                <a:rect l="0" t="0" r="r" b="b"/>
                <a:pathLst>
                  <a:path w="372" h="241">
                    <a:moveTo>
                      <a:pt x="8" y="181"/>
                    </a:moveTo>
                    <a:lnTo>
                      <a:pt x="0" y="213"/>
                    </a:lnTo>
                    <a:lnTo>
                      <a:pt x="238" y="241"/>
                    </a:lnTo>
                    <a:lnTo>
                      <a:pt x="238" y="241"/>
                    </a:lnTo>
                    <a:lnTo>
                      <a:pt x="246" y="241"/>
                    </a:lnTo>
                    <a:lnTo>
                      <a:pt x="253" y="234"/>
                    </a:lnTo>
                    <a:lnTo>
                      <a:pt x="267" y="227"/>
                    </a:lnTo>
                    <a:lnTo>
                      <a:pt x="274" y="220"/>
                    </a:lnTo>
                    <a:lnTo>
                      <a:pt x="289" y="213"/>
                    </a:lnTo>
                    <a:lnTo>
                      <a:pt x="303" y="199"/>
                    </a:lnTo>
                    <a:lnTo>
                      <a:pt x="314" y="195"/>
                    </a:lnTo>
                    <a:lnTo>
                      <a:pt x="328" y="174"/>
                    </a:lnTo>
                    <a:lnTo>
                      <a:pt x="343" y="160"/>
                    </a:lnTo>
                    <a:lnTo>
                      <a:pt x="350" y="147"/>
                    </a:lnTo>
                    <a:lnTo>
                      <a:pt x="357" y="129"/>
                    </a:lnTo>
                    <a:lnTo>
                      <a:pt x="364" y="108"/>
                    </a:lnTo>
                    <a:lnTo>
                      <a:pt x="372" y="80"/>
                    </a:lnTo>
                    <a:lnTo>
                      <a:pt x="372" y="60"/>
                    </a:lnTo>
                    <a:lnTo>
                      <a:pt x="364" y="35"/>
                    </a:lnTo>
                    <a:lnTo>
                      <a:pt x="364" y="35"/>
                    </a:lnTo>
                    <a:lnTo>
                      <a:pt x="364" y="28"/>
                    </a:lnTo>
                    <a:lnTo>
                      <a:pt x="357" y="28"/>
                    </a:lnTo>
                    <a:lnTo>
                      <a:pt x="350" y="21"/>
                    </a:lnTo>
                    <a:lnTo>
                      <a:pt x="343" y="14"/>
                    </a:lnTo>
                    <a:lnTo>
                      <a:pt x="336" y="7"/>
                    </a:lnTo>
                    <a:lnTo>
                      <a:pt x="328" y="0"/>
                    </a:lnTo>
                    <a:lnTo>
                      <a:pt x="314" y="0"/>
                    </a:lnTo>
                    <a:lnTo>
                      <a:pt x="314" y="0"/>
                    </a:lnTo>
                    <a:lnTo>
                      <a:pt x="321" y="14"/>
                    </a:lnTo>
                    <a:lnTo>
                      <a:pt x="328" y="28"/>
                    </a:lnTo>
                    <a:lnTo>
                      <a:pt x="328" y="56"/>
                    </a:lnTo>
                    <a:lnTo>
                      <a:pt x="328" y="80"/>
                    </a:lnTo>
                    <a:lnTo>
                      <a:pt x="328" y="108"/>
                    </a:lnTo>
                    <a:lnTo>
                      <a:pt x="321" y="140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296" y="174"/>
                    </a:lnTo>
                    <a:lnTo>
                      <a:pt x="296" y="181"/>
                    </a:lnTo>
                    <a:lnTo>
                      <a:pt x="289" y="181"/>
                    </a:lnTo>
                    <a:lnTo>
                      <a:pt x="282" y="188"/>
                    </a:lnTo>
                    <a:lnTo>
                      <a:pt x="274" y="188"/>
                    </a:lnTo>
                    <a:lnTo>
                      <a:pt x="267" y="188"/>
                    </a:lnTo>
                    <a:lnTo>
                      <a:pt x="260" y="195"/>
                    </a:lnTo>
                    <a:lnTo>
                      <a:pt x="253" y="195"/>
                    </a:lnTo>
                    <a:lnTo>
                      <a:pt x="238" y="195"/>
                    </a:lnTo>
                    <a:lnTo>
                      <a:pt x="235" y="195"/>
                    </a:lnTo>
                    <a:lnTo>
                      <a:pt x="220" y="195"/>
                    </a:lnTo>
                    <a:lnTo>
                      <a:pt x="206" y="195"/>
                    </a:lnTo>
                    <a:lnTo>
                      <a:pt x="191" y="195"/>
                    </a:lnTo>
                    <a:lnTo>
                      <a:pt x="191" y="227"/>
                    </a:lnTo>
                    <a:lnTo>
                      <a:pt x="8" y="206"/>
                    </a:lnTo>
                    <a:lnTo>
                      <a:pt x="8" y="181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3229" y="3646"/>
                <a:ext cx="274" cy="80"/>
              </a:xfrm>
              <a:custGeom>
                <a:avLst/>
                <a:gdLst/>
                <a:ahLst/>
                <a:cxnLst>
                  <a:cxn ang="0">
                    <a:pos x="274" y="24"/>
                  </a:cxn>
                  <a:cxn ang="0">
                    <a:pos x="7" y="0"/>
                  </a:cxn>
                  <a:cxn ang="0">
                    <a:pos x="0" y="24"/>
                  </a:cxn>
                  <a:cxn ang="0">
                    <a:pos x="266" y="80"/>
                  </a:cxn>
                  <a:cxn ang="0">
                    <a:pos x="274" y="24"/>
                  </a:cxn>
                </a:cxnLst>
                <a:rect l="0" t="0" r="r" b="b"/>
                <a:pathLst>
                  <a:path w="274" h="80">
                    <a:moveTo>
                      <a:pt x="274" y="24"/>
                    </a:moveTo>
                    <a:lnTo>
                      <a:pt x="7" y="0"/>
                    </a:lnTo>
                    <a:lnTo>
                      <a:pt x="0" y="24"/>
                    </a:lnTo>
                    <a:lnTo>
                      <a:pt x="266" y="80"/>
                    </a:lnTo>
                    <a:lnTo>
                      <a:pt x="27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3366" y="3670"/>
                <a:ext cx="115" cy="35"/>
              </a:xfrm>
              <a:custGeom>
                <a:avLst/>
                <a:gdLst/>
                <a:ahLst/>
                <a:cxnLst>
                  <a:cxn ang="0">
                    <a:pos x="115" y="14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108" y="35"/>
                  </a:cxn>
                  <a:cxn ang="0">
                    <a:pos x="115" y="14"/>
                  </a:cxn>
                </a:cxnLst>
                <a:rect l="0" t="0" r="r" b="b"/>
                <a:pathLst>
                  <a:path w="115" h="35">
                    <a:moveTo>
                      <a:pt x="115" y="14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108" y="35"/>
                    </a:lnTo>
                    <a:lnTo>
                      <a:pt x="115" y="14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3247" y="3652"/>
                <a:ext cx="75" cy="25"/>
              </a:xfrm>
              <a:custGeom>
                <a:avLst/>
                <a:gdLst/>
                <a:ahLst/>
                <a:cxnLst>
                  <a:cxn ang="0">
                    <a:pos x="75" y="14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75" y="25"/>
                  </a:cxn>
                  <a:cxn ang="0">
                    <a:pos x="75" y="14"/>
                  </a:cxn>
                </a:cxnLst>
                <a:rect l="0" t="0" r="r" b="b"/>
                <a:pathLst>
                  <a:path w="75" h="25">
                    <a:moveTo>
                      <a:pt x="75" y="14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75" y="25"/>
                    </a:lnTo>
                    <a:lnTo>
                      <a:pt x="75" y="14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3056" y="3677"/>
                <a:ext cx="454" cy="146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0" y="49"/>
                  </a:cxn>
                  <a:cxn ang="0">
                    <a:pos x="0" y="42"/>
                  </a:cxn>
                  <a:cxn ang="0">
                    <a:pos x="7" y="42"/>
                  </a:cxn>
                  <a:cxn ang="0">
                    <a:pos x="14" y="42"/>
                  </a:cxn>
                  <a:cxn ang="0">
                    <a:pos x="21" y="42"/>
                  </a:cxn>
                  <a:cxn ang="0">
                    <a:pos x="28" y="42"/>
                  </a:cxn>
                  <a:cxn ang="0">
                    <a:pos x="36" y="35"/>
                  </a:cxn>
                  <a:cxn ang="0">
                    <a:pos x="50" y="35"/>
                  </a:cxn>
                  <a:cxn ang="0">
                    <a:pos x="57" y="35"/>
                  </a:cxn>
                  <a:cxn ang="0">
                    <a:pos x="68" y="28"/>
                  </a:cxn>
                  <a:cxn ang="0">
                    <a:pos x="75" y="28"/>
                  </a:cxn>
                  <a:cxn ang="0">
                    <a:pos x="83" y="21"/>
                  </a:cxn>
                  <a:cxn ang="0">
                    <a:pos x="97" y="14"/>
                  </a:cxn>
                  <a:cxn ang="0">
                    <a:pos x="104" y="14"/>
                  </a:cxn>
                  <a:cxn ang="0">
                    <a:pos x="111" y="7"/>
                  </a:cxn>
                  <a:cxn ang="0">
                    <a:pos x="119" y="0"/>
                  </a:cxn>
                  <a:cxn ang="0">
                    <a:pos x="454" y="73"/>
                  </a:cxn>
                  <a:cxn ang="0">
                    <a:pos x="454" y="73"/>
                  </a:cxn>
                  <a:cxn ang="0">
                    <a:pos x="454" y="80"/>
                  </a:cxn>
                  <a:cxn ang="0">
                    <a:pos x="447" y="80"/>
                  </a:cxn>
                  <a:cxn ang="0">
                    <a:pos x="447" y="80"/>
                  </a:cxn>
                  <a:cxn ang="0">
                    <a:pos x="439" y="87"/>
                  </a:cxn>
                  <a:cxn ang="0">
                    <a:pos x="432" y="94"/>
                  </a:cxn>
                  <a:cxn ang="0">
                    <a:pos x="425" y="101"/>
                  </a:cxn>
                  <a:cxn ang="0">
                    <a:pos x="418" y="108"/>
                  </a:cxn>
                  <a:cxn ang="0">
                    <a:pos x="410" y="115"/>
                  </a:cxn>
                  <a:cxn ang="0">
                    <a:pos x="403" y="115"/>
                  </a:cxn>
                  <a:cxn ang="0">
                    <a:pos x="392" y="122"/>
                  </a:cxn>
                  <a:cxn ang="0">
                    <a:pos x="385" y="129"/>
                  </a:cxn>
                  <a:cxn ang="0">
                    <a:pos x="378" y="132"/>
                  </a:cxn>
                  <a:cxn ang="0">
                    <a:pos x="371" y="139"/>
                  </a:cxn>
                  <a:cxn ang="0">
                    <a:pos x="356" y="139"/>
                  </a:cxn>
                  <a:cxn ang="0">
                    <a:pos x="349" y="146"/>
                  </a:cxn>
                  <a:cxn ang="0">
                    <a:pos x="0" y="49"/>
                  </a:cxn>
                </a:cxnLst>
                <a:rect l="0" t="0" r="r" b="b"/>
                <a:pathLst>
                  <a:path w="454" h="146">
                    <a:moveTo>
                      <a:pt x="0" y="49"/>
                    </a:moveTo>
                    <a:lnTo>
                      <a:pt x="0" y="49"/>
                    </a:lnTo>
                    <a:lnTo>
                      <a:pt x="0" y="42"/>
                    </a:lnTo>
                    <a:lnTo>
                      <a:pt x="7" y="42"/>
                    </a:lnTo>
                    <a:lnTo>
                      <a:pt x="14" y="42"/>
                    </a:lnTo>
                    <a:lnTo>
                      <a:pt x="21" y="42"/>
                    </a:lnTo>
                    <a:lnTo>
                      <a:pt x="28" y="42"/>
                    </a:lnTo>
                    <a:lnTo>
                      <a:pt x="36" y="35"/>
                    </a:lnTo>
                    <a:lnTo>
                      <a:pt x="50" y="35"/>
                    </a:lnTo>
                    <a:lnTo>
                      <a:pt x="57" y="35"/>
                    </a:lnTo>
                    <a:lnTo>
                      <a:pt x="68" y="28"/>
                    </a:lnTo>
                    <a:lnTo>
                      <a:pt x="75" y="28"/>
                    </a:lnTo>
                    <a:lnTo>
                      <a:pt x="83" y="21"/>
                    </a:lnTo>
                    <a:lnTo>
                      <a:pt x="97" y="14"/>
                    </a:lnTo>
                    <a:lnTo>
                      <a:pt x="104" y="14"/>
                    </a:lnTo>
                    <a:lnTo>
                      <a:pt x="111" y="7"/>
                    </a:lnTo>
                    <a:lnTo>
                      <a:pt x="119" y="0"/>
                    </a:lnTo>
                    <a:lnTo>
                      <a:pt x="454" y="73"/>
                    </a:lnTo>
                    <a:lnTo>
                      <a:pt x="454" y="73"/>
                    </a:lnTo>
                    <a:lnTo>
                      <a:pt x="454" y="80"/>
                    </a:lnTo>
                    <a:lnTo>
                      <a:pt x="447" y="80"/>
                    </a:lnTo>
                    <a:lnTo>
                      <a:pt x="447" y="80"/>
                    </a:lnTo>
                    <a:lnTo>
                      <a:pt x="439" y="87"/>
                    </a:lnTo>
                    <a:lnTo>
                      <a:pt x="432" y="94"/>
                    </a:lnTo>
                    <a:lnTo>
                      <a:pt x="425" y="101"/>
                    </a:lnTo>
                    <a:lnTo>
                      <a:pt x="418" y="108"/>
                    </a:lnTo>
                    <a:lnTo>
                      <a:pt x="410" y="115"/>
                    </a:lnTo>
                    <a:lnTo>
                      <a:pt x="403" y="115"/>
                    </a:lnTo>
                    <a:lnTo>
                      <a:pt x="392" y="122"/>
                    </a:lnTo>
                    <a:lnTo>
                      <a:pt x="385" y="129"/>
                    </a:lnTo>
                    <a:lnTo>
                      <a:pt x="378" y="132"/>
                    </a:lnTo>
                    <a:lnTo>
                      <a:pt x="371" y="139"/>
                    </a:lnTo>
                    <a:lnTo>
                      <a:pt x="356" y="139"/>
                    </a:lnTo>
                    <a:lnTo>
                      <a:pt x="349" y="1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3510" y="3666"/>
                <a:ext cx="155" cy="67"/>
              </a:xfrm>
              <a:custGeom>
                <a:avLst/>
                <a:gdLst/>
                <a:ahLst/>
                <a:cxnLst>
                  <a:cxn ang="0">
                    <a:pos x="11" y="67"/>
                  </a:cxn>
                  <a:cxn ang="0">
                    <a:pos x="155" y="25"/>
                  </a:cxn>
                  <a:cxn ang="0">
                    <a:pos x="68" y="0"/>
                  </a:cxn>
                  <a:cxn ang="0">
                    <a:pos x="0" y="4"/>
                  </a:cxn>
                  <a:cxn ang="0">
                    <a:pos x="0" y="67"/>
                  </a:cxn>
                  <a:cxn ang="0">
                    <a:pos x="11" y="67"/>
                  </a:cxn>
                </a:cxnLst>
                <a:rect l="0" t="0" r="r" b="b"/>
                <a:pathLst>
                  <a:path w="155" h="67">
                    <a:moveTo>
                      <a:pt x="11" y="67"/>
                    </a:moveTo>
                    <a:lnTo>
                      <a:pt x="155" y="25"/>
                    </a:lnTo>
                    <a:lnTo>
                      <a:pt x="68" y="0"/>
                    </a:lnTo>
                    <a:lnTo>
                      <a:pt x="0" y="4"/>
                    </a:lnTo>
                    <a:lnTo>
                      <a:pt x="0" y="67"/>
                    </a:lnTo>
                    <a:lnTo>
                      <a:pt x="11" y="67"/>
                    </a:lnTo>
                    <a:close/>
                  </a:path>
                </a:pathLst>
              </a:custGeom>
              <a:solidFill>
                <a:srgbClr val="001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3092" y="3367"/>
                <a:ext cx="83" cy="331"/>
              </a:xfrm>
              <a:custGeom>
                <a:avLst/>
                <a:gdLst/>
                <a:ahLst/>
                <a:cxnLst>
                  <a:cxn ang="0">
                    <a:pos x="83" y="7"/>
                  </a:cxn>
                  <a:cxn ang="0">
                    <a:pos x="83" y="7"/>
                  </a:cxn>
                  <a:cxn ang="0">
                    <a:pos x="83" y="7"/>
                  </a:cxn>
                  <a:cxn ang="0">
                    <a:pos x="83" y="7"/>
                  </a:cxn>
                  <a:cxn ang="0">
                    <a:pos x="75" y="7"/>
                  </a:cxn>
                  <a:cxn ang="0">
                    <a:pos x="75" y="0"/>
                  </a:cxn>
                  <a:cxn ang="0">
                    <a:pos x="68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4" y="7"/>
                  </a:cxn>
                  <a:cxn ang="0">
                    <a:pos x="7" y="7"/>
                  </a:cxn>
                  <a:cxn ang="0">
                    <a:pos x="0" y="14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7" y="331"/>
                  </a:cxn>
                  <a:cxn ang="0">
                    <a:pos x="7" y="331"/>
                  </a:cxn>
                  <a:cxn ang="0">
                    <a:pos x="14" y="324"/>
                  </a:cxn>
                  <a:cxn ang="0">
                    <a:pos x="21" y="324"/>
                  </a:cxn>
                  <a:cxn ang="0">
                    <a:pos x="25" y="324"/>
                  </a:cxn>
                  <a:cxn ang="0">
                    <a:pos x="32" y="324"/>
                  </a:cxn>
                  <a:cxn ang="0">
                    <a:pos x="39" y="317"/>
                  </a:cxn>
                  <a:cxn ang="0">
                    <a:pos x="47" y="317"/>
                  </a:cxn>
                  <a:cxn ang="0">
                    <a:pos x="54" y="317"/>
                  </a:cxn>
                  <a:cxn ang="0">
                    <a:pos x="61" y="310"/>
                  </a:cxn>
                  <a:cxn ang="0">
                    <a:pos x="68" y="303"/>
                  </a:cxn>
                  <a:cxn ang="0">
                    <a:pos x="75" y="303"/>
                  </a:cxn>
                  <a:cxn ang="0">
                    <a:pos x="83" y="299"/>
                  </a:cxn>
                  <a:cxn ang="0">
                    <a:pos x="83" y="7"/>
                  </a:cxn>
                </a:cxnLst>
                <a:rect l="0" t="0" r="r" b="b"/>
                <a:pathLst>
                  <a:path w="83" h="331">
                    <a:moveTo>
                      <a:pt x="83" y="7"/>
                    </a:moveTo>
                    <a:lnTo>
                      <a:pt x="83" y="7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75" y="7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0" y="14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7" y="331"/>
                    </a:lnTo>
                    <a:lnTo>
                      <a:pt x="7" y="331"/>
                    </a:lnTo>
                    <a:lnTo>
                      <a:pt x="14" y="324"/>
                    </a:lnTo>
                    <a:lnTo>
                      <a:pt x="21" y="324"/>
                    </a:lnTo>
                    <a:lnTo>
                      <a:pt x="25" y="324"/>
                    </a:lnTo>
                    <a:lnTo>
                      <a:pt x="32" y="324"/>
                    </a:lnTo>
                    <a:lnTo>
                      <a:pt x="39" y="317"/>
                    </a:lnTo>
                    <a:lnTo>
                      <a:pt x="47" y="317"/>
                    </a:lnTo>
                    <a:lnTo>
                      <a:pt x="54" y="317"/>
                    </a:lnTo>
                    <a:lnTo>
                      <a:pt x="61" y="310"/>
                    </a:lnTo>
                    <a:lnTo>
                      <a:pt x="68" y="303"/>
                    </a:lnTo>
                    <a:lnTo>
                      <a:pt x="75" y="303"/>
                    </a:lnTo>
                    <a:lnTo>
                      <a:pt x="83" y="299"/>
                    </a:lnTo>
                    <a:lnTo>
                      <a:pt x="83" y="7"/>
                    </a:lnTo>
                    <a:close/>
                  </a:path>
                </a:pathLst>
              </a:custGeom>
              <a:solidFill>
                <a:srgbClr val="7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3092" y="3367"/>
                <a:ext cx="75" cy="279"/>
              </a:xfrm>
              <a:custGeom>
                <a:avLst/>
                <a:gdLst/>
                <a:ahLst/>
                <a:cxnLst>
                  <a:cxn ang="0">
                    <a:pos x="75" y="7"/>
                  </a:cxn>
                  <a:cxn ang="0">
                    <a:pos x="75" y="7"/>
                  </a:cxn>
                  <a:cxn ang="0">
                    <a:pos x="75" y="7"/>
                  </a:cxn>
                  <a:cxn ang="0">
                    <a:pos x="68" y="7"/>
                  </a:cxn>
                  <a:cxn ang="0">
                    <a:pos x="68" y="7"/>
                  </a:cxn>
                  <a:cxn ang="0">
                    <a:pos x="61" y="7"/>
                  </a:cxn>
                  <a:cxn ang="0">
                    <a:pos x="61" y="7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1" y="7"/>
                  </a:cxn>
                  <a:cxn ang="0">
                    <a:pos x="14" y="7"/>
                  </a:cxn>
                  <a:cxn ang="0">
                    <a:pos x="7" y="14"/>
                  </a:cxn>
                  <a:cxn ang="0">
                    <a:pos x="0" y="14"/>
                  </a:cxn>
                  <a:cxn ang="0">
                    <a:pos x="0" y="279"/>
                  </a:cxn>
                  <a:cxn ang="0">
                    <a:pos x="0" y="279"/>
                  </a:cxn>
                  <a:cxn ang="0">
                    <a:pos x="0" y="279"/>
                  </a:cxn>
                  <a:cxn ang="0">
                    <a:pos x="7" y="279"/>
                  </a:cxn>
                  <a:cxn ang="0">
                    <a:pos x="7" y="279"/>
                  </a:cxn>
                  <a:cxn ang="0">
                    <a:pos x="14" y="279"/>
                  </a:cxn>
                  <a:cxn ang="0">
                    <a:pos x="14" y="279"/>
                  </a:cxn>
                  <a:cxn ang="0">
                    <a:pos x="21" y="279"/>
                  </a:cxn>
                  <a:cxn ang="0">
                    <a:pos x="25" y="279"/>
                  </a:cxn>
                  <a:cxn ang="0">
                    <a:pos x="25" y="272"/>
                  </a:cxn>
                  <a:cxn ang="0">
                    <a:pos x="32" y="272"/>
                  </a:cxn>
                  <a:cxn ang="0">
                    <a:pos x="39" y="272"/>
                  </a:cxn>
                  <a:cxn ang="0">
                    <a:pos x="47" y="265"/>
                  </a:cxn>
                  <a:cxn ang="0">
                    <a:pos x="54" y="265"/>
                  </a:cxn>
                  <a:cxn ang="0">
                    <a:pos x="61" y="258"/>
                  </a:cxn>
                  <a:cxn ang="0">
                    <a:pos x="68" y="258"/>
                  </a:cxn>
                  <a:cxn ang="0">
                    <a:pos x="75" y="251"/>
                  </a:cxn>
                  <a:cxn ang="0">
                    <a:pos x="75" y="7"/>
                  </a:cxn>
                </a:cxnLst>
                <a:rect l="0" t="0" r="r" b="b"/>
                <a:pathLst>
                  <a:path w="75" h="279">
                    <a:moveTo>
                      <a:pt x="75" y="7"/>
                    </a:moveTo>
                    <a:lnTo>
                      <a:pt x="75" y="7"/>
                    </a:lnTo>
                    <a:lnTo>
                      <a:pt x="75" y="7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61" y="7"/>
                    </a:lnTo>
                    <a:lnTo>
                      <a:pt x="61" y="7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1" y="7"/>
                    </a:lnTo>
                    <a:lnTo>
                      <a:pt x="14" y="7"/>
                    </a:lnTo>
                    <a:lnTo>
                      <a:pt x="7" y="14"/>
                    </a:lnTo>
                    <a:lnTo>
                      <a:pt x="0" y="14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7" y="279"/>
                    </a:lnTo>
                    <a:lnTo>
                      <a:pt x="7" y="279"/>
                    </a:lnTo>
                    <a:lnTo>
                      <a:pt x="14" y="279"/>
                    </a:lnTo>
                    <a:lnTo>
                      <a:pt x="14" y="279"/>
                    </a:lnTo>
                    <a:lnTo>
                      <a:pt x="21" y="279"/>
                    </a:lnTo>
                    <a:lnTo>
                      <a:pt x="25" y="279"/>
                    </a:lnTo>
                    <a:lnTo>
                      <a:pt x="25" y="272"/>
                    </a:lnTo>
                    <a:lnTo>
                      <a:pt x="32" y="272"/>
                    </a:lnTo>
                    <a:lnTo>
                      <a:pt x="39" y="272"/>
                    </a:lnTo>
                    <a:lnTo>
                      <a:pt x="47" y="265"/>
                    </a:lnTo>
                    <a:lnTo>
                      <a:pt x="54" y="265"/>
                    </a:lnTo>
                    <a:lnTo>
                      <a:pt x="61" y="258"/>
                    </a:lnTo>
                    <a:lnTo>
                      <a:pt x="68" y="258"/>
                    </a:lnTo>
                    <a:lnTo>
                      <a:pt x="75" y="251"/>
                    </a:lnTo>
                    <a:lnTo>
                      <a:pt x="75" y="7"/>
                    </a:lnTo>
                    <a:close/>
                  </a:path>
                </a:pathLst>
              </a:custGeom>
              <a:solidFill>
                <a:srgbClr val="93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3092" y="3374"/>
                <a:ext cx="61" cy="226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4" y="0"/>
                  </a:cxn>
                  <a:cxn ang="0">
                    <a:pos x="7" y="7"/>
                  </a:cxn>
                  <a:cxn ang="0">
                    <a:pos x="0" y="7"/>
                  </a:cxn>
                  <a:cxn ang="0">
                    <a:pos x="0" y="226"/>
                  </a:cxn>
                  <a:cxn ang="0">
                    <a:pos x="0" y="226"/>
                  </a:cxn>
                  <a:cxn ang="0">
                    <a:pos x="7" y="226"/>
                  </a:cxn>
                  <a:cxn ang="0">
                    <a:pos x="7" y="226"/>
                  </a:cxn>
                  <a:cxn ang="0">
                    <a:pos x="7" y="226"/>
                  </a:cxn>
                  <a:cxn ang="0">
                    <a:pos x="14" y="226"/>
                  </a:cxn>
                  <a:cxn ang="0">
                    <a:pos x="14" y="226"/>
                  </a:cxn>
                  <a:cxn ang="0">
                    <a:pos x="21" y="226"/>
                  </a:cxn>
                  <a:cxn ang="0">
                    <a:pos x="21" y="219"/>
                  </a:cxn>
                  <a:cxn ang="0">
                    <a:pos x="25" y="219"/>
                  </a:cxn>
                  <a:cxn ang="0">
                    <a:pos x="32" y="219"/>
                  </a:cxn>
                  <a:cxn ang="0">
                    <a:pos x="32" y="219"/>
                  </a:cxn>
                  <a:cxn ang="0">
                    <a:pos x="39" y="212"/>
                  </a:cxn>
                  <a:cxn ang="0">
                    <a:pos x="47" y="212"/>
                  </a:cxn>
                  <a:cxn ang="0">
                    <a:pos x="54" y="212"/>
                  </a:cxn>
                  <a:cxn ang="0">
                    <a:pos x="61" y="205"/>
                  </a:cxn>
                  <a:cxn ang="0">
                    <a:pos x="61" y="205"/>
                  </a:cxn>
                  <a:cxn ang="0">
                    <a:pos x="61" y="0"/>
                  </a:cxn>
                </a:cxnLst>
                <a:rect l="0" t="0" r="r" b="b"/>
                <a:pathLst>
                  <a:path w="61" h="226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226"/>
                    </a:lnTo>
                    <a:lnTo>
                      <a:pt x="0" y="226"/>
                    </a:lnTo>
                    <a:lnTo>
                      <a:pt x="7" y="226"/>
                    </a:lnTo>
                    <a:lnTo>
                      <a:pt x="7" y="226"/>
                    </a:lnTo>
                    <a:lnTo>
                      <a:pt x="7" y="226"/>
                    </a:lnTo>
                    <a:lnTo>
                      <a:pt x="14" y="226"/>
                    </a:lnTo>
                    <a:lnTo>
                      <a:pt x="14" y="226"/>
                    </a:lnTo>
                    <a:lnTo>
                      <a:pt x="21" y="226"/>
                    </a:lnTo>
                    <a:lnTo>
                      <a:pt x="21" y="219"/>
                    </a:lnTo>
                    <a:lnTo>
                      <a:pt x="25" y="219"/>
                    </a:lnTo>
                    <a:lnTo>
                      <a:pt x="32" y="219"/>
                    </a:lnTo>
                    <a:lnTo>
                      <a:pt x="32" y="219"/>
                    </a:lnTo>
                    <a:lnTo>
                      <a:pt x="39" y="212"/>
                    </a:lnTo>
                    <a:lnTo>
                      <a:pt x="47" y="212"/>
                    </a:lnTo>
                    <a:lnTo>
                      <a:pt x="54" y="212"/>
                    </a:lnTo>
                    <a:lnTo>
                      <a:pt x="61" y="205"/>
                    </a:lnTo>
                    <a:lnTo>
                      <a:pt x="61" y="205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A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>
                <a:off x="3099" y="3374"/>
                <a:ext cx="47" cy="178"/>
              </a:xfrm>
              <a:custGeom>
                <a:avLst/>
                <a:gdLst/>
                <a:ahLst/>
                <a:cxnLst>
                  <a:cxn ang="0">
                    <a:pos x="47" y="7"/>
                  </a:cxn>
                  <a:cxn ang="0">
                    <a:pos x="47" y="7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7" y="7"/>
                  </a:cxn>
                  <a:cxn ang="0">
                    <a:pos x="0" y="7"/>
                  </a:cxn>
                  <a:cxn ang="0">
                    <a:pos x="0" y="178"/>
                  </a:cxn>
                  <a:cxn ang="0">
                    <a:pos x="0" y="178"/>
                  </a:cxn>
                  <a:cxn ang="0">
                    <a:pos x="0" y="171"/>
                  </a:cxn>
                  <a:cxn ang="0">
                    <a:pos x="7" y="171"/>
                  </a:cxn>
                  <a:cxn ang="0">
                    <a:pos x="14" y="171"/>
                  </a:cxn>
                  <a:cxn ang="0">
                    <a:pos x="18" y="171"/>
                  </a:cxn>
                  <a:cxn ang="0">
                    <a:pos x="25" y="164"/>
                  </a:cxn>
                  <a:cxn ang="0">
                    <a:pos x="40" y="164"/>
                  </a:cxn>
                  <a:cxn ang="0">
                    <a:pos x="47" y="160"/>
                  </a:cxn>
                  <a:cxn ang="0">
                    <a:pos x="47" y="7"/>
                  </a:cxn>
                </a:cxnLst>
                <a:rect l="0" t="0" r="r" b="b"/>
                <a:pathLst>
                  <a:path w="47" h="178">
                    <a:moveTo>
                      <a:pt x="47" y="7"/>
                    </a:moveTo>
                    <a:lnTo>
                      <a:pt x="47" y="7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0" y="171"/>
                    </a:lnTo>
                    <a:lnTo>
                      <a:pt x="7" y="171"/>
                    </a:lnTo>
                    <a:lnTo>
                      <a:pt x="14" y="171"/>
                    </a:lnTo>
                    <a:lnTo>
                      <a:pt x="18" y="171"/>
                    </a:lnTo>
                    <a:lnTo>
                      <a:pt x="25" y="164"/>
                    </a:lnTo>
                    <a:lnTo>
                      <a:pt x="40" y="164"/>
                    </a:lnTo>
                    <a:lnTo>
                      <a:pt x="47" y="160"/>
                    </a:lnTo>
                    <a:lnTo>
                      <a:pt x="47" y="7"/>
                    </a:lnTo>
                    <a:close/>
                  </a:path>
                </a:pathLst>
              </a:custGeom>
              <a:solidFill>
                <a:srgbClr val="BC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83" name="Freeform 82"/>
              <p:cNvSpPr>
                <a:spLocks/>
              </p:cNvSpPr>
              <p:nvPr/>
            </p:nvSpPr>
            <p:spPr bwMode="auto">
              <a:xfrm>
                <a:off x="3099" y="3374"/>
                <a:ext cx="40" cy="125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2" y="7"/>
                  </a:cxn>
                  <a:cxn ang="0">
                    <a:pos x="32" y="7"/>
                  </a:cxn>
                  <a:cxn ang="0">
                    <a:pos x="32" y="7"/>
                  </a:cxn>
                  <a:cxn ang="0">
                    <a:pos x="25" y="0"/>
                  </a:cxn>
                  <a:cxn ang="0">
                    <a:pos x="18" y="0"/>
                  </a:cxn>
                  <a:cxn ang="0">
                    <a:pos x="14" y="7"/>
                  </a:cxn>
                  <a:cxn ang="0">
                    <a:pos x="7" y="7"/>
                  </a:cxn>
                  <a:cxn ang="0">
                    <a:pos x="0" y="14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7" y="125"/>
                  </a:cxn>
                  <a:cxn ang="0">
                    <a:pos x="7" y="125"/>
                  </a:cxn>
                  <a:cxn ang="0">
                    <a:pos x="14" y="125"/>
                  </a:cxn>
                  <a:cxn ang="0">
                    <a:pos x="18" y="125"/>
                  </a:cxn>
                  <a:cxn ang="0">
                    <a:pos x="25" y="118"/>
                  </a:cxn>
                  <a:cxn ang="0">
                    <a:pos x="32" y="118"/>
                  </a:cxn>
                  <a:cxn ang="0">
                    <a:pos x="40" y="111"/>
                  </a:cxn>
                  <a:cxn ang="0">
                    <a:pos x="40" y="7"/>
                  </a:cxn>
                </a:cxnLst>
                <a:rect l="0" t="0" r="r" b="b"/>
                <a:pathLst>
                  <a:path w="40" h="125">
                    <a:moveTo>
                      <a:pt x="40" y="7"/>
                    </a:move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0" y="14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7" y="125"/>
                    </a:lnTo>
                    <a:lnTo>
                      <a:pt x="7" y="125"/>
                    </a:lnTo>
                    <a:lnTo>
                      <a:pt x="14" y="125"/>
                    </a:lnTo>
                    <a:lnTo>
                      <a:pt x="18" y="125"/>
                    </a:lnTo>
                    <a:lnTo>
                      <a:pt x="25" y="118"/>
                    </a:lnTo>
                    <a:lnTo>
                      <a:pt x="32" y="118"/>
                    </a:lnTo>
                    <a:lnTo>
                      <a:pt x="40" y="111"/>
                    </a:lnTo>
                    <a:lnTo>
                      <a:pt x="40" y="7"/>
                    </a:lnTo>
                    <a:close/>
                  </a:path>
                </a:pathLst>
              </a:custGeom>
              <a:solidFill>
                <a:srgbClr val="D1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3099" y="3381"/>
                <a:ext cx="25" cy="73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0" y="7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7" y="73"/>
                  </a:cxn>
                  <a:cxn ang="0">
                    <a:pos x="7" y="73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18" y="66"/>
                  </a:cxn>
                  <a:cxn ang="0">
                    <a:pos x="25" y="66"/>
                  </a:cxn>
                  <a:cxn ang="0">
                    <a:pos x="25" y="59"/>
                  </a:cxn>
                  <a:cxn ang="0">
                    <a:pos x="25" y="0"/>
                  </a:cxn>
                </a:cxnLst>
                <a:rect l="0" t="0" r="r" b="b"/>
                <a:pathLst>
                  <a:path w="25" h="73">
                    <a:moveTo>
                      <a:pt x="25" y="0"/>
                    </a:moveTo>
                    <a:lnTo>
                      <a:pt x="25" y="0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8" y="66"/>
                    </a:lnTo>
                    <a:lnTo>
                      <a:pt x="25" y="66"/>
                    </a:lnTo>
                    <a:lnTo>
                      <a:pt x="25" y="5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E5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3412" y="3586"/>
                <a:ext cx="36" cy="32"/>
              </a:xfrm>
              <a:custGeom>
                <a:avLst/>
                <a:gdLst/>
                <a:ahLst/>
                <a:cxnLst>
                  <a:cxn ang="0">
                    <a:pos x="22" y="32"/>
                  </a:cxn>
                  <a:cxn ang="0">
                    <a:pos x="22" y="32"/>
                  </a:cxn>
                  <a:cxn ang="0">
                    <a:pos x="29" y="32"/>
                  </a:cxn>
                  <a:cxn ang="0">
                    <a:pos x="29" y="32"/>
                  </a:cxn>
                  <a:cxn ang="0">
                    <a:pos x="29" y="32"/>
                  </a:cxn>
                  <a:cxn ang="0">
                    <a:pos x="36" y="25"/>
                  </a:cxn>
                  <a:cxn ang="0">
                    <a:pos x="36" y="25"/>
                  </a:cxn>
                  <a:cxn ang="0">
                    <a:pos x="36" y="18"/>
                  </a:cxn>
                  <a:cxn ang="0">
                    <a:pos x="36" y="18"/>
                  </a:cxn>
                  <a:cxn ang="0">
                    <a:pos x="36" y="14"/>
                  </a:cxn>
                  <a:cxn ang="0">
                    <a:pos x="36" y="14"/>
                  </a:cxn>
                  <a:cxn ang="0">
                    <a:pos x="36" y="7"/>
                  </a:cxn>
                  <a:cxn ang="0">
                    <a:pos x="29" y="7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15" y="32"/>
                  </a:cxn>
                  <a:cxn ang="0">
                    <a:pos x="22" y="32"/>
                  </a:cxn>
                </a:cxnLst>
                <a:rect l="0" t="0" r="r" b="b"/>
                <a:pathLst>
                  <a:path w="36" h="32">
                    <a:moveTo>
                      <a:pt x="22" y="32"/>
                    </a:moveTo>
                    <a:lnTo>
                      <a:pt x="22" y="32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7"/>
                    </a:lnTo>
                    <a:lnTo>
                      <a:pt x="29" y="7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5" y="32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86" name="Freeform 85"/>
              <p:cNvSpPr>
                <a:spLocks/>
              </p:cNvSpPr>
              <p:nvPr/>
            </p:nvSpPr>
            <p:spPr bwMode="auto">
              <a:xfrm>
                <a:off x="3297" y="3586"/>
                <a:ext cx="18" cy="18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15" y="18"/>
                  </a:cxn>
                  <a:cxn ang="0">
                    <a:pos x="15" y="14"/>
                  </a:cxn>
                  <a:cxn ang="0">
                    <a:pos x="18" y="14"/>
                  </a:cxn>
                  <a:cxn ang="0">
                    <a:pos x="18" y="7"/>
                  </a:cxn>
                  <a:cxn ang="0">
                    <a:pos x="18" y="7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7" y="18"/>
                  </a:cxn>
                  <a:cxn ang="0">
                    <a:pos x="7" y="18"/>
                  </a:cxn>
                </a:cxnLst>
                <a:rect l="0" t="0" r="r" b="b"/>
                <a:pathLst>
                  <a:path w="18" h="18">
                    <a:moveTo>
                      <a:pt x="7" y="18"/>
                    </a:moveTo>
                    <a:lnTo>
                      <a:pt x="15" y="18"/>
                    </a:lnTo>
                    <a:lnTo>
                      <a:pt x="15" y="14"/>
                    </a:lnTo>
                    <a:lnTo>
                      <a:pt x="18" y="14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7" y="18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>
                <a:off x="3330" y="3586"/>
                <a:ext cx="14" cy="18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14" y="18"/>
                  </a:cxn>
                  <a:cxn ang="0">
                    <a:pos x="14" y="14"/>
                  </a:cxn>
                  <a:cxn ang="0">
                    <a:pos x="14" y="14"/>
                  </a:cxn>
                  <a:cxn ang="0">
                    <a:pos x="14" y="7"/>
                  </a:cxn>
                  <a:cxn ang="0">
                    <a:pos x="14" y="7"/>
                  </a:cxn>
                  <a:cxn ang="0">
                    <a:pos x="14" y="7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7" y="18"/>
                  </a:cxn>
                </a:cxnLst>
                <a:rect l="0" t="0" r="r" b="b"/>
                <a:pathLst>
                  <a:path w="14" h="18">
                    <a:moveTo>
                      <a:pt x="7" y="18"/>
                    </a:moveTo>
                    <a:lnTo>
                      <a:pt x="14" y="18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3200" y="3332"/>
                <a:ext cx="54" cy="254"/>
              </a:xfrm>
              <a:custGeom>
                <a:avLst/>
                <a:gdLst/>
                <a:ahLst/>
                <a:cxnLst>
                  <a:cxn ang="0">
                    <a:pos x="21" y="7"/>
                  </a:cxn>
                  <a:cxn ang="0">
                    <a:pos x="14" y="14"/>
                  </a:cxn>
                  <a:cxn ang="0">
                    <a:pos x="14" y="28"/>
                  </a:cxn>
                  <a:cxn ang="0">
                    <a:pos x="7" y="49"/>
                  </a:cxn>
                  <a:cxn ang="0">
                    <a:pos x="0" y="80"/>
                  </a:cxn>
                  <a:cxn ang="0">
                    <a:pos x="0" y="115"/>
                  </a:cxn>
                  <a:cxn ang="0">
                    <a:pos x="0" y="160"/>
                  </a:cxn>
                  <a:cxn ang="0">
                    <a:pos x="7" y="202"/>
                  </a:cxn>
                  <a:cxn ang="0">
                    <a:pos x="14" y="254"/>
                  </a:cxn>
                  <a:cxn ang="0">
                    <a:pos x="54" y="254"/>
                  </a:cxn>
                  <a:cxn ang="0">
                    <a:pos x="47" y="247"/>
                  </a:cxn>
                  <a:cxn ang="0">
                    <a:pos x="47" y="227"/>
                  </a:cxn>
                  <a:cxn ang="0">
                    <a:pos x="43" y="195"/>
                  </a:cxn>
                  <a:cxn ang="0">
                    <a:pos x="43" y="160"/>
                  </a:cxn>
                  <a:cxn ang="0">
                    <a:pos x="36" y="122"/>
                  </a:cxn>
                  <a:cxn ang="0">
                    <a:pos x="36" y="73"/>
                  </a:cxn>
                  <a:cxn ang="0">
                    <a:pos x="43" y="42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3" y="7"/>
                  </a:cxn>
                  <a:cxn ang="0">
                    <a:pos x="29" y="7"/>
                  </a:cxn>
                  <a:cxn ang="0">
                    <a:pos x="21" y="7"/>
                  </a:cxn>
                </a:cxnLst>
                <a:rect l="0" t="0" r="r" b="b"/>
                <a:pathLst>
                  <a:path w="54" h="254">
                    <a:moveTo>
                      <a:pt x="21" y="7"/>
                    </a:moveTo>
                    <a:lnTo>
                      <a:pt x="14" y="14"/>
                    </a:lnTo>
                    <a:lnTo>
                      <a:pt x="14" y="28"/>
                    </a:lnTo>
                    <a:lnTo>
                      <a:pt x="7" y="49"/>
                    </a:lnTo>
                    <a:lnTo>
                      <a:pt x="0" y="80"/>
                    </a:lnTo>
                    <a:lnTo>
                      <a:pt x="0" y="115"/>
                    </a:lnTo>
                    <a:lnTo>
                      <a:pt x="0" y="160"/>
                    </a:lnTo>
                    <a:lnTo>
                      <a:pt x="7" y="202"/>
                    </a:lnTo>
                    <a:lnTo>
                      <a:pt x="14" y="254"/>
                    </a:lnTo>
                    <a:lnTo>
                      <a:pt x="54" y="254"/>
                    </a:lnTo>
                    <a:lnTo>
                      <a:pt x="47" y="247"/>
                    </a:lnTo>
                    <a:lnTo>
                      <a:pt x="47" y="227"/>
                    </a:lnTo>
                    <a:lnTo>
                      <a:pt x="43" y="195"/>
                    </a:lnTo>
                    <a:lnTo>
                      <a:pt x="43" y="160"/>
                    </a:lnTo>
                    <a:lnTo>
                      <a:pt x="36" y="122"/>
                    </a:lnTo>
                    <a:lnTo>
                      <a:pt x="36" y="73"/>
                    </a:lnTo>
                    <a:lnTo>
                      <a:pt x="43" y="42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3" y="7"/>
                    </a:lnTo>
                    <a:lnTo>
                      <a:pt x="29" y="7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3474" y="3308"/>
                <a:ext cx="75" cy="278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75" y="0"/>
                  </a:cxn>
                  <a:cxn ang="0">
                    <a:pos x="68" y="7"/>
                  </a:cxn>
                  <a:cxn ang="0">
                    <a:pos x="61" y="24"/>
                  </a:cxn>
                  <a:cxn ang="0">
                    <a:pos x="54" y="45"/>
                  </a:cxn>
                  <a:cxn ang="0">
                    <a:pos x="47" y="80"/>
                  </a:cxn>
                  <a:cxn ang="0">
                    <a:pos x="47" y="132"/>
                  </a:cxn>
                  <a:cxn ang="0">
                    <a:pos x="47" y="191"/>
                  </a:cxn>
                  <a:cxn ang="0">
                    <a:pos x="54" y="278"/>
                  </a:cxn>
                  <a:cxn ang="0">
                    <a:pos x="14" y="278"/>
                  </a:cxn>
                  <a:cxn ang="0">
                    <a:pos x="14" y="264"/>
                  </a:cxn>
                  <a:cxn ang="0">
                    <a:pos x="14" y="244"/>
                  </a:cxn>
                  <a:cxn ang="0">
                    <a:pos x="7" y="212"/>
                  </a:cxn>
                  <a:cxn ang="0">
                    <a:pos x="7" y="170"/>
                  </a:cxn>
                  <a:cxn ang="0">
                    <a:pos x="0" y="125"/>
                  </a:cxn>
                  <a:cxn ang="0">
                    <a:pos x="7" y="80"/>
                  </a:cxn>
                  <a:cxn ang="0">
                    <a:pos x="14" y="31"/>
                  </a:cxn>
                  <a:cxn ang="0">
                    <a:pos x="29" y="0"/>
                  </a:cxn>
                  <a:cxn ang="0">
                    <a:pos x="75" y="0"/>
                  </a:cxn>
                </a:cxnLst>
                <a:rect l="0" t="0" r="r" b="b"/>
                <a:pathLst>
                  <a:path w="75" h="278">
                    <a:moveTo>
                      <a:pt x="75" y="0"/>
                    </a:moveTo>
                    <a:lnTo>
                      <a:pt x="75" y="0"/>
                    </a:lnTo>
                    <a:lnTo>
                      <a:pt x="68" y="7"/>
                    </a:lnTo>
                    <a:lnTo>
                      <a:pt x="61" y="24"/>
                    </a:lnTo>
                    <a:lnTo>
                      <a:pt x="54" y="45"/>
                    </a:lnTo>
                    <a:lnTo>
                      <a:pt x="47" y="80"/>
                    </a:lnTo>
                    <a:lnTo>
                      <a:pt x="47" y="132"/>
                    </a:lnTo>
                    <a:lnTo>
                      <a:pt x="47" y="191"/>
                    </a:lnTo>
                    <a:lnTo>
                      <a:pt x="54" y="278"/>
                    </a:lnTo>
                    <a:lnTo>
                      <a:pt x="14" y="278"/>
                    </a:lnTo>
                    <a:lnTo>
                      <a:pt x="14" y="264"/>
                    </a:lnTo>
                    <a:lnTo>
                      <a:pt x="14" y="244"/>
                    </a:lnTo>
                    <a:lnTo>
                      <a:pt x="7" y="212"/>
                    </a:lnTo>
                    <a:lnTo>
                      <a:pt x="7" y="170"/>
                    </a:lnTo>
                    <a:lnTo>
                      <a:pt x="0" y="125"/>
                    </a:lnTo>
                    <a:lnTo>
                      <a:pt x="7" y="80"/>
                    </a:lnTo>
                    <a:lnTo>
                      <a:pt x="14" y="31"/>
                    </a:lnTo>
                    <a:lnTo>
                      <a:pt x="29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3200" y="3353"/>
                <a:ext cx="47" cy="212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4" y="7"/>
                  </a:cxn>
                  <a:cxn ang="0">
                    <a:pos x="14" y="21"/>
                  </a:cxn>
                  <a:cxn ang="0">
                    <a:pos x="7" y="42"/>
                  </a:cxn>
                  <a:cxn ang="0">
                    <a:pos x="7" y="66"/>
                  </a:cxn>
                  <a:cxn ang="0">
                    <a:pos x="0" y="94"/>
                  </a:cxn>
                  <a:cxn ang="0">
                    <a:pos x="0" y="132"/>
                  </a:cxn>
                  <a:cxn ang="0">
                    <a:pos x="7" y="174"/>
                  </a:cxn>
                  <a:cxn ang="0">
                    <a:pos x="14" y="212"/>
                  </a:cxn>
                  <a:cxn ang="0">
                    <a:pos x="47" y="212"/>
                  </a:cxn>
                  <a:cxn ang="0">
                    <a:pos x="47" y="206"/>
                  </a:cxn>
                  <a:cxn ang="0">
                    <a:pos x="43" y="192"/>
                  </a:cxn>
                  <a:cxn ang="0">
                    <a:pos x="43" y="167"/>
                  </a:cxn>
                  <a:cxn ang="0">
                    <a:pos x="36" y="132"/>
                  </a:cxn>
                  <a:cxn ang="0">
                    <a:pos x="36" y="101"/>
                  </a:cxn>
                  <a:cxn ang="0">
                    <a:pos x="36" y="59"/>
                  </a:cxn>
                  <a:cxn ang="0">
                    <a:pos x="43" y="28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3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1" y="0"/>
                  </a:cxn>
                </a:cxnLst>
                <a:rect l="0" t="0" r="r" b="b"/>
                <a:pathLst>
                  <a:path w="47" h="212">
                    <a:moveTo>
                      <a:pt x="21" y="0"/>
                    </a:moveTo>
                    <a:lnTo>
                      <a:pt x="14" y="7"/>
                    </a:lnTo>
                    <a:lnTo>
                      <a:pt x="14" y="21"/>
                    </a:lnTo>
                    <a:lnTo>
                      <a:pt x="7" y="42"/>
                    </a:lnTo>
                    <a:lnTo>
                      <a:pt x="7" y="66"/>
                    </a:lnTo>
                    <a:lnTo>
                      <a:pt x="0" y="94"/>
                    </a:lnTo>
                    <a:lnTo>
                      <a:pt x="0" y="132"/>
                    </a:lnTo>
                    <a:lnTo>
                      <a:pt x="7" y="174"/>
                    </a:lnTo>
                    <a:lnTo>
                      <a:pt x="14" y="212"/>
                    </a:lnTo>
                    <a:lnTo>
                      <a:pt x="47" y="212"/>
                    </a:lnTo>
                    <a:lnTo>
                      <a:pt x="47" y="206"/>
                    </a:lnTo>
                    <a:lnTo>
                      <a:pt x="43" y="192"/>
                    </a:lnTo>
                    <a:lnTo>
                      <a:pt x="43" y="167"/>
                    </a:lnTo>
                    <a:lnTo>
                      <a:pt x="36" y="132"/>
                    </a:lnTo>
                    <a:lnTo>
                      <a:pt x="36" y="101"/>
                    </a:lnTo>
                    <a:lnTo>
                      <a:pt x="36" y="59"/>
                    </a:lnTo>
                    <a:lnTo>
                      <a:pt x="43" y="28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59B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3207" y="3367"/>
                <a:ext cx="36" cy="18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7"/>
                  </a:cxn>
                  <a:cxn ang="0">
                    <a:pos x="7" y="21"/>
                  </a:cxn>
                  <a:cxn ang="0">
                    <a:pos x="0" y="31"/>
                  </a:cxn>
                  <a:cxn ang="0">
                    <a:pos x="0" y="52"/>
                  </a:cxn>
                  <a:cxn ang="0">
                    <a:pos x="0" y="80"/>
                  </a:cxn>
                  <a:cxn ang="0">
                    <a:pos x="0" y="111"/>
                  </a:cxn>
                  <a:cxn ang="0">
                    <a:pos x="0" y="146"/>
                  </a:cxn>
                  <a:cxn ang="0">
                    <a:pos x="7" y="185"/>
                  </a:cxn>
                  <a:cxn ang="0">
                    <a:pos x="36" y="185"/>
                  </a:cxn>
                  <a:cxn ang="0">
                    <a:pos x="36" y="178"/>
                  </a:cxn>
                  <a:cxn ang="0">
                    <a:pos x="36" y="167"/>
                  </a:cxn>
                  <a:cxn ang="0">
                    <a:pos x="29" y="139"/>
                  </a:cxn>
                  <a:cxn ang="0">
                    <a:pos x="29" y="111"/>
                  </a:cxn>
                  <a:cxn ang="0">
                    <a:pos x="29" y="87"/>
                  </a:cxn>
                  <a:cxn ang="0">
                    <a:pos x="29" y="52"/>
                  </a:cxn>
                  <a:cxn ang="0">
                    <a:pos x="29" y="28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7" y="0"/>
                  </a:cxn>
                </a:cxnLst>
                <a:rect l="0" t="0" r="r" b="b"/>
                <a:pathLst>
                  <a:path w="36" h="185">
                    <a:moveTo>
                      <a:pt x="7" y="0"/>
                    </a:moveTo>
                    <a:lnTo>
                      <a:pt x="7" y="7"/>
                    </a:lnTo>
                    <a:lnTo>
                      <a:pt x="7" y="21"/>
                    </a:lnTo>
                    <a:lnTo>
                      <a:pt x="0" y="31"/>
                    </a:lnTo>
                    <a:lnTo>
                      <a:pt x="0" y="52"/>
                    </a:lnTo>
                    <a:lnTo>
                      <a:pt x="0" y="80"/>
                    </a:lnTo>
                    <a:lnTo>
                      <a:pt x="0" y="111"/>
                    </a:lnTo>
                    <a:lnTo>
                      <a:pt x="0" y="146"/>
                    </a:lnTo>
                    <a:lnTo>
                      <a:pt x="7" y="185"/>
                    </a:lnTo>
                    <a:lnTo>
                      <a:pt x="36" y="185"/>
                    </a:lnTo>
                    <a:lnTo>
                      <a:pt x="36" y="178"/>
                    </a:lnTo>
                    <a:lnTo>
                      <a:pt x="36" y="167"/>
                    </a:lnTo>
                    <a:lnTo>
                      <a:pt x="29" y="139"/>
                    </a:lnTo>
                    <a:lnTo>
                      <a:pt x="29" y="111"/>
                    </a:lnTo>
                    <a:lnTo>
                      <a:pt x="29" y="87"/>
                    </a:lnTo>
                    <a:lnTo>
                      <a:pt x="29" y="52"/>
                    </a:lnTo>
                    <a:lnTo>
                      <a:pt x="29" y="2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2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3207" y="3381"/>
                <a:ext cx="36" cy="153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0" y="24"/>
                  </a:cxn>
                  <a:cxn ang="0">
                    <a:pos x="0" y="45"/>
                  </a:cxn>
                  <a:cxn ang="0">
                    <a:pos x="0" y="66"/>
                  </a:cxn>
                  <a:cxn ang="0">
                    <a:pos x="0" y="91"/>
                  </a:cxn>
                  <a:cxn ang="0">
                    <a:pos x="0" y="125"/>
                  </a:cxn>
                  <a:cxn ang="0">
                    <a:pos x="7" y="153"/>
                  </a:cxn>
                  <a:cxn ang="0">
                    <a:pos x="36" y="153"/>
                  </a:cxn>
                  <a:cxn ang="0">
                    <a:pos x="29" y="146"/>
                  </a:cxn>
                  <a:cxn ang="0">
                    <a:pos x="29" y="132"/>
                  </a:cxn>
                  <a:cxn ang="0">
                    <a:pos x="29" y="118"/>
                  </a:cxn>
                  <a:cxn ang="0">
                    <a:pos x="22" y="91"/>
                  </a:cxn>
                  <a:cxn ang="0">
                    <a:pos x="22" y="73"/>
                  </a:cxn>
                  <a:cxn ang="0">
                    <a:pos x="22" y="45"/>
                  </a:cxn>
                  <a:cxn ang="0">
                    <a:pos x="29" y="17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7" y="7"/>
                  </a:cxn>
                </a:cxnLst>
                <a:rect l="0" t="0" r="r" b="b"/>
                <a:pathLst>
                  <a:path w="36" h="153">
                    <a:moveTo>
                      <a:pt x="7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0" y="24"/>
                    </a:lnTo>
                    <a:lnTo>
                      <a:pt x="0" y="45"/>
                    </a:lnTo>
                    <a:lnTo>
                      <a:pt x="0" y="66"/>
                    </a:lnTo>
                    <a:lnTo>
                      <a:pt x="0" y="91"/>
                    </a:lnTo>
                    <a:lnTo>
                      <a:pt x="0" y="125"/>
                    </a:lnTo>
                    <a:lnTo>
                      <a:pt x="7" y="153"/>
                    </a:lnTo>
                    <a:lnTo>
                      <a:pt x="36" y="153"/>
                    </a:lnTo>
                    <a:lnTo>
                      <a:pt x="29" y="146"/>
                    </a:lnTo>
                    <a:lnTo>
                      <a:pt x="29" y="132"/>
                    </a:lnTo>
                    <a:lnTo>
                      <a:pt x="29" y="118"/>
                    </a:lnTo>
                    <a:lnTo>
                      <a:pt x="22" y="91"/>
                    </a:lnTo>
                    <a:lnTo>
                      <a:pt x="22" y="73"/>
                    </a:lnTo>
                    <a:lnTo>
                      <a:pt x="22" y="45"/>
                    </a:lnTo>
                    <a:lnTo>
                      <a:pt x="29" y="17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8CD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3207" y="3395"/>
                <a:ext cx="29" cy="125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3"/>
                  </a:cxn>
                  <a:cxn ang="0">
                    <a:pos x="7" y="10"/>
                  </a:cxn>
                  <a:cxn ang="0">
                    <a:pos x="7" y="24"/>
                  </a:cxn>
                  <a:cxn ang="0">
                    <a:pos x="0" y="38"/>
                  </a:cxn>
                  <a:cxn ang="0">
                    <a:pos x="0" y="52"/>
                  </a:cxn>
                  <a:cxn ang="0">
                    <a:pos x="0" y="77"/>
                  </a:cxn>
                  <a:cxn ang="0">
                    <a:pos x="0" y="97"/>
                  </a:cxn>
                  <a:cxn ang="0">
                    <a:pos x="7" y="125"/>
                  </a:cxn>
                  <a:cxn ang="0">
                    <a:pos x="29" y="118"/>
                  </a:cxn>
                  <a:cxn ang="0">
                    <a:pos x="29" y="118"/>
                  </a:cxn>
                  <a:cxn ang="0">
                    <a:pos x="22" y="104"/>
                  </a:cxn>
                  <a:cxn ang="0">
                    <a:pos x="22" y="90"/>
                  </a:cxn>
                  <a:cxn ang="0">
                    <a:pos x="22" y="77"/>
                  </a:cxn>
                  <a:cxn ang="0">
                    <a:pos x="22" y="59"/>
                  </a:cxn>
                  <a:cxn ang="0">
                    <a:pos x="22" y="38"/>
                  </a:cxn>
                  <a:cxn ang="0">
                    <a:pos x="22" y="17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7" y="3"/>
                  </a:cxn>
                </a:cxnLst>
                <a:rect l="0" t="0" r="r" b="b"/>
                <a:pathLst>
                  <a:path w="29" h="125">
                    <a:moveTo>
                      <a:pt x="7" y="3"/>
                    </a:moveTo>
                    <a:lnTo>
                      <a:pt x="7" y="3"/>
                    </a:lnTo>
                    <a:lnTo>
                      <a:pt x="7" y="10"/>
                    </a:lnTo>
                    <a:lnTo>
                      <a:pt x="7" y="24"/>
                    </a:lnTo>
                    <a:lnTo>
                      <a:pt x="0" y="38"/>
                    </a:lnTo>
                    <a:lnTo>
                      <a:pt x="0" y="52"/>
                    </a:lnTo>
                    <a:lnTo>
                      <a:pt x="0" y="77"/>
                    </a:lnTo>
                    <a:lnTo>
                      <a:pt x="0" y="97"/>
                    </a:lnTo>
                    <a:lnTo>
                      <a:pt x="7" y="125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22" y="104"/>
                    </a:lnTo>
                    <a:lnTo>
                      <a:pt x="22" y="90"/>
                    </a:lnTo>
                    <a:lnTo>
                      <a:pt x="22" y="77"/>
                    </a:lnTo>
                    <a:lnTo>
                      <a:pt x="22" y="59"/>
                    </a:lnTo>
                    <a:lnTo>
                      <a:pt x="22" y="38"/>
                    </a:lnTo>
                    <a:lnTo>
                      <a:pt x="22" y="17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A5E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3207" y="3412"/>
                <a:ext cx="22" cy="8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7" y="28"/>
                  </a:cxn>
                  <a:cxn ang="0">
                    <a:pos x="0" y="42"/>
                  </a:cxn>
                  <a:cxn ang="0">
                    <a:pos x="0" y="53"/>
                  </a:cxn>
                  <a:cxn ang="0">
                    <a:pos x="7" y="66"/>
                  </a:cxn>
                  <a:cxn ang="0">
                    <a:pos x="7" y="87"/>
                  </a:cxn>
                  <a:cxn ang="0">
                    <a:pos x="22" y="87"/>
                  </a:cxn>
                  <a:cxn ang="0">
                    <a:pos x="22" y="87"/>
                  </a:cxn>
                  <a:cxn ang="0">
                    <a:pos x="22" y="73"/>
                  </a:cxn>
                  <a:cxn ang="0">
                    <a:pos x="22" y="66"/>
                  </a:cxn>
                  <a:cxn ang="0">
                    <a:pos x="14" y="53"/>
                  </a:cxn>
                  <a:cxn ang="0">
                    <a:pos x="14" y="42"/>
                  </a:cxn>
                  <a:cxn ang="0">
                    <a:pos x="14" y="21"/>
                  </a:cxn>
                  <a:cxn ang="0">
                    <a:pos x="22" y="7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7" y="0"/>
                  </a:cxn>
                </a:cxnLst>
                <a:rect l="0" t="0" r="r" b="b"/>
                <a:pathLst>
                  <a:path w="22" h="87">
                    <a:moveTo>
                      <a:pt x="7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28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7" y="66"/>
                    </a:lnTo>
                    <a:lnTo>
                      <a:pt x="7" y="87"/>
                    </a:lnTo>
                    <a:lnTo>
                      <a:pt x="22" y="87"/>
                    </a:lnTo>
                    <a:lnTo>
                      <a:pt x="22" y="87"/>
                    </a:lnTo>
                    <a:lnTo>
                      <a:pt x="22" y="73"/>
                    </a:lnTo>
                    <a:lnTo>
                      <a:pt x="22" y="66"/>
                    </a:lnTo>
                    <a:lnTo>
                      <a:pt x="14" y="53"/>
                    </a:lnTo>
                    <a:lnTo>
                      <a:pt x="14" y="42"/>
                    </a:lnTo>
                    <a:lnTo>
                      <a:pt x="14" y="21"/>
                    </a:lnTo>
                    <a:lnTo>
                      <a:pt x="22" y="7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3481" y="3322"/>
                <a:ext cx="61" cy="243"/>
              </a:xfrm>
              <a:custGeom>
                <a:avLst/>
                <a:gdLst/>
                <a:ahLst/>
                <a:cxnLst>
                  <a:cxn ang="0">
                    <a:pos x="61" y="7"/>
                  </a:cxn>
                  <a:cxn ang="0">
                    <a:pos x="61" y="7"/>
                  </a:cxn>
                  <a:cxn ang="0">
                    <a:pos x="54" y="10"/>
                  </a:cxn>
                  <a:cxn ang="0">
                    <a:pos x="47" y="24"/>
                  </a:cxn>
                  <a:cxn ang="0">
                    <a:pos x="47" y="45"/>
                  </a:cxn>
                  <a:cxn ang="0">
                    <a:pos x="40" y="73"/>
                  </a:cxn>
                  <a:cxn ang="0">
                    <a:pos x="40" y="118"/>
                  </a:cxn>
                  <a:cxn ang="0">
                    <a:pos x="40" y="170"/>
                  </a:cxn>
                  <a:cxn ang="0">
                    <a:pos x="47" y="243"/>
                  </a:cxn>
                  <a:cxn ang="0">
                    <a:pos x="7" y="243"/>
                  </a:cxn>
                  <a:cxn ang="0">
                    <a:pos x="7" y="237"/>
                  </a:cxn>
                  <a:cxn ang="0">
                    <a:pos x="7" y="216"/>
                  </a:cxn>
                  <a:cxn ang="0">
                    <a:pos x="0" y="184"/>
                  </a:cxn>
                  <a:cxn ang="0">
                    <a:pos x="0" y="150"/>
                  </a:cxn>
                  <a:cxn ang="0">
                    <a:pos x="0" y="111"/>
                  </a:cxn>
                  <a:cxn ang="0">
                    <a:pos x="0" y="73"/>
                  </a:cxn>
                  <a:cxn ang="0">
                    <a:pos x="7" y="31"/>
                  </a:cxn>
                  <a:cxn ang="0">
                    <a:pos x="22" y="0"/>
                  </a:cxn>
                  <a:cxn ang="0">
                    <a:pos x="61" y="7"/>
                  </a:cxn>
                </a:cxnLst>
                <a:rect l="0" t="0" r="r" b="b"/>
                <a:pathLst>
                  <a:path w="61" h="243">
                    <a:moveTo>
                      <a:pt x="61" y="7"/>
                    </a:moveTo>
                    <a:lnTo>
                      <a:pt x="61" y="7"/>
                    </a:lnTo>
                    <a:lnTo>
                      <a:pt x="54" y="10"/>
                    </a:lnTo>
                    <a:lnTo>
                      <a:pt x="47" y="24"/>
                    </a:lnTo>
                    <a:lnTo>
                      <a:pt x="47" y="45"/>
                    </a:lnTo>
                    <a:lnTo>
                      <a:pt x="40" y="73"/>
                    </a:lnTo>
                    <a:lnTo>
                      <a:pt x="40" y="118"/>
                    </a:lnTo>
                    <a:lnTo>
                      <a:pt x="40" y="170"/>
                    </a:lnTo>
                    <a:lnTo>
                      <a:pt x="47" y="243"/>
                    </a:lnTo>
                    <a:lnTo>
                      <a:pt x="7" y="243"/>
                    </a:lnTo>
                    <a:lnTo>
                      <a:pt x="7" y="237"/>
                    </a:lnTo>
                    <a:lnTo>
                      <a:pt x="7" y="216"/>
                    </a:lnTo>
                    <a:lnTo>
                      <a:pt x="0" y="184"/>
                    </a:lnTo>
                    <a:lnTo>
                      <a:pt x="0" y="150"/>
                    </a:lnTo>
                    <a:lnTo>
                      <a:pt x="0" y="111"/>
                    </a:lnTo>
                    <a:lnTo>
                      <a:pt x="0" y="73"/>
                    </a:lnTo>
                    <a:lnTo>
                      <a:pt x="7" y="31"/>
                    </a:lnTo>
                    <a:lnTo>
                      <a:pt x="22" y="0"/>
                    </a:lnTo>
                    <a:lnTo>
                      <a:pt x="61" y="7"/>
                    </a:lnTo>
                    <a:close/>
                  </a:path>
                </a:pathLst>
              </a:custGeom>
              <a:solidFill>
                <a:srgbClr val="59B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3481" y="3339"/>
                <a:ext cx="54" cy="206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0"/>
                  </a:cxn>
                  <a:cxn ang="0">
                    <a:pos x="47" y="7"/>
                  </a:cxn>
                  <a:cxn ang="0">
                    <a:pos x="47" y="21"/>
                  </a:cxn>
                  <a:cxn ang="0">
                    <a:pos x="40" y="35"/>
                  </a:cxn>
                  <a:cxn ang="0">
                    <a:pos x="32" y="59"/>
                  </a:cxn>
                  <a:cxn ang="0">
                    <a:pos x="32" y="101"/>
                  </a:cxn>
                  <a:cxn ang="0">
                    <a:pos x="32" y="146"/>
                  </a:cxn>
                  <a:cxn ang="0">
                    <a:pos x="40" y="206"/>
                  </a:cxn>
                  <a:cxn ang="0">
                    <a:pos x="14" y="206"/>
                  </a:cxn>
                  <a:cxn ang="0">
                    <a:pos x="7" y="199"/>
                  </a:cxn>
                  <a:cxn ang="0">
                    <a:pos x="7" y="188"/>
                  </a:cxn>
                  <a:cxn ang="0">
                    <a:pos x="7" y="160"/>
                  </a:cxn>
                  <a:cxn ang="0">
                    <a:pos x="0" y="126"/>
                  </a:cxn>
                  <a:cxn ang="0">
                    <a:pos x="0" y="94"/>
                  </a:cxn>
                  <a:cxn ang="0">
                    <a:pos x="0" y="59"/>
                  </a:cxn>
                  <a:cxn ang="0">
                    <a:pos x="7" y="28"/>
                  </a:cxn>
                  <a:cxn ang="0">
                    <a:pos x="22" y="0"/>
                  </a:cxn>
                  <a:cxn ang="0">
                    <a:pos x="54" y="0"/>
                  </a:cxn>
                </a:cxnLst>
                <a:rect l="0" t="0" r="r" b="b"/>
                <a:pathLst>
                  <a:path w="54" h="206">
                    <a:moveTo>
                      <a:pt x="54" y="0"/>
                    </a:moveTo>
                    <a:lnTo>
                      <a:pt x="54" y="0"/>
                    </a:lnTo>
                    <a:lnTo>
                      <a:pt x="47" y="7"/>
                    </a:lnTo>
                    <a:lnTo>
                      <a:pt x="47" y="21"/>
                    </a:lnTo>
                    <a:lnTo>
                      <a:pt x="40" y="35"/>
                    </a:lnTo>
                    <a:lnTo>
                      <a:pt x="32" y="59"/>
                    </a:lnTo>
                    <a:lnTo>
                      <a:pt x="32" y="101"/>
                    </a:lnTo>
                    <a:lnTo>
                      <a:pt x="32" y="146"/>
                    </a:lnTo>
                    <a:lnTo>
                      <a:pt x="40" y="206"/>
                    </a:lnTo>
                    <a:lnTo>
                      <a:pt x="14" y="206"/>
                    </a:lnTo>
                    <a:lnTo>
                      <a:pt x="7" y="199"/>
                    </a:lnTo>
                    <a:lnTo>
                      <a:pt x="7" y="188"/>
                    </a:lnTo>
                    <a:lnTo>
                      <a:pt x="7" y="160"/>
                    </a:lnTo>
                    <a:lnTo>
                      <a:pt x="0" y="126"/>
                    </a:lnTo>
                    <a:lnTo>
                      <a:pt x="0" y="94"/>
                    </a:lnTo>
                    <a:lnTo>
                      <a:pt x="0" y="59"/>
                    </a:lnTo>
                    <a:lnTo>
                      <a:pt x="7" y="28"/>
                    </a:lnTo>
                    <a:lnTo>
                      <a:pt x="22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72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>
                <a:off x="3481" y="3353"/>
                <a:ext cx="47" cy="174"/>
              </a:xfrm>
              <a:custGeom>
                <a:avLst/>
                <a:gdLst/>
                <a:ahLst/>
                <a:cxnLst>
                  <a:cxn ang="0">
                    <a:pos x="47" y="7"/>
                  </a:cxn>
                  <a:cxn ang="0">
                    <a:pos x="47" y="7"/>
                  </a:cxn>
                  <a:cxn ang="0">
                    <a:pos x="40" y="7"/>
                  </a:cxn>
                  <a:cxn ang="0">
                    <a:pos x="40" y="21"/>
                  </a:cxn>
                  <a:cxn ang="0">
                    <a:pos x="32" y="35"/>
                  </a:cxn>
                  <a:cxn ang="0">
                    <a:pos x="32" y="52"/>
                  </a:cxn>
                  <a:cxn ang="0">
                    <a:pos x="32" y="87"/>
                  </a:cxn>
                  <a:cxn ang="0">
                    <a:pos x="32" y="125"/>
                  </a:cxn>
                  <a:cxn ang="0">
                    <a:pos x="32" y="174"/>
                  </a:cxn>
                  <a:cxn ang="0">
                    <a:pos x="14" y="174"/>
                  </a:cxn>
                  <a:cxn ang="0">
                    <a:pos x="14" y="167"/>
                  </a:cxn>
                  <a:cxn ang="0">
                    <a:pos x="7" y="153"/>
                  </a:cxn>
                  <a:cxn ang="0">
                    <a:pos x="7" y="132"/>
                  </a:cxn>
                  <a:cxn ang="0">
                    <a:pos x="0" y="108"/>
                  </a:cxn>
                  <a:cxn ang="0">
                    <a:pos x="0" y="80"/>
                  </a:cxn>
                  <a:cxn ang="0">
                    <a:pos x="7" y="52"/>
                  </a:cxn>
                  <a:cxn ang="0">
                    <a:pos x="7" y="28"/>
                  </a:cxn>
                  <a:cxn ang="0">
                    <a:pos x="22" y="0"/>
                  </a:cxn>
                  <a:cxn ang="0">
                    <a:pos x="47" y="7"/>
                  </a:cxn>
                </a:cxnLst>
                <a:rect l="0" t="0" r="r" b="b"/>
                <a:pathLst>
                  <a:path w="47" h="174">
                    <a:moveTo>
                      <a:pt x="47" y="7"/>
                    </a:moveTo>
                    <a:lnTo>
                      <a:pt x="47" y="7"/>
                    </a:lnTo>
                    <a:lnTo>
                      <a:pt x="40" y="7"/>
                    </a:lnTo>
                    <a:lnTo>
                      <a:pt x="40" y="21"/>
                    </a:lnTo>
                    <a:lnTo>
                      <a:pt x="32" y="35"/>
                    </a:lnTo>
                    <a:lnTo>
                      <a:pt x="32" y="52"/>
                    </a:lnTo>
                    <a:lnTo>
                      <a:pt x="32" y="87"/>
                    </a:lnTo>
                    <a:lnTo>
                      <a:pt x="32" y="125"/>
                    </a:lnTo>
                    <a:lnTo>
                      <a:pt x="32" y="174"/>
                    </a:lnTo>
                    <a:lnTo>
                      <a:pt x="14" y="174"/>
                    </a:lnTo>
                    <a:lnTo>
                      <a:pt x="14" y="167"/>
                    </a:lnTo>
                    <a:lnTo>
                      <a:pt x="7" y="153"/>
                    </a:lnTo>
                    <a:lnTo>
                      <a:pt x="7" y="132"/>
                    </a:lnTo>
                    <a:lnTo>
                      <a:pt x="0" y="108"/>
                    </a:lnTo>
                    <a:lnTo>
                      <a:pt x="0" y="80"/>
                    </a:lnTo>
                    <a:lnTo>
                      <a:pt x="7" y="52"/>
                    </a:lnTo>
                    <a:lnTo>
                      <a:pt x="7" y="28"/>
                    </a:lnTo>
                    <a:lnTo>
                      <a:pt x="22" y="0"/>
                    </a:lnTo>
                    <a:lnTo>
                      <a:pt x="47" y="7"/>
                    </a:lnTo>
                    <a:close/>
                  </a:path>
                </a:pathLst>
              </a:custGeom>
              <a:solidFill>
                <a:srgbClr val="8CD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3488" y="3374"/>
                <a:ext cx="33" cy="132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0"/>
                  </a:cxn>
                  <a:cxn ang="0">
                    <a:pos x="25" y="7"/>
                  </a:cxn>
                  <a:cxn ang="0">
                    <a:pos x="25" y="14"/>
                  </a:cxn>
                  <a:cxn ang="0">
                    <a:pos x="25" y="24"/>
                  </a:cxn>
                  <a:cxn ang="0">
                    <a:pos x="22" y="38"/>
                  </a:cxn>
                  <a:cxn ang="0">
                    <a:pos x="22" y="66"/>
                  </a:cxn>
                  <a:cxn ang="0">
                    <a:pos x="22" y="91"/>
                  </a:cxn>
                  <a:cxn ang="0">
                    <a:pos x="25" y="132"/>
                  </a:cxn>
                  <a:cxn ang="0">
                    <a:pos x="7" y="132"/>
                  </a:cxn>
                  <a:cxn ang="0">
                    <a:pos x="7" y="132"/>
                  </a:cxn>
                  <a:cxn ang="0">
                    <a:pos x="0" y="118"/>
                  </a:cxn>
                  <a:cxn ang="0">
                    <a:pos x="0" y="104"/>
                  </a:cxn>
                  <a:cxn ang="0">
                    <a:pos x="0" y="87"/>
                  </a:cxn>
                  <a:cxn ang="0">
                    <a:pos x="0" y="59"/>
                  </a:cxn>
                  <a:cxn ang="0">
                    <a:pos x="0" y="38"/>
                  </a:cxn>
                  <a:cxn ang="0">
                    <a:pos x="7" y="21"/>
                  </a:cxn>
                  <a:cxn ang="0">
                    <a:pos x="7" y="0"/>
                  </a:cxn>
                  <a:cxn ang="0">
                    <a:pos x="33" y="0"/>
                  </a:cxn>
                </a:cxnLst>
                <a:rect l="0" t="0" r="r" b="b"/>
                <a:pathLst>
                  <a:path w="33" h="132">
                    <a:moveTo>
                      <a:pt x="33" y="0"/>
                    </a:moveTo>
                    <a:lnTo>
                      <a:pt x="33" y="0"/>
                    </a:lnTo>
                    <a:lnTo>
                      <a:pt x="25" y="7"/>
                    </a:lnTo>
                    <a:lnTo>
                      <a:pt x="25" y="14"/>
                    </a:lnTo>
                    <a:lnTo>
                      <a:pt x="25" y="24"/>
                    </a:lnTo>
                    <a:lnTo>
                      <a:pt x="22" y="38"/>
                    </a:lnTo>
                    <a:lnTo>
                      <a:pt x="22" y="66"/>
                    </a:lnTo>
                    <a:lnTo>
                      <a:pt x="22" y="91"/>
                    </a:lnTo>
                    <a:lnTo>
                      <a:pt x="25" y="132"/>
                    </a:lnTo>
                    <a:lnTo>
                      <a:pt x="7" y="132"/>
                    </a:lnTo>
                    <a:lnTo>
                      <a:pt x="7" y="132"/>
                    </a:lnTo>
                    <a:lnTo>
                      <a:pt x="0" y="118"/>
                    </a:lnTo>
                    <a:lnTo>
                      <a:pt x="0" y="104"/>
                    </a:lnTo>
                    <a:lnTo>
                      <a:pt x="0" y="87"/>
                    </a:lnTo>
                    <a:lnTo>
                      <a:pt x="0" y="59"/>
                    </a:lnTo>
                    <a:lnTo>
                      <a:pt x="0" y="38"/>
                    </a:lnTo>
                    <a:lnTo>
                      <a:pt x="7" y="21"/>
                    </a:lnTo>
                    <a:lnTo>
                      <a:pt x="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A5E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3488" y="3388"/>
                <a:ext cx="25" cy="104"/>
              </a:xfrm>
              <a:custGeom>
                <a:avLst/>
                <a:gdLst/>
                <a:ahLst/>
                <a:cxnLst>
                  <a:cxn ang="0">
                    <a:pos x="25" y="7"/>
                  </a:cxn>
                  <a:cxn ang="0">
                    <a:pos x="25" y="7"/>
                  </a:cxn>
                  <a:cxn ang="0">
                    <a:pos x="25" y="7"/>
                  </a:cxn>
                  <a:cxn ang="0">
                    <a:pos x="22" y="10"/>
                  </a:cxn>
                  <a:cxn ang="0">
                    <a:pos x="22" y="17"/>
                  </a:cxn>
                  <a:cxn ang="0">
                    <a:pos x="22" y="31"/>
                  </a:cxn>
                  <a:cxn ang="0">
                    <a:pos x="22" y="52"/>
                  </a:cxn>
                  <a:cxn ang="0">
                    <a:pos x="22" y="73"/>
                  </a:cxn>
                  <a:cxn ang="0">
                    <a:pos x="22" y="104"/>
                  </a:cxn>
                  <a:cxn ang="0">
                    <a:pos x="7" y="104"/>
                  </a:cxn>
                  <a:cxn ang="0">
                    <a:pos x="7" y="97"/>
                  </a:cxn>
                  <a:cxn ang="0">
                    <a:pos x="7" y="90"/>
                  </a:cxn>
                  <a:cxn ang="0">
                    <a:pos x="0" y="77"/>
                  </a:cxn>
                  <a:cxn ang="0">
                    <a:pos x="0" y="66"/>
                  </a:cxn>
                  <a:cxn ang="0">
                    <a:pos x="0" y="45"/>
                  </a:cxn>
                  <a:cxn ang="0">
                    <a:pos x="0" y="31"/>
                  </a:cxn>
                  <a:cxn ang="0">
                    <a:pos x="7" y="17"/>
                  </a:cxn>
                  <a:cxn ang="0">
                    <a:pos x="7" y="0"/>
                  </a:cxn>
                  <a:cxn ang="0">
                    <a:pos x="25" y="7"/>
                  </a:cxn>
                </a:cxnLst>
                <a:rect l="0" t="0" r="r" b="b"/>
                <a:pathLst>
                  <a:path w="25" h="104">
                    <a:moveTo>
                      <a:pt x="25" y="7"/>
                    </a:moveTo>
                    <a:lnTo>
                      <a:pt x="25" y="7"/>
                    </a:lnTo>
                    <a:lnTo>
                      <a:pt x="25" y="7"/>
                    </a:lnTo>
                    <a:lnTo>
                      <a:pt x="22" y="10"/>
                    </a:lnTo>
                    <a:lnTo>
                      <a:pt x="22" y="17"/>
                    </a:lnTo>
                    <a:lnTo>
                      <a:pt x="22" y="31"/>
                    </a:lnTo>
                    <a:lnTo>
                      <a:pt x="22" y="52"/>
                    </a:lnTo>
                    <a:lnTo>
                      <a:pt x="22" y="73"/>
                    </a:lnTo>
                    <a:lnTo>
                      <a:pt x="22" y="104"/>
                    </a:lnTo>
                    <a:lnTo>
                      <a:pt x="7" y="104"/>
                    </a:lnTo>
                    <a:lnTo>
                      <a:pt x="7" y="97"/>
                    </a:lnTo>
                    <a:lnTo>
                      <a:pt x="7" y="90"/>
                    </a:lnTo>
                    <a:lnTo>
                      <a:pt x="0" y="77"/>
                    </a:lnTo>
                    <a:lnTo>
                      <a:pt x="0" y="66"/>
                    </a:lnTo>
                    <a:lnTo>
                      <a:pt x="0" y="45"/>
                    </a:lnTo>
                    <a:lnTo>
                      <a:pt x="0" y="31"/>
                    </a:lnTo>
                    <a:lnTo>
                      <a:pt x="7" y="17"/>
                    </a:lnTo>
                    <a:lnTo>
                      <a:pt x="7" y="0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B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100" name="Rectangle 99"/>
              <p:cNvSpPr>
                <a:spLocks noChangeArrowheads="1"/>
              </p:cNvSpPr>
              <p:nvPr/>
            </p:nvSpPr>
            <p:spPr bwMode="auto">
              <a:xfrm>
                <a:off x="3146" y="3367"/>
                <a:ext cx="7" cy="3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3261" y="3360"/>
                <a:ext cx="130" cy="146"/>
              </a:xfrm>
              <a:custGeom>
                <a:avLst/>
                <a:gdLst/>
                <a:ahLst/>
                <a:cxnLst>
                  <a:cxn ang="0">
                    <a:pos x="14" y="14"/>
                  </a:cxn>
                  <a:cxn ang="0">
                    <a:pos x="14" y="21"/>
                  </a:cxn>
                  <a:cxn ang="0">
                    <a:pos x="7" y="28"/>
                  </a:cxn>
                  <a:cxn ang="0">
                    <a:pos x="7" y="38"/>
                  </a:cxn>
                  <a:cxn ang="0">
                    <a:pos x="0" y="52"/>
                  </a:cxn>
                  <a:cxn ang="0">
                    <a:pos x="0" y="73"/>
                  </a:cxn>
                  <a:cxn ang="0">
                    <a:pos x="0" y="101"/>
                  </a:cxn>
                  <a:cxn ang="0">
                    <a:pos x="0" y="118"/>
                  </a:cxn>
                  <a:cxn ang="0">
                    <a:pos x="7" y="146"/>
                  </a:cxn>
                  <a:cxn ang="0">
                    <a:pos x="7" y="146"/>
                  </a:cxn>
                  <a:cxn ang="0">
                    <a:pos x="7" y="139"/>
                  </a:cxn>
                  <a:cxn ang="0">
                    <a:pos x="7" y="139"/>
                  </a:cxn>
                  <a:cxn ang="0">
                    <a:pos x="7" y="132"/>
                  </a:cxn>
                  <a:cxn ang="0">
                    <a:pos x="7" y="118"/>
                  </a:cxn>
                  <a:cxn ang="0">
                    <a:pos x="7" y="112"/>
                  </a:cxn>
                  <a:cxn ang="0">
                    <a:pos x="14" y="105"/>
                  </a:cxn>
                  <a:cxn ang="0">
                    <a:pos x="14" y="94"/>
                  </a:cxn>
                  <a:cxn ang="0">
                    <a:pos x="14" y="87"/>
                  </a:cxn>
                  <a:cxn ang="0">
                    <a:pos x="22" y="73"/>
                  </a:cxn>
                  <a:cxn ang="0">
                    <a:pos x="29" y="66"/>
                  </a:cxn>
                  <a:cxn ang="0">
                    <a:pos x="36" y="52"/>
                  </a:cxn>
                  <a:cxn ang="0">
                    <a:pos x="43" y="45"/>
                  </a:cxn>
                  <a:cxn ang="0">
                    <a:pos x="51" y="38"/>
                  </a:cxn>
                  <a:cxn ang="0">
                    <a:pos x="61" y="38"/>
                  </a:cxn>
                  <a:cxn ang="0">
                    <a:pos x="69" y="35"/>
                  </a:cxn>
                  <a:cxn ang="0">
                    <a:pos x="76" y="35"/>
                  </a:cxn>
                  <a:cxn ang="0">
                    <a:pos x="76" y="35"/>
                  </a:cxn>
                  <a:cxn ang="0">
                    <a:pos x="76" y="35"/>
                  </a:cxn>
                  <a:cxn ang="0">
                    <a:pos x="83" y="28"/>
                  </a:cxn>
                  <a:cxn ang="0">
                    <a:pos x="90" y="28"/>
                  </a:cxn>
                  <a:cxn ang="0">
                    <a:pos x="105" y="21"/>
                  </a:cxn>
                  <a:cxn ang="0">
                    <a:pos x="119" y="14"/>
                  </a:cxn>
                  <a:cxn ang="0">
                    <a:pos x="130" y="7"/>
                  </a:cxn>
                  <a:cxn ang="0">
                    <a:pos x="130" y="7"/>
                  </a:cxn>
                  <a:cxn ang="0">
                    <a:pos x="123" y="7"/>
                  </a:cxn>
                  <a:cxn ang="0">
                    <a:pos x="123" y="7"/>
                  </a:cxn>
                  <a:cxn ang="0">
                    <a:pos x="119" y="7"/>
                  </a:cxn>
                  <a:cxn ang="0">
                    <a:pos x="112" y="0"/>
                  </a:cxn>
                  <a:cxn ang="0">
                    <a:pos x="105" y="0"/>
                  </a:cxn>
                  <a:cxn ang="0">
                    <a:pos x="97" y="0"/>
                  </a:cxn>
                  <a:cxn ang="0">
                    <a:pos x="90" y="0"/>
                  </a:cxn>
                  <a:cxn ang="0">
                    <a:pos x="83" y="0"/>
                  </a:cxn>
                  <a:cxn ang="0">
                    <a:pos x="69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43" y="7"/>
                  </a:cxn>
                  <a:cxn ang="0">
                    <a:pos x="36" y="7"/>
                  </a:cxn>
                  <a:cxn ang="0">
                    <a:pos x="22" y="7"/>
                  </a:cxn>
                  <a:cxn ang="0">
                    <a:pos x="14" y="14"/>
                  </a:cxn>
                </a:cxnLst>
                <a:rect l="0" t="0" r="r" b="b"/>
                <a:pathLst>
                  <a:path w="130" h="146">
                    <a:moveTo>
                      <a:pt x="14" y="14"/>
                    </a:moveTo>
                    <a:lnTo>
                      <a:pt x="14" y="21"/>
                    </a:lnTo>
                    <a:lnTo>
                      <a:pt x="7" y="28"/>
                    </a:lnTo>
                    <a:lnTo>
                      <a:pt x="7" y="38"/>
                    </a:lnTo>
                    <a:lnTo>
                      <a:pt x="0" y="52"/>
                    </a:lnTo>
                    <a:lnTo>
                      <a:pt x="0" y="73"/>
                    </a:lnTo>
                    <a:lnTo>
                      <a:pt x="0" y="101"/>
                    </a:lnTo>
                    <a:lnTo>
                      <a:pt x="0" y="118"/>
                    </a:lnTo>
                    <a:lnTo>
                      <a:pt x="7" y="146"/>
                    </a:lnTo>
                    <a:lnTo>
                      <a:pt x="7" y="146"/>
                    </a:lnTo>
                    <a:lnTo>
                      <a:pt x="7" y="139"/>
                    </a:lnTo>
                    <a:lnTo>
                      <a:pt x="7" y="139"/>
                    </a:lnTo>
                    <a:lnTo>
                      <a:pt x="7" y="132"/>
                    </a:lnTo>
                    <a:lnTo>
                      <a:pt x="7" y="118"/>
                    </a:lnTo>
                    <a:lnTo>
                      <a:pt x="7" y="112"/>
                    </a:lnTo>
                    <a:lnTo>
                      <a:pt x="14" y="105"/>
                    </a:lnTo>
                    <a:lnTo>
                      <a:pt x="14" y="94"/>
                    </a:lnTo>
                    <a:lnTo>
                      <a:pt x="14" y="87"/>
                    </a:lnTo>
                    <a:lnTo>
                      <a:pt x="22" y="73"/>
                    </a:lnTo>
                    <a:lnTo>
                      <a:pt x="29" y="66"/>
                    </a:lnTo>
                    <a:lnTo>
                      <a:pt x="36" y="52"/>
                    </a:lnTo>
                    <a:lnTo>
                      <a:pt x="43" y="45"/>
                    </a:lnTo>
                    <a:lnTo>
                      <a:pt x="51" y="38"/>
                    </a:lnTo>
                    <a:lnTo>
                      <a:pt x="61" y="38"/>
                    </a:lnTo>
                    <a:lnTo>
                      <a:pt x="69" y="35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83" y="28"/>
                    </a:lnTo>
                    <a:lnTo>
                      <a:pt x="90" y="28"/>
                    </a:lnTo>
                    <a:lnTo>
                      <a:pt x="105" y="21"/>
                    </a:lnTo>
                    <a:lnTo>
                      <a:pt x="119" y="14"/>
                    </a:lnTo>
                    <a:lnTo>
                      <a:pt x="130" y="7"/>
                    </a:lnTo>
                    <a:lnTo>
                      <a:pt x="130" y="7"/>
                    </a:lnTo>
                    <a:lnTo>
                      <a:pt x="123" y="7"/>
                    </a:lnTo>
                    <a:lnTo>
                      <a:pt x="123" y="7"/>
                    </a:lnTo>
                    <a:lnTo>
                      <a:pt x="119" y="7"/>
                    </a:lnTo>
                    <a:lnTo>
                      <a:pt x="112" y="0"/>
                    </a:lnTo>
                    <a:lnTo>
                      <a:pt x="105" y="0"/>
                    </a:lnTo>
                    <a:lnTo>
                      <a:pt x="97" y="0"/>
                    </a:lnTo>
                    <a:lnTo>
                      <a:pt x="90" y="0"/>
                    </a:lnTo>
                    <a:lnTo>
                      <a:pt x="83" y="0"/>
                    </a:lnTo>
                    <a:lnTo>
                      <a:pt x="69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3" y="7"/>
                    </a:lnTo>
                    <a:lnTo>
                      <a:pt x="36" y="7"/>
                    </a:lnTo>
                    <a:lnTo>
                      <a:pt x="22" y="7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102" name="Freeform 101"/>
              <p:cNvSpPr>
                <a:spLocks/>
              </p:cNvSpPr>
              <p:nvPr/>
            </p:nvSpPr>
            <p:spPr bwMode="auto">
              <a:xfrm>
                <a:off x="3084" y="3465"/>
                <a:ext cx="101" cy="34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15" y="7"/>
                  </a:cxn>
                  <a:cxn ang="0">
                    <a:pos x="22" y="7"/>
                  </a:cxn>
                  <a:cxn ang="0">
                    <a:pos x="29" y="7"/>
                  </a:cxn>
                  <a:cxn ang="0">
                    <a:pos x="33" y="7"/>
                  </a:cxn>
                  <a:cxn ang="0">
                    <a:pos x="40" y="0"/>
                  </a:cxn>
                  <a:cxn ang="0">
                    <a:pos x="47" y="0"/>
                  </a:cxn>
                  <a:cxn ang="0">
                    <a:pos x="62" y="7"/>
                  </a:cxn>
                  <a:cxn ang="0">
                    <a:pos x="76" y="7"/>
                  </a:cxn>
                  <a:cxn ang="0">
                    <a:pos x="91" y="7"/>
                  </a:cxn>
                  <a:cxn ang="0">
                    <a:pos x="101" y="13"/>
                  </a:cxn>
                  <a:cxn ang="0">
                    <a:pos x="101" y="20"/>
                  </a:cxn>
                  <a:cxn ang="0">
                    <a:pos x="101" y="20"/>
                  </a:cxn>
                  <a:cxn ang="0">
                    <a:pos x="101" y="20"/>
                  </a:cxn>
                  <a:cxn ang="0">
                    <a:pos x="98" y="13"/>
                  </a:cxn>
                  <a:cxn ang="0">
                    <a:pos x="91" y="13"/>
                  </a:cxn>
                  <a:cxn ang="0">
                    <a:pos x="83" y="13"/>
                  </a:cxn>
                  <a:cxn ang="0">
                    <a:pos x="76" y="13"/>
                  </a:cxn>
                  <a:cxn ang="0">
                    <a:pos x="69" y="13"/>
                  </a:cxn>
                  <a:cxn ang="0">
                    <a:pos x="62" y="13"/>
                  </a:cxn>
                  <a:cxn ang="0">
                    <a:pos x="55" y="7"/>
                  </a:cxn>
                  <a:cxn ang="0">
                    <a:pos x="40" y="7"/>
                  </a:cxn>
                  <a:cxn ang="0">
                    <a:pos x="33" y="13"/>
                  </a:cxn>
                  <a:cxn ang="0">
                    <a:pos x="29" y="13"/>
                  </a:cxn>
                  <a:cxn ang="0">
                    <a:pos x="22" y="13"/>
                  </a:cxn>
                  <a:cxn ang="0">
                    <a:pos x="15" y="20"/>
                  </a:cxn>
                  <a:cxn ang="0">
                    <a:pos x="8" y="27"/>
                  </a:cxn>
                  <a:cxn ang="0">
                    <a:pos x="0" y="34"/>
                  </a:cxn>
                  <a:cxn ang="0">
                    <a:pos x="0" y="20"/>
                  </a:cxn>
                </a:cxnLst>
                <a:rect l="0" t="0" r="r" b="b"/>
                <a:pathLst>
                  <a:path w="101" h="34">
                    <a:moveTo>
                      <a:pt x="0" y="20"/>
                    </a:move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9" y="7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62" y="7"/>
                    </a:lnTo>
                    <a:lnTo>
                      <a:pt x="76" y="7"/>
                    </a:lnTo>
                    <a:lnTo>
                      <a:pt x="91" y="7"/>
                    </a:lnTo>
                    <a:lnTo>
                      <a:pt x="101" y="13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98" y="13"/>
                    </a:lnTo>
                    <a:lnTo>
                      <a:pt x="91" y="13"/>
                    </a:lnTo>
                    <a:lnTo>
                      <a:pt x="83" y="13"/>
                    </a:lnTo>
                    <a:lnTo>
                      <a:pt x="76" y="13"/>
                    </a:lnTo>
                    <a:lnTo>
                      <a:pt x="69" y="13"/>
                    </a:lnTo>
                    <a:lnTo>
                      <a:pt x="62" y="13"/>
                    </a:lnTo>
                    <a:lnTo>
                      <a:pt x="55" y="7"/>
                    </a:lnTo>
                    <a:lnTo>
                      <a:pt x="40" y="7"/>
                    </a:lnTo>
                    <a:lnTo>
                      <a:pt x="33" y="13"/>
                    </a:lnTo>
                    <a:lnTo>
                      <a:pt x="29" y="13"/>
                    </a:lnTo>
                    <a:lnTo>
                      <a:pt x="22" y="13"/>
                    </a:lnTo>
                    <a:lnTo>
                      <a:pt x="15" y="20"/>
                    </a:lnTo>
                    <a:lnTo>
                      <a:pt x="8" y="27"/>
                    </a:lnTo>
                    <a:lnTo>
                      <a:pt x="0" y="3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103" name="Freeform 102"/>
              <p:cNvSpPr>
                <a:spLocks/>
              </p:cNvSpPr>
              <p:nvPr/>
            </p:nvSpPr>
            <p:spPr bwMode="auto">
              <a:xfrm>
                <a:off x="3084" y="3405"/>
                <a:ext cx="101" cy="28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3" y="0"/>
                  </a:cxn>
                  <a:cxn ang="0">
                    <a:pos x="40" y="0"/>
                  </a:cxn>
                  <a:cxn ang="0">
                    <a:pos x="47" y="0"/>
                  </a:cxn>
                  <a:cxn ang="0">
                    <a:pos x="62" y="0"/>
                  </a:cxn>
                  <a:cxn ang="0">
                    <a:pos x="76" y="0"/>
                  </a:cxn>
                  <a:cxn ang="0">
                    <a:pos x="91" y="0"/>
                  </a:cxn>
                  <a:cxn ang="0">
                    <a:pos x="101" y="7"/>
                  </a:cxn>
                  <a:cxn ang="0">
                    <a:pos x="101" y="14"/>
                  </a:cxn>
                  <a:cxn ang="0">
                    <a:pos x="101" y="14"/>
                  </a:cxn>
                  <a:cxn ang="0">
                    <a:pos x="101" y="14"/>
                  </a:cxn>
                  <a:cxn ang="0">
                    <a:pos x="98" y="14"/>
                  </a:cxn>
                  <a:cxn ang="0">
                    <a:pos x="91" y="7"/>
                  </a:cxn>
                  <a:cxn ang="0">
                    <a:pos x="83" y="7"/>
                  </a:cxn>
                  <a:cxn ang="0">
                    <a:pos x="76" y="7"/>
                  </a:cxn>
                  <a:cxn ang="0">
                    <a:pos x="69" y="7"/>
                  </a:cxn>
                  <a:cxn ang="0">
                    <a:pos x="62" y="7"/>
                  </a:cxn>
                  <a:cxn ang="0">
                    <a:pos x="55" y="7"/>
                  </a:cxn>
                  <a:cxn ang="0">
                    <a:pos x="40" y="7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2" y="7"/>
                  </a:cxn>
                  <a:cxn ang="0">
                    <a:pos x="15" y="14"/>
                  </a:cxn>
                  <a:cxn ang="0">
                    <a:pos x="8" y="21"/>
                  </a:cxn>
                  <a:cxn ang="0">
                    <a:pos x="0" y="28"/>
                  </a:cxn>
                  <a:cxn ang="0">
                    <a:pos x="0" y="14"/>
                  </a:cxn>
                </a:cxnLst>
                <a:rect l="0" t="0" r="r" b="b"/>
                <a:pathLst>
                  <a:path w="101" h="28">
                    <a:moveTo>
                      <a:pt x="0" y="14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62" y="0"/>
                    </a:lnTo>
                    <a:lnTo>
                      <a:pt x="76" y="0"/>
                    </a:lnTo>
                    <a:lnTo>
                      <a:pt x="91" y="0"/>
                    </a:lnTo>
                    <a:lnTo>
                      <a:pt x="101" y="7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98" y="14"/>
                    </a:lnTo>
                    <a:lnTo>
                      <a:pt x="91" y="7"/>
                    </a:lnTo>
                    <a:lnTo>
                      <a:pt x="83" y="7"/>
                    </a:lnTo>
                    <a:lnTo>
                      <a:pt x="76" y="7"/>
                    </a:lnTo>
                    <a:lnTo>
                      <a:pt x="69" y="7"/>
                    </a:lnTo>
                    <a:lnTo>
                      <a:pt x="62" y="7"/>
                    </a:lnTo>
                    <a:lnTo>
                      <a:pt x="55" y="7"/>
                    </a:lnTo>
                    <a:lnTo>
                      <a:pt x="40" y="7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2" y="7"/>
                    </a:lnTo>
                    <a:lnTo>
                      <a:pt x="15" y="14"/>
                    </a:lnTo>
                    <a:lnTo>
                      <a:pt x="8" y="21"/>
                    </a:lnTo>
                    <a:lnTo>
                      <a:pt x="0" y="2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104" name="Freeform 103"/>
              <p:cNvSpPr>
                <a:spLocks/>
              </p:cNvSpPr>
              <p:nvPr/>
            </p:nvSpPr>
            <p:spPr bwMode="auto">
              <a:xfrm>
                <a:off x="3182" y="3374"/>
                <a:ext cx="169" cy="2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2"/>
                  </a:cxn>
                  <a:cxn ang="0">
                    <a:pos x="54" y="296"/>
                  </a:cxn>
                  <a:cxn ang="0">
                    <a:pos x="54" y="258"/>
                  </a:cxn>
                  <a:cxn ang="0">
                    <a:pos x="169" y="278"/>
                  </a:cxn>
                  <a:cxn ang="0">
                    <a:pos x="169" y="265"/>
                  </a:cxn>
                  <a:cxn ang="0">
                    <a:pos x="86" y="251"/>
                  </a:cxn>
                  <a:cxn ang="0">
                    <a:pos x="79" y="219"/>
                  </a:cxn>
                  <a:cxn ang="0">
                    <a:pos x="25" y="219"/>
                  </a:cxn>
                  <a:cxn ang="0">
                    <a:pos x="25" y="219"/>
                  </a:cxn>
                  <a:cxn ang="0">
                    <a:pos x="18" y="205"/>
                  </a:cxn>
                  <a:cxn ang="0">
                    <a:pos x="18" y="185"/>
                  </a:cxn>
                  <a:cxn ang="0">
                    <a:pos x="11" y="160"/>
                  </a:cxn>
                  <a:cxn ang="0">
                    <a:pos x="3" y="125"/>
                  </a:cxn>
                  <a:cxn ang="0">
                    <a:pos x="3" y="87"/>
                  </a:cxn>
                  <a:cxn ang="0">
                    <a:pos x="3" y="52"/>
                  </a:cxn>
                  <a:cxn ang="0">
                    <a:pos x="18" y="7"/>
                  </a:cxn>
                  <a:cxn ang="0">
                    <a:pos x="0" y="0"/>
                  </a:cxn>
                </a:cxnLst>
                <a:rect l="0" t="0" r="r" b="b"/>
                <a:pathLst>
                  <a:path w="169" h="296">
                    <a:moveTo>
                      <a:pt x="0" y="0"/>
                    </a:moveTo>
                    <a:lnTo>
                      <a:pt x="0" y="292"/>
                    </a:lnTo>
                    <a:lnTo>
                      <a:pt x="54" y="296"/>
                    </a:lnTo>
                    <a:lnTo>
                      <a:pt x="54" y="258"/>
                    </a:lnTo>
                    <a:lnTo>
                      <a:pt x="169" y="278"/>
                    </a:lnTo>
                    <a:lnTo>
                      <a:pt x="169" y="265"/>
                    </a:lnTo>
                    <a:lnTo>
                      <a:pt x="86" y="251"/>
                    </a:lnTo>
                    <a:lnTo>
                      <a:pt x="79" y="219"/>
                    </a:lnTo>
                    <a:lnTo>
                      <a:pt x="25" y="219"/>
                    </a:lnTo>
                    <a:lnTo>
                      <a:pt x="25" y="219"/>
                    </a:lnTo>
                    <a:lnTo>
                      <a:pt x="18" y="205"/>
                    </a:lnTo>
                    <a:lnTo>
                      <a:pt x="18" y="185"/>
                    </a:lnTo>
                    <a:lnTo>
                      <a:pt x="11" y="160"/>
                    </a:lnTo>
                    <a:lnTo>
                      <a:pt x="3" y="125"/>
                    </a:lnTo>
                    <a:lnTo>
                      <a:pt x="3" y="87"/>
                    </a:lnTo>
                    <a:lnTo>
                      <a:pt x="3" y="52"/>
                    </a:lnTo>
                    <a:lnTo>
                      <a:pt x="1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105" name="Freeform 104"/>
              <p:cNvSpPr>
                <a:spLocks/>
              </p:cNvSpPr>
              <p:nvPr/>
            </p:nvSpPr>
            <p:spPr bwMode="auto">
              <a:xfrm>
                <a:off x="3268" y="3301"/>
                <a:ext cx="220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7" y="38"/>
                  </a:cxn>
                  <a:cxn ang="0">
                    <a:pos x="15" y="38"/>
                  </a:cxn>
                  <a:cxn ang="0">
                    <a:pos x="29" y="31"/>
                  </a:cxn>
                  <a:cxn ang="0">
                    <a:pos x="36" y="31"/>
                  </a:cxn>
                  <a:cxn ang="0">
                    <a:pos x="47" y="28"/>
                  </a:cxn>
                  <a:cxn ang="0">
                    <a:pos x="62" y="28"/>
                  </a:cxn>
                  <a:cxn ang="0">
                    <a:pos x="83" y="28"/>
                  </a:cxn>
                  <a:cxn ang="0">
                    <a:pos x="98" y="21"/>
                  </a:cxn>
                  <a:cxn ang="0">
                    <a:pos x="116" y="21"/>
                  </a:cxn>
                  <a:cxn ang="0">
                    <a:pos x="130" y="21"/>
                  </a:cxn>
                  <a:cxn ang="0">
                    <a:pos x="152" y="21"/>
                  </a:cxn>
                  <a:cxn ang="0">
                    <a:pos x="173" y="21"/>
                  </a:cxn>
                  <a:cxn ang="0">
                    <a:pos x="191" y="28"/>
                  </a:cxn>
                  <a:cxn ang="0">
                    <a:pos x="213" y="28"/>
                  </a:cxn>
                  <a:cxn ang="0">
                    <a:pos x="220" y="0"/>
                  </a:cxn>
                  <a:cxn ang="0">
                    <a:pos x="213" y="0"/>
                  </a:cxn>
                  <a:cxn ang="0">
                    <a:pos x="213" y="0"/>
                  </a:cxn>
                  <a:cxn ang="0">
                    <a:pos x="206" y="0"/>
                  </a:cxn>
                  <a:cxn ang="0">
                    <a:pos x="191" y="0"/>
                  </a:cxn>
                  <a:cxn ang="0">
                    <a:pos x="184" y="0"/>
                  </a:cxn>
                  <a:cxn ang="0">
                    <a:pos x="173" y="0"/>
                  </a:cxn>
                  <a:cxn ang="0">
                    <a:pos x="152" y="7"/>
                  </a:cxn>
                  <a:cxn ang="0">
                    <a:pos x="137" y="7"/>
                  </a:cxn>
                  <a:cxn ang="0">
                    <a:pos x="116" y="7"/>
                  </a:cxn>
                  <a:cxn ang="0">
                    <a:pos x="105" y="7"/>
                  </a:cxn>
                  <a:cxn ang="0">
                    <a:pos x="83" y="7"/>
                  </a:cxn>
                  <a:cxn ang="0">
                    <a:pos x="69" y="14"/>
                  </a:cxn>
                  <a:cxn ang="0">
                    <a:pos x="47" y="14"/>
                  </a:cxn>
                  <a:cxn ang="0">
                    <a:pos x="29" y="21"/>
                  </a:cxn>
                  <a:cxn ang="0">
                    <a:pos x="15" y="21"/>
                  </a:cxn>
                  <a:cxn ang="0">
                    <a:pos x="0" y="28"/>
                  </a:cxn>
                  <a:cxn ang="0">
                    <a:pos x="0" y="38"/>
                  </a:cxn>
                </a:cxnLst>
                <a:rect l="0" t="0" r="r" b="b"/>
                <a:pathLst>
                  <a:path w="220" h="38">
                    <a:moveTo>
                      <a:pt x="0" y="38"/>
                    </a:moveTo>
                    <a:lnTo>
                      <a:pt x="0" y="38"/>
                    </a:lnTo>
                    <a:lnTo>
                      <a:pt x="0" y="38"/>
                    </a:lnTo>
                    <a:lnTo>
                      <a:pt x="7" y="38"/>
                    </a:lnTo>
                    <a:lnTo>
                      <a:pt x="15" y="38"/>
                    </a:lnTo>
                    <a:lnTo>
                      <a:pt x="29" y="31"/>
                    </a:lnTo>
                    <a:lnTo>
                      <a:pt x="36" y="31"/>
                    </a:lnTo>
                    <a:lnTo>
                      <a:pt x="47" y="28"/>
                    </a:lnTo>
                    <a:lnTo>
                      <a:pt x="62" y="28"/>
                    </a:lnTo>
                    <a:lnTo>
                      <a:pt x="83" y="28"/>
                    </a:lnTo>
                    <a:lnTo>
                      <a:pt x="98" y="21"/>
                    </a:lnTo>
                    <a:lnTo>
                      <a:pt x="116" y="21"/>
                    </a:lnTo>
                    <a:lnTo>
                      <a:pt x="130" y="21"/>
                    </a:lnTo>
                    <a:lnTo>
                      <a:pt x="152" y="21"/>
                    </a:lnTo>
                    <a:lnTo>
                      <a:pt x="173" y="21"/>
                    </a:lnTo>
                    <a:lnTo>
                      <a:pt x="191" y="28"/>
                    </a:lnTo>
                    <a:lnTo>
                      <a:pt x="213" y="28"/>
                    </a:lnTo>
                    <a:lnTo>
                      <a:pt x="220" y="0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06" y="0"/>
                    </a:lnTo>
                    <a:lnTo>
                      <a:pt x="191" y="0"/>
                    </a:lnTo>
                    <a:lnTo>
                      <a:pt x="184" y="0"/>
                    </a:lnTo>
                    <a:lnTo>
                      <a:pt x="173" y="0"/>
                    </a:lnTo>
                    <a:lnTo>
                      <a:pt x="152" y="7"/>
                    </a:lnTo>
                    <a:lnTo>
                      <a:pt x="137" y="7"/>
                    </a:lnTo>
                    <a:lnTo>
                      <a:pt x="116" y="7"/>
                    </a:lnTo>
                    <a:lnTo>
                      <a:pt x="105" y="7"/>
                    </a:lnTo>
                    <a:lnTo>
                      <a:pt x="83" y="7"/>
                    </a:lnTo>
                    <a:lnTo>
                      <a:pt x="69" y="14"/>
                    </a:lnTo>
                    <a:lnTo>
                      <a:pt x="47" y="14"/>
                    </a:lnTo>
                    <a:lnTo>
                      <a:pt x="29" y="21"/>
                    </a:lnTo>
                    <a:lnTo>
                      <a:pt x="15" y="21"/>
                    </a:lnTo>
                    <a:lnTo>
                      <a:pt x="0" y="2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106" name="Freeform 105"/>
              <p:cNvSpPr>
                <a:spLocks/>
              </p:cNvSpPr>
              <p:nvPr/>
            </p:nvSpPr>
            <p:spPr bwMode="auto">
              <a:xfrm>
                <a:off x="3139" y="3684"/>
                <a:ext cx="371" cy="115"/>
              </a:xfrm>
              <a:custGeom>
                <a:avLst/>
                <a:gdLst/>
                <a:ahLst/>
                <a:cxnLst>
                  <a:cxn ang="0">
                    <a:pos x="158" y="115"/>
                  </a:cxn>
                  <a:cxn ang="0">
                    <a:pos x="158" y="115"/>
                  </a:cxn>
                  <a:cxn ang="0">
                    <a:pos x="158" y="115"/>
                  </a:cxn>
                  <a:cxn ang="0">
                    <a:pos x="165" y="108"/>
                  </a:cxn>
                  <a:cxn ang="0">
                    <a:pos x="165" y="108"/>
                  </a:cxn>
                  <a:cxn ang="0">
                    <a:pos x="173" y="108"/>
                  </a:cxn>
                  <a:cxn ang="0">
                    <a:pos x="176" y="101"/>
                  </a:cxn>
                  <a:cxn ang="0">
                    <a:pos x="183" y="101"/>
                  </a:cxn>
                  <a:cxn ang="0">
                    <a:pos x="191" y="94"/>
                  </a:cxn>
                  <a:cxn ang="0">
                    <a:pos x="198" y="94"/>
                  </a:cxn>
                  <a:cxn ang="0">
                    <a:pos x="205" y="87"/>
                  </a:cxn>
                  <a:cxn ang="0">
                    <a:pos x="212" y="87"/>
                  </a:cxn>
                  <a:cxn ang="0">
                    <a:pos x="219" y="80"/>
                  </a:cxn>
                  <a:cxn ang="0">
                    <a:pos x="227" y="73"/>
                  </a:cxn>
                  <a:cxn ang="0">
                    <a:pos x="234" y="66"/>
                  </a:cxn>
                  <a:cxn ang="0">
                    <a:pos x="234" y="66"/>
                  </a:cxn>
                  <a:cxn ang="0">
                    <a:pos x="241" y="59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371" y="80"/>
                  </a:cxn>
                  <a:cxn ang="0">
                    <a:pos x="356" y="87"/>
                  </a:cxn>
                  <a:cxn ang="0">
                    <a:pos x="252" y="59"/>
                  </a:cxn>
                  <a:cxn ang="0">
                    <a:pos x="252" y="59"/>
                  </a:cxn>
                  <a:cxn ang="0">
                    <a:pos x="252" y="66"/>
                  </a:cxn>
                  <a:cxn ang="0">
                    <a:pos x="245" y="66"/>
                  </a:cxn>
                  <a:cxn ang="0">
                    <a:pos x="245" y="66"/>
                  </a:cxn>
                  <a:cxn ang="0">
                    <a:pos x="245" y="73"/>
                  </a:cxn>
                  <a:cxn ang="0">
                    <a:pos x="241" y="73"/>
                  </a:cxn>
                  <a:cxn ang="0">
                    <a:pos x="241" y="80"/>
                  </a:cxn>
                  <a:cxn ang="0">
                    <a:pos x="234" y="80"/>
                  </a:cxn>
                  <a:cxn ang="0">
                    <a:pos x="227" y="87"/>
                  </a:cxn>
                  <a:cxn ang="0">
                    <a:pos x="219" y="87"/>
                  </a:cxn>
                  <a:cxn ang="0">
                    <a:pos x="212" y="94"/>
                  </a:cxn>
                  <a:cxn ang="0">
                    <a:pos x="205" y="101"/>
                  </a:cxn>
                  <a:cxn ang="0">
                    <a:pos x="191" y="101"/>
                  </a:cxn>
                  <a:cxn ang="0">
                    <a:pos x="183" y="108"/>
                  </a:cxn>
                  <a:cxn ang="0">
                    <a:pos x="173" y="115"/>
                  </a:cxn>
                  <a:cxn ang="0">
                    <a:pos x="165" y="115"/>
                  </a:cxn>
                  <a:cxn ang="0">
                    <a:pos x="158" y="115"/>
                  </a:cxn>
                </a:cxnLst>
                <a:rect l="0" t="0" r="r" b="b"/>
                <a:pathLst>
                  <a:path w="371" h="115">
                    <a:moveTo>
                      <a:pt x="158" y="115"/>
                    </a:moveTo>
                    <a:lnTo>
                      <a:pt x="158" y="115"/>
                    </a:lnTo>
                    <a:lnTo>
                      <a:pt x="158" y="115"/>
                    </a:lnTo>
                    <a:lnTo>
                      <a:pt x="165" y="108"/>
                    </a:lnTo>
                    <a:lnTo>
                      <a:pt x="165" y="108"/>
                    </a:lnTo>
                    <a:lnTo>
                      <a:pt x="173" y="108"/>
                    </a:lnTo>
                    <a:lnTo>
                      <a:pt x="176" y="101"/>
                    </a:lnTo>
                    <a:lnTo>
                      <a:pt x="183" y="101"/>
                    </a:lnTo>
                    <a:lnTo>
                      <a:pt x="191" y="94"/>
                    </a:lnTo>
                    <a:lnTo>
                      <a:pt x="198" y="94"/>
                    </a:lnTo>
                    <a:lnTo>
                      <a:pt x="205" y="87"/>
                    </a:lnTo>
                    <a:lnTo>
                      <a:pt x="212" y="87"/>
                    </a:lnTo>
                    <a:lnTo>
                      <a:pt x="219" y="80"/>
                    </a:lnTo>
                    <a:lnTo>
                      <a:pt x="227" y="73"/>
                    </a:lnTo>
                    <a:lnTo>
                      <a:pt x="234" y="66"/>
                    </a:lnTo>
                    <a:lnTo>
                      <a:pt x="234" y="66"/>
                    </a:lnTo>
                    <a:lnTo>
                      <a:pt x="241" y="59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371" y="80"/>
                    </a:lnTo>
                    <a:lnTo>
                      <a:pt x="356" y="87"/>
                    </a:lnTo>
                    <a:lnTo>
                      <a:pt x="252" y="59"/>
                    </a:lnTo>
                    <a:lnTo>
                      <a:pt x="252" y="59"/>
                    </a:lnTo>
                    <a:lnTo>
                      <a:pt x="252" y="66"/>
                    </a:lnTo>
                    <a:lnTo>
                      <a:pt x="245" y="66"/>
                    </a:lnTo>
                    <a:lnTo>
                      <a:pt x="245" y="66"/>
                    </a:lnTo>
                    <a:lnTo>
                      <a:pt x="245" y="73"/>
                    </a:lnTo>
                    <a:lnTo>
                      <a:pt x="241" y="73"/>
                    </a:lnTo>
                    <a:lnTo>
                      <a:pt x="241" y="80"/>
                    </a:lnTo>
                    <a:lnTo>
                      <a:pt x="234" y="80"/>
                    </a:lnTo>
                    <a:lnTo>
                      <a:pt x="227" y="87"/>
                    </a:lnTo>
                    <a:lnTo>
                      <a:pt x="219" y="87"/>
                    </a:lnTo>
                    <a:lnTo>
                      <a:pt x="212" y="94"/>
                    </a:lnTo>
                    <a:lnTo>
                      <a:pt x="205" y="101"/>
                    </a:lnTo>
                    <a:lnTo>
                      <a:pt x="191" y="101"/>
                    </a:lnTo>
                    <a:lnTo>
                      <a:pt x="183" y="108"/>
                    </a:lnTo>
                    <a:lnTo>
                      <a:pt x="173" y="115"/>
                    </a:lnTo>
                    <a:lnTo>
                      <a:pt x="165" y="115"/>
                    </a:lnTo>
                    <a:lnTo>
                      <a:pt x="158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107" name="Freeform 106"/>
              <p:cNvSpPr>
                <a:spLocks/>
              </p:cNvSpPr>
              <p:nvPr/>
            </p:nvSpPr>
            <p:spPr bwMode="auto">
              <a:xfrm>
                <a:off x="3063" y="3712"/>
                <a:ext cx="378" cy="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1" y="104"/>
                  </a:cxn>
                  <a:cxn ang="0">
                    <a:pos x="378" y="104"/>
                  </a:cxn>
                  <a:cxn ang="0">
                    <a:pos x="14" y="0"/>
                  </a:cxn>
                  <a:cxn ang="0">
                    <a:pos x="0" y="0"/>
                  </a:cxn>
                </a:cxnLst>
                <a:rect l="0" t="0" r="r" b="b"/>
                <a:pathLst>
                  <a:path w="378" h="104">
                    <a:moveTo>
                      <a:pt x="0" y="0"/>
                    </a:moveTo>
                    <a:lnTo>
                      <a:pt x="371" y="104"/>
                    </a:lnTo>
                    <a:lnTo>
                      <a:pt x="378" y="104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108" name="Freeform 107"/>
              <p:cNvSpPr>
                <a:spLocks/>
              </p:cNvSpPr>
              <p:nvPr/>
            </p:nvSpPr>
            <p:spPr bwMode="auto">
              <a:xfrm>
                <a:off x="3124" y="3698"/>
                <a:ext cx="371" cy="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4" y="94"/>
                  </a:cxn>
                  <a:cxn ang="0">
                    <a:pos x="371" y="94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371" h="94">
                    <a:moveTo>
                      <a:pt x="0" y="0"/>
                    </a:moveTo>
                    <a:lnTo>
                      <a:pt x="364" y="94"/>
                    </a:lnTo>
                    <a:lnTo>
                      <a:pt x="371" y="94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109" name="Freeform 108"/>
              <p:cNvSpPr>
                <a:spLocks/>
              </p:cNvSpPr>
              <p:nvPr/>
            </p:nvSpPr>
            <p:spPr bwMode="auto">
              <a:xfrm>
                <a:off x="3099" y="3705"/>
                <a:ext cx="367" cy="1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0" y="101"/>
                  </a:cxn>
                  <a:cxn ang="0">
                    <a:pos x="367" y="101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367" h="101">
                    <a:moveTo>
                      <a:pt x="0" y="0"/>
                    </a:moveTo>
                    <a:lnTo>
                      <a:pt x="360" y="101"/>
                    </a:lnTo>
                    <a:lnTo>
                      <a:pt x="367" y="101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</p:grpSp>
        <p:grpSp>
          <p:nvGrpSpPr>
            <p:cNvPr id="31" name="Group 109"/>
            <p:cNvGrpSpPr>
              <a:grpSpLocks/>
            </p:cNvGrpSpPr>
            <p:nvPr/>
          </p:nvGrpSpPr>
          <p:grpSpPr bwMode="auto">
            <a:xfrm>
              <a:off x="2835" y="2886"/>
              <a:ext cx="500" cy="454"/>
              <a:chOff x="3016" y="3294"/>
              <a:chExt cx="692" cy="564"/>
            </a:xfrm>
          </p:grpSpPr>
          <p:sp>
            <p:nvSpPr>
              <p:cNvPr id="32" name="Freeform 110"/>
              <p:cNvSpPr>
                <a:spLocks/>
              </p:cNvSpPr>
              <p:nvPr/>
            </p:nvSpPr>
            <p:spPr bwMode="auto">
              <a:xfrm>
                <a:off x="3016" y="3294"/>
                <a:ext cx="692" cy="564"/>
              </a:xfrm>
              <a:custGeom>
                <a:avLst/>
                <a:gdLst/>
                <a:ahLst/>
                <a:cxnLst>
                  <a:cxn ang="0">
                    <a:pos x="191" y="38"/>
                  </a:cxn>
                  <a:cxn ang="0">
                    <a:pos x="191" y="38"/>
                  </a:cxn>
                  <a:cxn ang="0">
                    <a:pos x="198" y="38"/>
                  </a:cxn>
                  <a:cxn ang="0">
                    <a:pos x="205" y="38"/>
                  </a:cxn>
                  <a:cxn ang="0">
                    <a:pos x="213" y="35"/>
                  </a:cxn>
                  <a:cxn ang="0">
                    <a:pos x="227" y="35"/>
                  </a:cxn>
                  <a:cxn ang="0">
                    <a:pos x="238" y="28"/>
                  </a:cxn>
                  <a:cxn ang="0">
                    <a:pos x="259" y="28"/>
                  </a:cxn>
                  <a:cxn ang="0">
                    <a:pos x="281" y="21"/>
                  </a:cxn>
                  <a:cxn ang="0">
                    <a:pos x="306" y="14"/>
                  </a:cxn>
                  <a:cxn ang="0">
                    <a:pos x="335" y="14"/>
                  </a:cxn>
                  <a:cxn ang="0">
                    <a:pos x="364" y="7"/>
                  </a:cxn>
                  <a:cxn ang="0">
                    <a:pos x="396" y="7"/>
                  </a:cxn>
                  <a:cxn ang="0">
                    <a:pos x="432" y="7"/>
                  </a:cxn>
                  <a:cxn ang="0">
                    <a:pos x="472" y="0"/>
                  </a:cxn>
                  <a:cxn ang="0">
                    <a:pos x="512" y="0"/>
                  </a:cxn>
                  <a:cxn ang="0">
                    <a:pos x="555" y="0"/>
                  </a:cxn>
                  <a:cxn ang="0">
                    <a:pos x="573" y="80"/>
                  </a:cxn>
                  <a:cxn ang="0">
                    <a:pos x="580" y="80"/>
                  </a:cxn>
                  <a:cxn ang="0">
                    <a:pos x="602" y="94"/>
                  </a:cxn>
                  <a:cxn ang="0">
                    <a:pos x="616" y="111"/>
                  </a:cxn>
                  <a:cxn ang="0">
                    <a:pos x="623" y="139"/>
                  </a:cxn>
                  <a:cxn ang="0">
                    <a:pos x="663" y="317"/>
                  </a:cxn>
                  <a:cxn ang="0">
                    <a:pos x="685" y="390"/>
                  </a:cxn>
                  <a:cxn ang="0">
                    <a:pos x="685" y="397"/>
                  </a:cxn>
                  <a:cxn ang="0">
                    <a:pos x="692" y="411"/>
                  </a:cxn>
                  <a:cxn ang="0">
                    <a:pos x="692" y="432"/>
                  </a:cxn>
                  <a:cxn ang="0">
                    <a:pos x="678" y="456"/>
                  </a:cxn>
                  <a:cxn ang="0">
                    <a:pos x="0" y="442"/>
                  </a:cxn>
                  <a:cxn ang="0">
                    <a:pos x="61" y="404"/>
                  </a:cxn>
                  <a:cxn ang="0">
                    <a:pos x="68" y="80"/>
                  </a:cxn>
                  <a:cxn ang="0">
                    <a:pos x="68" y="80"/>
                  </a:cxn>
                  <a:cxn ang="0">
                    <a:pos x="76" y="73"/>
                  </a:cxn>
                  <a:cxn ang="0">
                    <a:pos x="83" y="66"/>
                  </a:cxn>
                  <a:cxn ang="0">
                    <a:pos x="97" y="66"/>
                  </a:cxn>
                  <a:cxn ang="0">
                    <a:pos x="115" y="59"/>
                  </a:cxn>
                  <a:cxn ang="0">
                    <a:pos x="130" y="59"/>
                  </a:cxn>
                  <a:cxn ang="0">
                    <a:pos x="159" y="66"/>
                  </a:cxn>
                  <a:cxn ang="0">
                    <a:pos x="184" y="73"/>
                  </a:cxn>
                </a:cxnLst>
                <a:rect l="0" t="0" r="r" b="b"/>
                <a:pathLst>
                  <a:path w="692" h="564">
                    <a:moveTo>
                      <a:pt x="184" y="73"/>
                    </a:moveTo>
                    <a:lnTo>
                      <a:pt x="191" y="38"/>
                    </a:lnTo>
                    <a:lnTo>
                      <a:pt x="191" y="38"/>
                    </a:lnTo>
                    <a:lnTo>
                      <a:pt x="191" y="38"/>
                    </a:lnTo>
                    <a:lnTo>
                      <a:pt x="198" y="38"/>
                    </a:lnTo>
                    <a:lnTo>
                      <a:pt x="198" y="38"/>
                    </a:lnTo>
                    <a:lnTo>
                      <a:pt x="198" y="38"/>
                    </a:lnTo>
                    <a:lnTo>
                      <a:pt x="205" y="38"/>
                    </a:lnTo>
                    <a:lnTo>
                      <a:pt x="213" y="35"/>
                    </a:lnTo>
                    <a:lnTo>
                      <a:pt x="213" y="35"/>
                    </a:lnTo>
                    <a:lnTo>
                      <a:pt x="220" y="35"/>
                    </a:lnTo>
                    <a:lnTo>
                      <a:pt x="227" y="35"/>
                    </a:lnTo>
                    <a:lnTo>
                      <a:pt x="231" y="28"/>
                    </a:lnTo>
                    <a:lnTo>
                      <a:pt x="238" y="28"/>
                    </a:lnTo>
                    <a:lnTo>
                      <a:pt x="252" y="28"/>
                    </a:lnTo>
                    <a:lnTo>
                      <a:pt x="259" y="28"/>
                    </a:lnTo>
                    <a:lnTo>
                      <a:pt x="274" y="21"/>
                    </a:lnTo>
                    <a:lnTo>
                      <a:pt x="281" y="21"/>
                    </a:lnTo>
                    <a:lnTo>
                      <a:pt x="296" y="21"/>
                    </a:lnTo>
                    <a:lnTo>
                      <a:pt x="306" y="14"/>
                    </a:lnTo>
                    <a:lnTo>
                      <a:pt x="321" y="14"/>
                    </a:lnTo>
                    <a:lnTo>
                      <a:pt x="335" y="14"/>
                    </a:lnTo>
                    <a:lnTo>
                      <a:pt x="350" y="14"/>
                    </a:lnTo>
                    <a:lnTo>
                      <a:pt x="364" y="7"/>
                    </a:lnTo>
                    <a:lnTo>
                      <a:pt x="375" y="7"/>
                    </a:lnTo>
                    <a:lnTo>
                      <a:pt x="396" y="7"/>
                    </a:lnTo>
                    <a:lnTo>
                      <a:pt x="418" y="7"/>
                    </a:lnTo>
                    <a:lnTo>
                      <a:pt x="432" y="7"/>
                    </a:lnTo>
                    <a:lnTo>
                      <a:pt x="450" y="0"/>
                    </a:lnTo>
                    <a:lnTo>
                      <a:pt x="472" y="0"/>
                    </a:lnTo>
                    <a:lnTo>
                      <a:pt x="494" y="0"/>
                    </a:lnTo>
                    <a:lnTo>
                      <a:pt x="512" y="0"/>
                    </a:lnTo>
                    <a:lnTo>
                      <a:pt x="533" y="0"/>
                    </a:lnTo>
                    <a:lnTo>
                      <a:pt x="555" y="0"/>
                    </a:lnTo>
                    <a:lnTo>
                      <a:pt x="580" y="14"/>
                    </a:lnTo>
                    <a:lnTo>
                      <a:pt x="573" y="80"/>
                    </a:lnTo>
                    <a:lnTo>
                      <a:pt x="580" y="80"/>
                    </a:lnTo>
                    <a:lnTo>
                      <a:pt x="580" y="80"/>
                    </a:lnTo>
                    <a:lnTo>
                      <a:pt x="587" y="87"/>
                    </a:lnTo>
                    <a:lnTo>
                      <a:pt x="602" y="94"/>
                    </a:lnTo>
                    <a:lnTo>
                      <a:pt x="609" y="101"/>
                    </a:lnTo>
                    <a:lnTo>
                      <a:pt x="616" y="111"/>
                    </a:lnTo>
                    <a:lnTo>
                      <a:pt x="623" y="125"/>
                    </a:lnTo>
                    <a:lnTo>
                      <a:pt x="623" y="139"/>
                    </a:lnTo>
                    <a:lnTo>
                      <a:pt x="685" y="184"/>
                    </a:lnTo>
                    <a:lnTo>
                      <a:pt x="663" y="317"/>
                    </a:lnTo>
                    <a:lnTo>
                      <a:pt x="573" y="358"/>
                    </a:lnTo>
                    <a:lnTo>
                      <a:pt x="685" y="390"/>
                    </a:lnTo>
                    <a:lnTo>
                      <a:pt x="685" y="390"/>
                    </a:lnTo>
                    <a:lnTo>
                      <a:pt x="685" y="397"/>
                    </a:lnTo>
                    <a:lnTo>
                      <a:pt x="685" y="397"/>
                    </a:lnTo>
                    <a:lnTo>
                      <a:pt x="692" y="411"/>
                    </a:lnTo>
                    <a:lnTo>
                      <a:pt x="692" y="418"/>
                    </a:lnTo>
                    <a:lnTo>
                      <a:pt x="692" y="432"/>
                    </a:lnTo>
                    <a:lnTo>
                      <a:pt x="685" y="442"/>
                    </a:lnTo>
                    <a:lnTo>
                      <a:pt x="678" y="456"/>
                    </a:lnTo>
                    <a:lnTo>
                      <a:pt x="396" y="564"/>
                    </a:lnTo>
                    <a:lnTo>
                      <a:pt x="0" y="442"/>
                    </a:lnTo>
                    <a:lnTo>
                      <a:pt x="7" y="425"/>
                    </a:lnTo>
                    <a:lnTo>
                      <a:pt x="61" y="404"/>
                    </a:lnTo>
                    <a:lnTo>
                      <a:pt x="61" y="80"/>
                    </a:lnTo>
                    <a:lnTo>
                      <a:pt x="68" y="80"/>
                    </a:lnTo>
                    <a:lnTo>
                      <a:pt x="68" y="80"/>
                    </a:lnTo>
                    <a:lnTo>
                      <a:pt x="68" y="80"/>
                    </a:lnTo>
                    <a:lnTo>
                      <a:pt x="68" y="73"/>
                    </a:lnTo>
                    <a:lnTo>
                      <a:pt x="76" y="73"/>
                    </a:lnTo>
                    <a:lnTo>
                      <a:pt x="83" y="73"/>
                    </a:lnTo>
                    <a:lnTo>
                      <a:pt x="83" y="66"/>
                    </a:lnTo>
                    <a:lnTo>
                      <a:pt x="90" y="66"/>
                    </a:lnTo>
                    <a:lnTo>
                      <a:pt x="97" y="66"/>
                    </a:lnTo>
                    <a:lnTo>
                      <a:pt x="108" y="59"/>
                    </a:lnTo>
                    <a:lnTo>
                      <a:pt x="115" y="59"/>
                    </a:lnTo>
                    <a:lnTo>
                      <a:pt x="123" y="59"/>
                    </a:lnTo>
                    <a:lnTo>
                      <a:pt x="130" y="59"/>
                    </a:lnTo>
                    <a:lnTo>
                      <a:pt x="144" y="59"/>
                    </a:lnTo>
                    <a:lnTo>
                      <a:pt x="159" y="66"/>
                    </a:lnTo>
                    <a:lnTo>
                      <a:pt x="166" y="66"/>
                    </a:lnTo>
                    <a:lnTo>
                      <a:pt x="184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33" name="Freeform 111"/>
              <p:cNvSpPr>
                <a:spLocks/>
              </p:cNvSpPr>
              <p:nvPr/>
            </p:nvSpPr>
            <p:spPr bwMode="auto">
              <a:xfrm>
                <a:off x="3254" y="3339"/>
                <a:ext cx="220" cy="240"/>
              </a:xfrm>
              <a:custGeom>
                <a:avLst/>
                <a:gdLst/>
                <a:ahLst/>
                <a:cxnLst>
                  <a:cxn ang="0">
                    <a:pos x="220" y="7"/>
                  </a:cxn>
                  <a:cxn ang="0">
                    <a:pos x="220" y="7"/>
                  </a:cxn>
                  <a:cxn ang="0">
                    <a:pos x="212" y="7"/>
                  </a:cxn>
                  <a:cxn ang="0">
                    <a:pos x="205" y="7"/>
                  </a:cxn>
                  <a:cxn ang="0">
                    <a:pos x="198" y="0"/>
                  </a:cxn>
                  <a:cxn ang="0">
                    <a:pos x="194" y="0"/>
                  </a:cxn>
                  <a:cxn ang="0">
                    <a:pos x="180" y="0"/>
                  </a:cxn>
                  <a:cxn ang="0">
                    <a:pos x="166" y="0"/>
                  </a:cxn>
                  <a:cxn ang="0">
                    <a:pos x="151" y="0"/>
                  </a:cxn>
                  <a:cxn ang="0">
                    <a:pos x="137" y="0"/>
                  </a:cxn>
                  <a:cxn ang="0">
                    <a:pos x="126" y="0"/>
                  </a:cxn>
                  <a:cxn ang="0">
                    <a:pos x="104" y="0"/>
                  </a:cxn>
                  <a:cxn ang="0">
                    <a:pos x="90" y="0"/>
                  </a:cxn>
                  <a:cxn ang="0">
                    <a:pos x="68" y="7"/>
                  </a:cxn>
                  <a:cxn ang="0">
                    <a:pos x="50" y="14"/>
                  </a:cxn>
                  <a:cxn ang="0">
                    <a:pos x="36" y="21"/>
                  </a:cxn>
                  <a:cxn ang="0">
                    <a:pos x="14" y="28"/>
                  </a:cxn>
                  <a:cxn ang="0">
                    <a:pos x="14" y="35"/>
                  </a:cxn>
                  <a:cxn ang="0">
                    <a:pos x="7" y="49"/>
                  </a:cxn>
                  <a:cxn ang="0">
                    <a:pos x="0" y="66"/>
                  </a:cxn>
                  <a:cxn ang="0">
                    <a:pos x="0" y="94"/>
                  </a:cxn>
                  <a:cxn ang="0">
                    <a:pos x="0" y="126"/>
                  </a:cxn>
                  <a:cxn ang="0">
                    <a:pos x="0" y="160"/>
                  </a:cxn>
                  <a:cxn ang="0">
                    <a:pos x="7" y="199"/>
                  </a:cxn>
                  <a:cxn ang="0">
                    <a:pos x="14" y="240"/>
                  </a:cxn>
                  <a:cxn ang="0">
                    <a:pos x="14" y="240"/>
                  </a:cxn>
                  <a:cxn ang="0">
                    <a:pos x="21" y="233"/>
                  </a:cxn>
                  <a:cxn ang="0">
                    <a:pos x="29" y="233"/>
                  </a:cxn>
                  <a:cxn ang="0">
                    <a:pos x="36" y="233"/>
                  </a:cxn>
                  <a:cxn ang="0">
                    <a:pos x="43" y="233"/>
                  </a:cxn>
                  <a:cxn ang="0">
                    <a:pos x="50" y="233"/>
                  </a:cxn>
                  <a:cxn ang="0">
                    <a:pos x="61" y="233"/>
                  </a:cxn>
                  <a:cxn ang="0">
                    <a:pos x="76" y="233"/>
                  </a:cxn>
                  <a:cxn ang="0">
                    <a:pos x="90" y="233"/>
                  </a:cxn>
                  <a:cxn ang="0">
                    <a:pos x="104" y="233"/>
                  </a:cxn>
                  <a:cxn ang="0">
                    <a:pos x="126" y="233"/>
                  </a:cxn>
                  <a:cxn ang="0">
                    <a:pos x="137" y="233"/>
                  </a:cxn>
                  <a:cxn ang="0">
                    <a:pos x="158" y="233"/>
                  </a:cxn>
                  <a:cxn ang="0">
                    <a:pos x="180" y="240"/>
                  </a:cxn>
                  <a:cxn ang="0">
                    <a:pos x="198" y="240"/>
                  </a:cxn>
                  <a:cxn ang="0">
                    <a:pos x="220" y="240"/>
                  </a:cxn>
                  <a:cxn ang="0">
                    <a:pos x="220" y="233"/>
                  </a:cxn>
                  <a:cxn ang="0">
                    <a:pos x="220" y="213"/>
                  </a:cxn>
                  <a:cxn ang="0">
                    <a:pos x="212" y="188"/>
                  </a:cxn>
                  <a:cxn ang="0">
                    <a:pos x="212" y="153"/>
                  </a:cxn>
                  <a:cxn ang="0">
                    <a:pos x="212" y="115"/>
                  </a:cxn>
                  <a:cxn ang="0">
                    <a:pos x="212" y="73"/>
                  </a:cxn>
                  <a:cxn ang="0">
                    <a:pos x="212" y="42"/>
                  </a:cxn>
                  <a:cxn ang="0">
                    <a:pos x="220" y="7"/>
                  </a:cxn>
                </a:cxnLst>
                <a:rect l="0" t="0" r="r" b="b"/>
                <a:pathLst>
                  <a:path w="220" h="240">
                    <a:moveTo>
                      <a:pt x="220" y="7"/>
                    </a:moveTo>
                    <a:lnTo>
                      <a:pt x="220" y="7"/>
                    </a:lnTo>
                    <a:lnTo>
                      <a:pt x="212" y="7"/>
                    </a:lnTo>
                    <a:lnTo>
                      <a:pt x="205" y="7"/>
                    </a:lnTo>
                    <a:lnTo>
                      <a:pt x="198" y="0"/>
                    </a:lnTo>
                    <a:lnTo>
                      <a:pt x="194" y="0"/>
                    </a:lnTo>
                    <a:lnTo>
                      <a:pt x="180" y="0"/>
                    </a:lnTo>
                    <a:lnTo>
                      <a:pt x="166" y="0"/>
                    </a:lnTo>
                    <a:lnTo>
                      <a:pt x="151" y="0"/>
                    </a:lnTo>
                    <a:lnTo>
                      <a:pt x="137" y="0"/>
                    </a:lnTo>
                    <a:lnTo>
                      <a:pt x="126" y="0"/>
                    </a:lnTo>
                    <a:lnTo>
                      <a:pt x="104" y="0"/>
                    </a:lnTo>
                    <a:lnTo>
                      <a:pt x="90" y="0"/>
                    </a:lnTo>
                    <a:lnTo>
                      <a:pt x="68" y="7"/>
                    </a:lnTo>
                    <a:lnTo>
                      <a:pt x="50" y="14"/>
                    </a:lnTo>
                    <a:lnTo>
                      <a:pt x="36" y="21"/>
                    </a:lnTo>
                    <a:lnTo>
                      <a:pt x="14" y="28"/>
                    </a:lnTo>
                    <a:lnTo>
                      <a:pt x="14" y="35"/>
                    </a:lnTo>
                    <a:lnTo>
                      <a:pt x="7" y="49"/>
                    </a:lnTo>
                    <a:lnTo>
                      <a:pt x="0" y="66"/>
                    </a:lnTo>
                    <a:lnTo>
                      <a:pt x="0" y="94"/>
                    </a:lnTo>
                    <a:lnTo>
                      <a:pt x="0" y="126"/>
                    </a:lnTo>
                    <a:lnTo>
                      <a:pt x="0" y="160"/>
                    </a:lnTo>
                    <a:lnTo>
                      <a:pt x="7" y="199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21" y="233"/>
                    </a:lnTo>
                    <a:lnTo>
                      <a:pt x="29" y="233"/>
                    </a:lnTo>
                    <a:lnTo>
                      <a:pt x="36" y="233"/>
                    </a:lnTo>
                    <a:lnTo>
                      <a:pt x="43" y="233"/>
                    </a:lnTo>
                    <a:lnTo>
                      <a:pt x="50" y="233"/>
                    </a:lnTo>
                    <a:lnTo>
                      <a:pt x="61" y="233"/>
                    </a:lnTo>
                    <a:lnTo>
                      <a:pt x="76" y="233"/>
                    </a:lnTo>
                    <a:lnTo>
                      <a:pt x="90" y="233"/>
                    </a:lnTo>
                    <a:lnTo>
                      <a:pt x="104" y="233"/>
                    </a:lnTo>
                    <a:lnTo>
                      <a:pt x="126" y="233"/>
                    </a:lnTo>
                    <a:lnTo>
                      <a:pt x="137" y="233"/>
                    </a:lnTo>
                    <a:lnTo>
                      <a:pt x="158" y="233"/>
                    </a:lnTo>
                    <a:lnTo>
                      <a:pt x="180" y="240"/>
                    </a:lnTo>
                    <a:lnTo>
                      <a:pt x="198" y="240"/>
                    </a:lnTo>
                    <a:lnTo>
                      <a:pt x="220" y="240"/>
                    </a:lnTo>
                    <a:lnTo>
                      <a:pt x="220" y="233"/>
                    </a:lnTo>
                    <a:lnTo>
                      <a:pt x="220" y="213"/>
                    </a:lnTo>
                    <a:lnTo>
                      <a:pt x="212" y="188"/>
                    </a:lnTo>
                    <a:lnTo>
                      <a:pt x="212" y="153"/>
                    </a:lnTo>
                    <a:lnTo>
                      <a:pt x="212" y="115"/>
                    </a:lnTo>
                    <a:lnTo>
                      <a:pt x="212" y="73"/>
                    </a:lnTo>
                    <a:lnTo>
                      <a:pt x="212" y="42"/>
                    </a:lnTo>
                    <a:lnTo>
                      <a:pt x="220" y="7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34" name="Freeform 112"/>
              <p:cNvSpPr>
                <a:spLocks/>
              </p:cNvSpPr>
              <p:nvPr/>
            </p:nvSpPr>
            <p:spPr bwMode="auto">
              <a:xfrm>
                <a:off x="3275" y="3405"/>
                <a:ext cx="372" cy="241"/>
              </a:xfrm>
              <a:custGeom>
                <a:avLst/>
                <a:gdLst/>
                <a:ahLst/>
                <a:cxnLst>
                  <a:cxn ang="0">
                    <a:pos x="8" y="181"/>
                  </a:cxn>
                  <a:cxn ang="0">
                    <a:pos x="0" y="213"/>
                  </a:cxn>
                  <a:cxn ang="0">
                    <a:pos x="238" y="241"/>
                  </a:cxn>
                  <a:cxn ang="0">
                    <a:pos x="238" y="241"/>
                  </a:cxn>
                  <a:cxn ang="0">
                    <a:pos x="246" y="241"/>
                  </a:cxn>
                  <a:cxn ang="0">
                    <a:pos x="253" y="234"/>
                  </a:cxn>
                  <a:cxn ang="0">
                    <a:pos x="267" y="227"/>
                  </a:cxn>
                  <a:cxn ang="0">
                    <a:pos x="274" y="220"/>
                  </a:cxn>
                  <a:cxn ang="0">
                    <a:pos x="289" y="213"/>
                  </a:cxn>
                  <a:cxn ang="0">
                    <a:pos x="303" y="199"/>
                  </a:cxn>
                  <a:cxn ang="0">
                    <a:pos x="314" y="195"/>
                  </a:cxn>
                  <a:cxn ang="0">
                    <a:pos x="328" y="174"/>
                  </a:cxn>
                  <a:cxn ang="0">
                    <a:pos x="343" y="160"/>
                  </a:cxn>
                  <a:cxn ang="0">
                    <a:pos x="350" y="147"/>
                  </a:cxn>
                  <a:cxn ang="0">
                    <a:pos x="357" y="129"/>
                  </a:cxn>
                  <a:cxn ang="0">
                    <a:pos x="364" y="108"/>
                  </a:cxn>
                  <a:cxn ang="0">
                    <a:pos x="372" y="80"/>
                  </a:cxn>
                  <a:cxn ang="0">
                    <a:pos x="372" y="60"/>
                  </a:cxn>
                  <a:cxn ang="0">
                    <a:pos x="364" y="35"/>
                  </a:cxn>
                  <a:cxn ang="0">
                    <a:pos x="364" y="35"/>
                  </a:cxn>
                  <a:cxn ang="0">
                    <a:pos x="364" y="28"/>
                  </a:cxn>
                  <a:cxn ang="0">
                    <a:pos x="357" y="28"/>
                  </a:cxn>
                  <a:cxn ang="0">
                    <a:pos x="350" y="21"/>
                  </a:cxn>
                  <a:cxn ang="0">
                    <a:pos x="343" y="14"/>
                  </a:cxn>
                  <a:cxn ang="0">
                    <a:pos x="336" y="7"/>
                  </a:cxn>
                  <a:cxn ang="0">
                    <a:pos x="328" y="0"/>
                  </a:cxn>
                  <a:cxn ang="0">
                    <a:pos x="314" y="0"/>
                  </a:cxn>
                  <a:cxn ang="0">
                    <a:pos x="314" y="0"/>
                  </a:cxn>
                  <a:cxn ang="0">
                    <a:pos x="321" y="14"/>
                  </a:cxn>
                  <a:cxn ang="0">
                    <a:pos x="328" y="28"/>
                  </a:cxn>
                  <a:cxn ang="0">
                    <a:pos x="328" y="56"/>
                  </a:cxn>
                  <a:cxn ang="0">
                    <a:pos x="328" y="80"/>
                  </a:cxn>
                  <a:cxn ang="0">
                    <a:pos x="328" y="108"/>
                  </a:cxn>
                  <a:cxn ang="0">
                    <a:pos x="321" y="140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303" y="174"/>
                  </a:cxn>
                  <a:cxn ang="0">
                    <a:pos x="296" y="174"/>
                  </a:cxn>
                  <a:cxn ang="0">
                    <a:pos x="296" y="181"/>
                  </a:cxn>
                  <a:cxn ang="0">
                    <a:pos x="289" y="181"/>
                  </a:cxn>
                  <a:cxn ang="0">
                    <a:pos x="282" y="188"/>
                  </a:cxn>
                  <a:cxn ang="0">
                    <a:pos x="274" y="188"/>
                  </a:cxn>
                  <a:cxn ang="0">
                    <a:pos x="267" y="188"/>
                  </a:cxn>
                  <a:cxn ang="0">
                    <a:pos x="260" y="195"/>
                  </a:cxn>
                  <a:cxn ang="0">
                    <a:pos x="253" y="195"/>
                  </a:cxn>
                  <a:cxn ang="0">
                    <a:pos x="238" y="195"/>
                  </a:cxn>
                  <a:cxn ang="0">
                    <a:pos x="235" y="195"/>
                  </a:cxn>
                  <a:cxn ang="0">
                    <a:pos x="220" y="195"/>
                  </a:cxn>
                  <a:cxn ang="0">
                    <a:pos x="206" y="195"/>
                  </a:cxn>
                  <a:cxn ang="0">
                    <a:pos x="191" y="195"/>
                  </a:cxn>
                  <a:cxn ang="0">
                    <a:pos x="191" y="227"/>
                  </a:cxn>
                  <a:cxn ang="0">
                    <a:pos x="8" y="206"/>
                  </a:cxn>
                  <a:cxn ang="0">
                    <a:pos x="8" y="181"/>
                  </a:cxn>
                </a:cxnLst>
                <a:rect l="0" t="0" r="r" b="b"/>
                <a:pathLst>
                  <a:path w="372" h="241">
                    <a:moveTo>
                      <a:pt x="8" y="181"/>
                    </a:moveTo>
                    <a:lnTo>
                      <a:pt x="0" y="213"/>
                    </a:lnTo>
                    <a:lnTo>
                      <a:pt x="238" y="241"/>
                    </a:lnTo>
                    <a:lnTo>
                      <a:pt x="238" y="241"/>
                    </a:lnTo>
                    <a:lnTo>
                      <a:pt x="246" y="241"/>
                    </a:lnTo>
                    <a:lnTo>
                      <a:pt x="253" y="234"/>
                    </a:lnTo>
                    <a:lnTo>
                      <a:pt x="267" y="227"/>
                    </a:lnTo>
                    <a:lnTo>
                      <a:pt x="274" y="220"/>
                    </a:lnTo>
                    <a:lnTo>
                      <a:pt x="289" y="213"/>
                    </a:lnTo>
                    <a:lnTo>
                      <a:pt x="303" y="199"/>
                    </a:lnTo>
                    <a:lnTo>
                      <a:pt x="314" y="195"/>
                    </a:lnTo>
                    <a:lnTo>
                      <a:pt x="328" y="174"/>
                    </a:lnTo>
                    <a:lnTo>
                      <a:pt x="343" y="160"/>
                    </a:lnTo>
                    <a:lnTo>
                      <a:pt x="350" y="147"/>
                    </a:lnTo>
                    <a:lnTo>
                      <a:pt x="357" y="129"/>
                    </a:lnTo>
                    <a:lnTo>
                      <a:pt x="364" y="108"/>
                    </a:lnTo>
                    <a:lnTo>
                      <a:pt x="372" y="80"/>
                    </a:lnTo>
                    <a:lnTo>
                      <a:pt x="372" y="60"/>
                    </a:lnTo>
                    <a:lnTo>
                      <a:pt x="364" y="35"/>
                    </a:lnTo>
                    <a:lnTo>
                      <a:pt x="364" y="35"/>
                    </a:lnTo>
                    <a:lnTo>
                      <a:pt x="364" y="28"/>
                    </a:lnTo>
                    <a:lnTo>
                      <a:pt x="357" y="28"/>
                    </a:lnTo>
                    <a:lnTo>
                      <a:pt x="350" y="21"/>
                    </a:lnTo>
                    <a:lnTo>
                      <a:pt x="343" y="14"/>
                    </a:lnTo>
                    <a:lnTo>
                      <a:pt x="336" y="7"/>
                    </a:lnTo>
                    <a:lnTo>
                      <a:pt x="328" y="0"/>
                    </a:lnTo>
                    <a:lnTo>
                      <a:pt x="314" y="0"/>
                    </a:lnTo>
                    <a:lnTo>
                      <a:pt x="314" y="0"/>
                    </a:lnTo>
                    <a:lnTo>
                      <a:pt x="321" y="14"/>
                    </a:lnTo>
                    <a:lnTo>
                      <a:pt x="328" y="28"/>
                    </a:lnTo>
                    <a:lnTo>
                      <a:pt x="328" y="56"/>
                    </a:lnTo>
                    <a:lnTo>
                      <a:pt x="328" y="80"/>
                    </a:lnTo>
                    <a:lnTo>
                      <a:pt x="328" y="108"/>
                    </a:lnTo>
                    <a:lnTo>
                      <a:pt x="321" y="140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303" y="174"/>
                    </a:lnTo>
                    <a:lnTo>
                      <a:pt x="296" y="174"/>
                    </a:lnTo>
                    <a:lnTo>
                      <a:pt x="296" y="181"/>
                    </a:lnTo>
                    <a:lnTo>
                      <a:pt x="289" y="181"/>
                    </a:lnTo>
                    <a:lnTo>
                      <a:pt x="282" y="188"/>
                    </a:lnTo>
                    <a:lnTo>
                      <a:pt x="274" y="188"/>
                    </a:lnTo>
                    <a:lnTo>
                      <a:pt x="267" y="188"/>
                    </a:lnTo>
                    <a:lnTo>
                      <a:pt x="260" y="195"/>
                    </a:lnTo>
                    <a:lnTo>
                      <a:pt x="253" y="195"/>
                    </a:lnTo>
                    <a:lnTo>
                      <a:pt x="238" y="195"/>
                    </a:lnTo>
                    <a:lnTo>
                      <a:pt x="235" y="195"/>
                    </a:lnTo>
                    <a:lnTo>
                      <a:pt x="220" y="195"/>
                    </a:lnTo>
                    <a:lnTo>
                      <a:pt x="206" y="195"/>
                    </a:lnTo>
                    <a:lnTo>
                      <a:pt x="191" y="195"/>
                    </a:lnTo>
                    <a:lnTo>
                      <a:pt x="191" y="227"/>
                    </a:lnTo>
                    <a:lnTo>
                      <a:pt x="8" y="206"/>
                    </a:lnTo>
                    <a:lnTo>
                      <a:pt x="8" y="181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35" name="Freeform 113"/>
              <p:cNvSpPr>
                <a:spLocks/>
              </p:cNvSpPr>
              <p:nvPr/>
            </p:nvSpPr>
            <p:spPr bwMode="auto">
              <a:xfrm>
                <a:off x="3229" y="3646"/>
                <a:ext cx="274" cy="80"/>
              </a:xfrm>
              <a:custGeom>
                <a:avLst/>
                <a:gdLst/>
                <a:ahLst/>
                <a:cxnLst>
                  <a:cxn ang="0">
                    <a:pos x="274" y="24"/>
                  </a:cxn>
                  <a:cxn ang="0">
                    <a:pos x="7" y="0"/>
                  </a:cxn>
                  <a:cxn ang="0">
                    <a:pos x="0" y="24"/>
                  </a:cxn>
                  <a:cxn ang="0">
                    <a:pos x="266" y="80"/>
                  </a:cxn>
                  <a:cxn ang="0">
                    <a:pos x="274" y="24"/>
                  </a:cxn>
                </a:cxnLst>
                <a:rect l="0" t="0" r="r" b="b"/>
                <a:pathLst>
                  <a:path w="274" h="80">
                    <a:moveTo>
                      <a:pt x="274" y="24"/>
                    </a:moveTo>
                    <a:lnTo>
                      <a:pt x="7" y="0"/>
                    </a:lnTo>
                    <a:lnTo>
                      <a:pt x="0" y="24"/>
                    </a:lnTo>
                    <a:lnTo>
                      <a:pt x="266" y="80"/>
                    </a:lnTo>
                    <a:lnTo>
                      <a:pt x="27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36" name="Freeform 114"/>
              <p:cNvSpPr>
                <a:spLocks/>
              </p:cNvSpPr>
              <p:nvPr/>
            </p:nvSpPr>
            <p:spPr bwMode="auto">
              <a:xfrm>
                <a:off x="3366" y="3670"/>
                <a:ext cx="115" cy="35"/>
              </a:xfrm>
              <a:custGeom>
                <a:avLst/>
                <a:gdLst/>
                <a:ahLst/>
                <a:cxnLst>
                  <a:cxn ang="0">
                    <a:pos x="115" y="14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108" y="35"/>
                  </a:cxn>
                  <a:cxn ang="0">
                    <a:pos x="115" y="14"/>
                  </a:cxn>
                </a:cxnLst>
                <a:rect l="0" t="0" r="r" b="b"/>
                <a:pathLst>
                  <a:path w="115" h="35">
                    <a:moveTo>
                      <a:pt x="115" y="14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108" y="35"/>
                    </a:lnTo>
                    <a:lnTo>
                      <a:pt x="115" y="14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37" name="Freeform 115"/>
              <p:cNvSpPr>
                <a:spLocks/>
              </p:cNvSpPr>
              <p:nvPr/>
            </p:nvSpPr>
            <p:spPr bwMode="auto">
              <a:xfrm>
                <a:off x="3247" y="3652"/>
                <a:ext cx="75" cy="25"/>
              </a:xfrm>
              <a:custGeom>
                <a:avLst/>
                <a:gdLst/>
                <a:ahLst/>
                <a:cxnLst>
                  <a:cxn ang="0">
                    <a:pos x="75" y="14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75" y="25"/>
                  </a:cxn>
                  <a:cxn ang="0">
                    <a:pos x="75" y="14"/>
                  </a:cxn>
                </a:cxnLst>
                <a:rect l="0" t="0" r="r" b="b"/>
                <a:pathLst>
                  <a:path w="75" h="25">
                    <a:moveTo>
                      <a:pt x="75" y="14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75" y="25"/>
                    </a:lnTo>
                    <a:lnTo>
                      <a:pt x="75" y="14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38" name="Freeform 116"/>
              <p:cNvSpPr>
                <a:spLocks/>
              </p:cNvSpPr>
              <p:nvPr/>
            </p:nvSpPr>
            <p:spPr bwMode="auto">
              <a:xfrm>
                <a:off x="3056" y="3677"/>
                <a:ext cx="454" cy="146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0" y="49"/>
                  </a:cxn>
                  <a:cxn ang="0">
                    <a:pos x="0" y="42"/>
                  </a:cxn>
                  <a:cxn ang="0">
                    <a:pos x="7" y="42"/>
                  </a:cxn>
                  <a:cxn ang="0">
                    <a:pos x="14" y="42"/>
                  </a:cxn>
                  <a:cxn ang="0">
                    <a:pos x="21" y="42"/>
                  </a:cxn>
                  <a:cxn ang="0">
                    <a:pos x="28" y="42"/>
                  </a:cxn>
                  <a:cxn ang="0">
                    <a:pos x="36" y="35"/>
                  </a:cxn>
                  <a:cxn ang="0">
                    <a:pos x="50" y="35"/>
                  </a:cxn>
                  <a:cxn ang="0">
                    <a:pos x="57" y="35"/>
                  </a:cxn>
                  <a:cxn ang="0">
                    <a:pos x="68" y="28"/>
                  </a:cxn>
                  <a:cxn ang="0">
                    <a:pos x="75" y="28"/>
                  </a:cxn>
                  <a:cxn ang="0">
                    <a:pos x="83" y="21"/>
                  </a:cxn>
                  <a:cxn ang="0">
                    <a:pos x="97" y="14"/>
                  </a:cxn>
                  <a:cxn ang="0">
                    <a:pos x="104" y="14"/>
                  </a:cxn>
                  <a:cxn ang="0">
                    <a:pos x="111" y="7"/>
                  </a:cxn>
                  <a:cxn ang="0">
                    <a:pos x="119" y="0"/>
                  </a:cxn>
                  <a:cxn ang="0">
                    <a:pos x="454" y="73"/>
                  </a:cxn>
                  <a:cxn ang="0">
                    <a:pos x="454" y="73"/>
                  </a:cxn>
                  <a:cxn ang="0">
                    <a:pos x="454" y="80"/>
                  </a:cxn>
                  <a:cxn ang="0">
                    <a:pos x="447" y="80"/>
                  </a:cxn>
                  <a:cxn ang="0">
                    <a:pos x="447" y="80"/>
                  </a:cxn>
                  <a:cxn ang="0">
                    <a:pos x="439" y="87"/>
                  </a:cxn>
                  <a:cxn ang="0">
                    <a:pos x="432" y="94"/>
                  </a:cxn>
                  <a:cxn ang="0">
                    <a:pos x="425" y="101"/>
                  </a:cxn>
                  <a:cxn ang="0">
                    <a:pos x="418" y="108"/>
                  </a:cxn>
                  <a:cxn ang="0">
                    <a:pos x="410" y="115"/>
                  </a:cxn>
                  <a:cxn ang="0">
                    <a:pos x="403" y="115"/>
                  </a:cxn>
                  <a:cxn ang="0">
                    <a:pos x="392" y="122"/>
                  </a:cxn>
                  <a:cxn ang="0">
                    <a:pos x="385" y="129"/>
                  </a:cxn>
                  <a:cxn ang="0">
                    <a:pos x="378" y="132"/>
                  </a:cxn>
                  <a:cxn ang="0">
                    <a:pos x="371" y="139"/>
                  </a:cxn>
                  <a:cxn ang="0">
                    <a:pos x="356" y="139"/>
                  </a:cxn>
                  <a:cxn ang="0">
                    <a:pos x="349" y="146"/>
                  </a:cxn>
                  <a:cxn ang="0">
                    <a:pos x="0" y="49"/>
                  </a:cxn>
                </a:cxnLst>
                <a:rect l="0" t="0" r="r" b="b"/>
                <a:pathLst>
                  <a:path w="454" h="146">
                    <a:moveTo>
                      <a:pt x="0" y="49"/>
                    </a:moveTo>
                    <a:lnTo>
                      <a:pt x="0" y="49"/>
                    </a:lnTo>
                    <a:lnTo>
                      <a:pt x="0" y="42"/>
                    </a:lnTo>
                    <a:lnTo>
                      <a:pt x="7" y="42"/>
                    </a:lnTo>
                    <a:lnTo>
                      <a:pt x="14" y="42"/>
                    </a:lnTo>
                    <a:lnTo>
                      <a:pt x="21" y="42"/>
                    </a:lnTo>
                    <a:lnTo>
                      <a:pt x="28" y="42"/>
                    </a:lnTo>
                    <a:lnTo>
                      <a:pt x="36" y="35"/>
                    </a:lnTo>
                    <a:lnTo>
                      <a:pt x="50" y="35"/>
                    </a:lnTo>
                    <a:lnTo>
                      <a:pt x="57" y="35"/>
                    </a:lnTo>
                    <a:lnTo>
                      <a:pt x="68" y="28"/>
                    </a:lnTo>
                    <a:lnTo>
                      <a:pt x="75" y="28"/>
                    </a:lnTo>
                    <a:lnTo>
                      <a:pt x="83" y="21"/>
                    </a:lnTo>
                    <a:lnTo>
                      <a:pt x="97" y="14"/>
                    </a:lnTo>
                    <a:lnTo>
                      <a:pt x="104" y="14"/>
                    </a:lnTo>
                    <a:lnTo>
                      <a:pt x="111" y="7"/>
                    </a:lnTo>
                    <a:lnTo>
                      <a:pt x="119" y="0"/>
                    </a:lnTo>
                    <a:lnTo>
                      <a:pt x="454" y="73"/>
                    </a:lnTo>
                    <a:lnTo>
                      <a:pt x="454" y="73"/>
                    </a:lnTo>
                    <a:lnTo>
                      <a:pt x="454" y="80"/>
                    </a:lnTo>
                    <a:lnTo>
                      <a:pt x="447" y="80"/>
                    </a:lnTo>
                    <a:lnTo>
                      <a:pt x="447" y="80"/>
                    </a:lnTo>
                    <a:lnTo>
                      <a:pt x="439" y="87"/>
                    </a:lnTo>
                    <a:lnTo>
                      <a:pt x="432" y="94"/>
                    </a:lnTo>
                    <a:lnTo>
                      <a:pt x="425" y="101"/>
                    </a:lnTo>
                    <a:lnTo>
                      <a:pt x="418" y="108"/>
                    </a:lnTo>
                    <a:lnTo>
                      <a:pt x="410" y="115"/>
                    </a:lnTo>
                    <a:lnTo>
                      <a:pt x="403" y="115"/>
                    </a:lnTo>
                    <a:lnTo>
                      <a:pt x="392" y="122"/>
                    </a:lnTo>
                    <a:lnTo>
                      <a:pt x="385" y="129"/>
                    </a:lnTo>
                    <a:lnTo>
                      <a:pt x="378" y="132"/>
                    </a:lnTo>
                    <a:lnTo>
                      <a:pt x="371" y="139"/>
                    </a:lnTo>
                    <a:lnTo>
                      <a:pt x="356" y="139"/>
                    </a:lnTo>
                    <a:lnTo>
                      <a:pt x="349" y="1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99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39" name="Freeform 117"/>
              <p:cNvSpPr>
                <a:spLocks/>
              </p:cNvSpPr>
              <p:nvPr/>
            </p:nvSpPr>
            <p:spPr bwMode="auto">
              <a:xfrm>
                <a:off x="3510" y="3666"/>
                <a:ext cx="155" cy="67"/>
              </a:xfrm>
              <a:custGeom>
                <a:avLst/>
                <a:gdLst/>
                <a:ahLst/>
                <a:cxnLst>
                  <a:cxn ang="0">
                    <a:pos x="11" y="67"/>
                  </a:cxn>
                  <a:cxn ang="0">
                    <a:pos x="155" y="25"/>
                  </a:cxn>
                  <a:cxn ang="0">
                    <a:pos x="68" y="0"/>
                  </a:cxn>
                  <a:cxn ang="0">
                    <a:pos x="0" y="4"/>
                  </a:cxn>
                  <a:cxn ang="0">
                    <a:pos x="0" y="67"/>
                  </a:cxn>
                  <a:cxn ang="0">
                    <a:pos x="11" y="67"/>
                  </a:cxn>
                </a:cxnLst>
                <a:rect l="0" t="0" r="r" b="b"/>
                <a:pathLst>
                  <a:path w="155" h="67">
                    <a:moveTo>
                      <a:pt x="11" y="67"/>
                    </a:moveTo>
                    <a:lnTo>
                      <a:pt x="155" y="25"/>
                    </a:lnTo>
                    <a:lnTo>
                      <a:pt x="68" y="0"/>
                    </a:lnTo>
                    <a:lnTo>
                      <a:pt x="0" y="4"/>
                    </a:lnTo>
                    <a:lnTo>
                      <a:pt x="0" y="67"/>
                    </a:lnTo>
                    <a:lnTo>
                      <a:pt x="11" y="67"/>
                    </a:lnTo>
                    <a:close/>
                  </a:path>
                </a:pathLst>
              </a:custGeom>
              <a:solidFill>
                <a:srgbClr val="001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0" name="Freeform 118"/>
              <p:cNvSpPr>
                <a:spLocks/>
              </p:cNvSpPr>
              <p:nvPr/>
            </p:nvSpPr>
            <p:spPr bwMode="auto">
              <a:xfrm>
                <a:off x="3092" y="3367"/>
                <a:ext cx="83" cy="331"/>
              </a:xfrm>
              <a:custGeom>
                <a:avLst/>
                <a:gdLst/>
                <a:ahLst/>
                <a:cxnLst>
                  <a:cxn ang="0">
                    <a:pos x="83" y="7"/>
                  </a:cxn>
                  <a:cxn ang="0">
                    <a:pos x="83" y="7"/>
                  </a:cxn>
                  <a:cxn ang="0">
                    <a:pos x="83" y="7"/>
                  </a:cxn>
                  <a:cxn ang="0">
                    <a:pos x="83" y="7"/>
                  </a:cxn>
                  <a:cxn ang="0">
                    <a:pos x="75" y="7"/>
                  </a:cxn>
                  <a:cxn ang="0">
                    <a:pos x="75" y="0"/>
                  </a:cxn>
                  <a:cxn ang="0">
                    <a:pos x="68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4" y="7"/>
                  </a:cxn>
                  <a:cxn ang="0">
                    <a:pos x="7" y="7"/>
                  </a:cxn>
                  <a:cxn ang="0">
                    <a:pos x="0" y="14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0" y="331"/>
                  </a:cxn>
                  <a:cxn ang="0">
                    <a:pos x="7" y="331"/>
                  </a:cxn>
                  <a:cxn ang="0">
                    <a:pos x="7" y="331"/>
                  </a:cxn>
                  <a:cxn ang="0">
                    <a:pos x="14" y="324"/>
                  </a:cxn>
                  <a:cxn ang="0">
                    <a:pos x="21" y="324"/>
                  </a:cxn>
                  <a:cxn ang="0">
                    <a:pos x="25" y="324"/>
                  </a:cxn>
                  <a:cxn ang="0">
                    <a:pos x="32" y="324"/>
                  </a:cxn>
                  <a:cxn ang="0">
                    <a:pos x="39" y="317"/>
                  </a:cxn>
                  <a:cxn ang="0">
                    <a:pos x="47" y="317"/>
                  </a:cxn>
                  <a:cxn ang="0">
                    <a:pos x="54" y="317"/>
                  </a:cxn>
                  <a:cxn ang="0">
                    <a:pos x="61" y="310"/>
                  </a:cxn>
                  <a:cxn ang="0">
                    <a:pos x="68" y="303"/>
                  </a:cxn>
                  <a:cxn ang="0">
                    <a:pos x="75" y="303"/>
                  </a:cxn>
                  <a:cxn ang="0">
                    <a:pos x="83" y="299"/>
                  </a:cxn>
                  <a:cxn ang="0">
                    <a:pos x="83" y="7"/>
                  </a:cxn>
                </a:cxnLst>
                <a:rect l="0" t="0" r="r" b="b"/>
                <a:pathLst>
                  <a:path w="83" h="331">
                    <a:moveTo>
                      <a:pt x="83" y="7"/>
                    </a:moveTo>
                    <a:lnTo>
                      <a:pt x="83" y="7"/>
                    </a:lnTo>
                    <a:lnTo>
                      <a:pt x="83" y="7"/>
                    </a:lnTo>
                    <a:lnTo>
                      <a:pt x="83" y="7"/>
                    </a:lnTo>
                    <a:lnTo>
                      <a:pt x="75" y="7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0" y="14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7" y="331"/>
                    </a:lnTo>
                    <a:lnTo>
                      <a:pt x="7" y="331"/>
                    </a:lnTo>
                    <a:lnTo>
                      <a:pt x="14" y="324"/>
                    </a:lnTo>
                    <a:lnTo>
                      <a:pt x="21" y="324"/>
                    </a:lnTo>
                    <a:lnTo>
                      <a:pt x="25" y="324"/>
                    </a:lnTo>
                    <a:lnTo>
                      <a:pt x="32" y="324"/>
                    </a:lnTo>
                    <a:lnTo>
                      <a:pt x="39" y="317"/>
                    </a:lnTo>
                    <a:lnTo>
                      <a:pt x="47" y="317"/>
                    </a:lnTo>
                    <a:lnTo>
                      <a:pt x="54" y="317"/>
                    </a:lnTo>
                    <a:lnTo>
                      <a:pt x="61" y="310"/>
                    </a:lnTo>
                    <a:lnTo>
                      <a:pt x="68" y="303"/>
                    </a:lnTo>
                    <a:lnTo>
                      <a:pt x="75" y="303"/>
                    </a:lnTo>
                    <a:lnTo>
                      <a:pt x="83" y="299"/>
                    </a:lnTo>
                    <a:lnTo>
                      <a:pt x="83" y="7"/>
                    </a:lnTo>
                    <a:close/>
                  </a:path>
                </a:pathLst>
              </a:custGeom>
              <a:solidFill>
                <a:srgbClr val="7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1" name="Freeform 119"/>
              <p:cNvSpPr>
                <a:spLocks/>
              </p:cNvSpPr>
              <p:nvPr/>
            </p:nvSpPr>
            <p:spPr bwMode="auto">
              <a:xfrm>
                <a:off x="3092" y="3367"/>
                <a:ext cx="75" cy="279"/>
              </a:xfrm>
              <a:custGeom>
                <a:avLst/>
                <a:gdLst/>
                <a:ahLst/>
                <a:cxnLst>
                  <a:cxn ang="0">
                    <a:pos x="75" y="7"/>
                  </a:cxn>
                  <a:cxn ang="0">
                    <a:pos x="75" y="7"/>
                  </a:cxn>
                  <a:cxn ang="0">
                    <a:pos x="75" y="7"/>
                  </a:cxn>
                  <a:cxn ang="0">
                    <a:pos x="68" y="7"/>
                  </a:cxn>
                  <a:cxn ang="0">
                    <a:pos x="68" y="7"/>
                  </a:cxn>
                  <a:cxn ang="0">
                    <a:pos x="61" y="7"/>
                  </a:cxn>
                  <a:cxn ang="0">
                    <a:pos x="61" y="7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1" y="7"/>
                  </a:cxn>
                  <a:cxn ang="0">
                    <a:pos x="14" y="7"/>
                  </a:cxn>
                  <a:cxn ang="0">
                    <a:pos x="7" y="14"/>
                  </a:cxn>
                  <a:cxn ang="0">
                    <a:pos x="0" y="14"/>
                  </a:cxn>
                  <a:cxn ang="0">
                    <a:pos x="0" y="279"/>
                  </a:cxn>
                  <a:cxn ang="0">
                    <a:pos x="0" y="279"/>
                  </a:cxn>
                  <a:cxn ang="0">
                    <a:pos x="0" y="279"/>
                  </a:cxn>
                  <a:cxn ang="0">
                    <a:pos x="7" y="279"/>
                  </a:cxn>
                  <a:cxn ang="0">
                    <a:pos x="7" y="279"/>
                  </a:cxn>
                  <a:cxn ang="0">
                    <a:pos x="14" y="279"/>
                  </a:cxn>
                  <a:cxn ang="0">
                    <a:pos x="14" y="279"/>
                  </a:cxn>
                  <a:cxn ang="0">
                    <a:pos x="21" y="279"/>
                  </a:cxn>
                  <a:cxn ang="0">
                    <a:pos x="25" y="279"/>
                  </a:cxn>
                  <a:cxn ang="0">
                    <a:pos x="25" y="272"/>
                  </a:cxn>
                  <a:cxn ang="0">
                    <a:pos x="32" y="272"/>
                  </a:cxn>
                  <a:cxn ang="0">
                    <a:pos x="39" y="272"/>
                  </a:cxn>
                  <a:cxn ang="0">
                    <a:pos x="47" y="265"/>
                  </a:cxn>
                  <a:cxn ang="0">
                    <a:pos x="54" y="265"/>
                  </a:cxn>
                  <a:cxn ang="0">
                    <a:pos x="61" y="258"/>
                  </a:cxn>
                  <a:cxn ang="0">
                    <a:pos x="68" y="258"/>
                  </a:cxn>
                  <a:cxn ang="0">
                    <a:pos x="75" y="251"/>
                  </a:cxn>
                  <a:cxn ang="0">
                    <a:pos x="75" y="7"/>
                  </a:cxn>
                </a:cxnLst>
                <a:rect l="0" t="0" r="r" b="b"/>
                <a:pathLst>
                  <a:path w="75" h="279">
                    <a:moveTo>
                      <a:pt x="75" y="7"/>
                    </a:moveTo>
                    <a:lnTo>
                      <a:pt x="75" y="7"/>
                    </a:lnTo>
                    <a:lnTo>
                      <a:pt x="75" y="7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61" y="7"/>
                    </a:lnTo>
                    <a:lnTo>
                      <a:pt x="61" y="7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1" y="7"/>
                    </a:lnTo>
                    <a:lnTo>
                      <a:pt x="14" y="7"/>
                    </a:lnTo>
                    <a:lnTo>
                      <a:pt x="7" y="14"/>
                    </a:lnTo>
                    <a:lnTo>
                      <a:pt x="0" y="14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7" y="279"/>
                    </a:lnTo>
                    <a:lnTo>
                      <a:pt x="7" y="279"/>
                    </a:lnTo>
                    <a:lnTo>
                      <a:pt x="14" y="279"/>
                    </a:lnTo>
                    <a:lnTo>
                      <a:pt x="14" y="279"/>
                    </a:lnTo>
                    <a:lnTo>
                      <a:pt x="21" y="279"/>
                    </a:lnTo>
                    <a:lnTo>
                      <a:pt x="25" y="279"/>
                    </a:lnTo>
                    <a:lnTo>
                      <a:pt x="25" y="272"/>
                    </a:lnTo>
                    <a:lnTo>
                      <a:pt x="32" y="272"/>
                    </a:lnTo>
                    <a:lnTo>
                      <a:pt x="39" y="272"/>
                    </a:lnTo>
                    <a:lnTo>
                      <a:pt x="47" y="265"/>
                    </a:lnTo>
                    <a:lnTo>
                      <a:pt x="54" y="265"/>
                    </a:lnTo>
                    <a:lnTo>
                      <a:pt x="61" y="258"/>
                    </a:lnTo>
                    <a:lnTo>
                      <a:pt x="68" y="258"/>
                    </a:lnTo>
                    <a:lnTo>
                      <a:pt x="75" y="251"/>
                    </a:lnTo>
                    <a:lnTo>
                      <a:pt x="75" y="7"/>
                    </a:lnTo>
                    <a:close/>
                  </a:path>
                </a:pathLst>
              </a:custGeom>
              <a:solidFill>
                <a:srgbClr val="93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2" name="Freeform 120"/>
              <p:cNvSpPr>
                <a:spLocks/>
              </p:cNvSpPr>
              <p:nvPr/>
            </p:nvSpPr>
            <p:spPr bwMode="auto">
              <a:xfrm>
                <a:off x="3092" y="3374"/>
                <a:ext cx="61" cy="226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4" y="0"/>
                  </a:cxn>
                  <a:cxn ang="0">
                    <a:pos x="7" y="7"/>
                  </a:cxn>
                  <a:cxn ang="0">
                    <a:pos x="0" y="7"/>
                  </a:cxn>
                  <a:cxn ang="0">
                    <a:pos x="0" y="226"/>
                  </a:cxn>
                  <a:cxn ang="0">
                    <a:pos x="0" y="226"/>
                  </a:cxn>
                  <a:cxn ang="0">
                    <a:pos x="7" y="226"/>
                  </a:cxn>
                  <a:cxn ang="0">
                    <a:pos x="7" y="226"/>
                  </a:cxn>
                  <a:cxn ang="0">
                    <a:pos x="7" y="226"/>
                  </a:cxn>
                  <a:cxn ang="0">
                    <a:pos x="14" y="226"/>
                  </a:cxn>
                  <a:cxn ang="0">
                    <a:pos x="14" y="226"/>
                  </a:cxn>
                  <a:cxn ang="0">
                    <a:pos x="21" y="226"/>
                  </a:cxn>
                  <a:cxn ang="0">
                    <a:pos x="21" y="219"/>
                  </a:cxn>
                  <a:cxn ang="0">
                    <a:pos x="25" y="219"/>
                  </a:cxn>
                  <a:cxn ang="0">
                    <a:pos x="32" y="219"/>
                  </a:cxn>
                  <a:cxn ang="0">
                    <a:pos x="32" y="219"/>
                  </a:cxn>
                  <a:cxn ang="0">
                    <a:pos x="39" y="212"/>
                  </a:cxn>
                  <a:cxn ang="0">
                    <a:pos x="47" y="212"/>
                  </a:cxn>
                  <a:cxn ang="0">
                    <a:pos x="54" y="212"/>
                  </a:cxn>
                  <a:cxn ang="0">
                    <a:pos x="61" y="205"/>
                  </a:cxn>
                  <a:cxn ang="0">
                    <a:pos x="61" y="205"/>
                  </a:cxn>
                  <a:cxn ang="0">
                    <a:pos x="61" y="0"/>
                  </a:cxn>
                </a:cxnLst>
                <a:rect l="0" t="0" r="r" b="b"/>
                <a:pathLst>
                  <a:path w="61" h="226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226"/>
                    </a:lnTo>
                    <a:lnTo>
                      <a:pt x="0" y="226"/>
                    </a:lnTo>
                    <a:lnTo>
                      <a:pt x="7" y="226"/>
                    </a:lnTo>
                    <a:lnTo>
                      <a:pt x="7" y="226"/>
                    </a:lnTo>
                    <a:lnTo>
                      <a:pt x="7" y="226"/>
                    </a:lnTo>
                    <a:lnTo>
                      <a:pt x="14" y="226"/>
                    </a:lnTo>
                    <a:lnTo>
                      <a:pt x="14" y="226"/>
                    </a:lnTo>
                    <a:lnTo>
                      <a:pt x="21" y="226"/>
                    </a:lnTo>
                    <a:lnTo>
                      <a:pt x="21" y="219"/>
                    </a:lnTo>
                    <a:lnTo>
                      <a:pt x="25" y="219"/>
                    </a:lnTo>
                    <a:lnTo>
                      <a:pt x="32" y="219"/>
                    </a:lnTo>
                    <a:lnTo>
                      <a:pt x="32" y="219"/>
                    </a:lnTo>
                    <a:lnTo>
                      <a:pt x="39" y="212"/>
                    </a:lnTo>
                    <a:lnTo>
                      <a:pt x="47" y="212"/>
                    </a:lnTo>
                    <a:lnTo>
                      <a:pt x="54" y="212"/>
                    </a:lnTo>
                    <a:lnTo>
                      <a:pt x="61" y="205"/>
                    </a:lnTo>
                    <a:lnTo>
                      <a:pt x="61" y="205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A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3" name="Freeform 121"/>
              <p:cNvSpPr>
                <a:spLocks/>
              </p:cNvSpPr>
              <p:nvPr/>
            </p:nvSpPr>
            <p:spPr bwMode="auto">
              <a:xfrm>
                <a:off x="3099" y="3374"/>
                <a:ext cx="47" cy="178"/>
              </a:xfrm>
              <a:custGeom>
                <a:avLst/>
                <a:gdLst/>
                <a:ahLst/>
                <a:cxnLst>
                  <a:cxn ang="0">
                    <a:pos x="47" y="7"/>
                  </a:cxn>
                  <a:cxn ang="0">
                    <a:pos x="47" y="7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7" y="7"/>
                  </a:cxn>
                  <a:cxn ang="0">
                    <a:pos x="0" y="7"/>
                  </a:cxn>
                  <a:cxn ang="0">
                    <a:pos x="0" y="178"/>
                  </a:cxn>
                  <a:cxn ang="0">
                    <a:pos x="0" y="178"/>
                  </a:cxn>
                  <a:cxn ang="0">
                    <a:pos x="0" y="171"/>
                  </a:cxn>
                  <a:cxn ang="0">
                    <a:pos x="7" y="171"/>
                  </a:cxn>
                  <a:cxn ang="0">
                    <a:pos x="14" y="171"/>
                  </a:cxn>
                  <a:cxn ang="0">
                    <a:pos x="18" y="171"/>
                  </a:cxn>
                  <a:cxn ang="0">
                    <a:pos x="25" y="164"/>
                  </a:cxn>
                  <a:cxn ang="0">
                    <a:pos x="40" y="164"/>
                  </a:cxn>
                  <a:cxn ang="0">
                    <a:pos x="47" y="160"/>
                  </a:cxn>
                  <a:cxn ang="0">
                    <a:pos x="47" y="7"/>
                  </a:cxn>
                </a:cxnLst>
                <a:rect l="0" t="0" r="r" b="b"/>
                <a:pathLst>
                  <a:path w="47" h="178">
                    <a:moveTo>
                      <a:pt x="47" y="7"/>
                    </a:moveTo>
                    <a:lnTo>
                      <a:pt x="47" y="7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0" y="171"/>
                    </a:lnTo>
                    <a:lnTo>
                      <a:pt x="7" y="171"/>
                    </a:lnTo>
                    <a:lnTo>
                      <a:pt x="14" y="171"/>
                    </a:lnTo>
                    <a:lnTo>
                      <a:pt x="18" y="171"/>
                    </a:lnTo>
                    <a:lnTo>
                      <a:pt x="25" y="164"/>
                    </a:lnTo>
                    <a:lnTo>
                      <a:pt x="40" y="164"/>
                    </a:lnTo>
                    <a:lnTo>
                      <a:pt x="47" y="160"/>
                    </a:lnTo>
                    <a:lnTo>
                      <a:pt x="47" y="7"/>
                    </a:lnTo>
                    <a:close/>
                  </a:path>
                </a:pathLst>
              </a:custGeom>
              <a:solidFill>
                <a:srgbClr val="BC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4" name="Freeform 122"/>
              <p:cNvSpPr>
                <a:spLocks/>
              </p:cNvSpPr>
              <p:nvPr/>
            </p:nvSpPr>
            <p:spPr bwMode="auto">
              <a:xfrm>
                <a:off x="3099" y="3374"/>
                <a:ext cx="40" cy="125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2" y="7"/>
                  </a:cxn>
                  <a:cxn ang="0">
                    <a:pos x="32" y="7"/>
                  </a:cxn>
                  <a:cxn ang="0">
                    <a:pos x="32" y="7"/>
                  </a:cxn>
                  <a:cxn ang="0">
                    <a:pos x="25" y="0"/>
                  </a:cxn>
                  <a:cxn ang="0">
                    <a:pos x="18" y="0"/>
                  </a:cxn>
                  <a:cxn ang="0">
                    <a:pos x="14" y="7"/>
                  </a:cxn>
                  <a:cxn ang="0">
                    <a:pos x="7" y="7"/>
                  </a:cxn>
                  <a:cxn ang="0">
                    <a:pos x="0" y="14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7" y="125"/>
                  </a:cxn>
                  <a:cxn ang="0">
                    <a:pos x="7" y="125"/>
                  </a:cxn>
                  <a:cxn ang="0">
                    <a:pos x="14" y="125"/>
                  </a:cxn>
                  <a:cxn ang="0">
                    <a:pos x="18" y="125"/>
                  </a:cxn>
                  <a:cxn ang="0">
                    <a:pos x="25" y="118"/>
                  </a:cxn>
                  <a:cxn ang="0">
                    <a:pos x="32" y="118"/>
                  </a:cxn>
                  <a:cxn ang="0">
                    <a:pos x="40" y="111"/>
                  </a:cxn>
                  <a:cxn ang="0">
                    <a:pos x="40" y="7"/>
                  </a:cxn>
                </a:cxnLst>
                <a:rect l="0" t="0" r="r" b="b"/>
                <a:pathLst>
                  <a:path w="40" h="125">
                    <a:moveTo>
                      <a:pt x="40" y="7"/>
                    </a:move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0" y="14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7" y="125"/>
                    </a:lnTo>
                    <a:lnTo>
                      <a:pt x="7" y="125"/>
                    </a:lnTo>
                    <a:lnTo>
                      <a:pt x="14" y="125"/>
                    </a:lnTo>
                    <a:lnTo>
                      <a:pt x="18" y="125"/>
                    </a:lnTo>
                    <a:lnTo>
                      <a:pt x="25" y="118"/>
                    </a:lnTo>
                    <a:lnTo>
                      <a:pt x="32" y="118"/>
                    </a:lnTo>
                    <a:lnTo>
                      <a:pt x="40" y="111"/>
                    </a:lnTo>
                    <a:lnTo>
                      <a:pt x="40" y="7"/>
                    </a:lnTo>
                    <a:close/>
                  </a:path>
                </a:pathLst>
              </a:custGeom>
              <a:solidFill>
                <a:srgbClr val="D1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5" name="Freeform 123"/>
              <p:cNvSpPr>
                <a:spLocks/>
              </p:cNvSpPr>
              <p:nvPr/>
            </p:nvSpPr>
            <p:spPr bwMode="auto">
              <a:xfrm>
                <a:off x="3099" y="3381"/>
                <a:ext cx="25" cy="73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0" y="7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7" y="73"/>
                  </a:cxn>
                  <a:cxn ang="0">
                    <a:pos x="7" y="73"/>
                  </a:cxn>
                  <a:cxn ang="0">
                    <a:pos x="14" y="66"/>
                  </a:cxn>
                  <a:cxn ang="0">
                    <a:pos x="14" y="66"/>
                  </a:cxn>
                  <a:cxn ang="0">
                    <a:pos x="18" y="66"/>
                  </a:cxn>
                  <a:cxn ang="0">
                    <a:pos x="25" y="66"/>
                  </a:cxn>
                  <a:cxn ang="0">
                    <a:pos x="25" y="59"/>
                  </a:cxn>
                  <a:cxn ang="0">
                    <a:pos x="25" y="0"/>
                  </a:cxn>
                </a:cxnLst>
                <a:rect l="0" t="0" r="r" b="b"/>
                <a:pathLst>
                  <a:path w="25" h="73">
                    <a:moveTo>
                      <a:pt x="25" y="0"/>
                    </a:moveTo>
                    <a:lnTo>
                      <a:pt x="25" y="0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8" y="66"/>
                    </a:lnTo>
                    <a:lnTo>
                      <a:pt x="25" y="66"/>
                    </a:lnTo>
                    <a:lnTo>
                      <a:pt x="25" y="5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E5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6" name="Freeform 124"/>
              <p:cNvSpPr>
                <a:spLocks/>
              </p:cNvSpPr>
              <p:nvPr/>
            </p:nvSpPr>
            <p:spPr bwMode="auto">
              <a:xfrm>
                <a:off x="3412" y="3586"/>
                <a:ext cx="36" cy="32"/>
              </a:xfrm>
              <a:custGeom>
                <a:avLst/>
                <a:gdLst/>
                <a:ahLst/>
                <a:cxnLst>
                  <a:cxn ang="0">
                    <a:pos x="22" y="32"/>
                  </a:cxn>
                  <a:cxn ang="0">
                    <a:pos x="22" y="32"/>
                  </a:cxn>
                  <a:cxn ang="0">
                    <a:pos x="29" y="32"/>
                  </a:cxn>
                  <a:cxn ang="0">
                    <a:pos x="29" y="32"/>
                  </a:cxn>
                  <a:cxn ang="0">
                    <a:pos x="29" y="32"/>
                  </a:cxn>
                  <a:cxn ang="0">
                    <a:pos x="36" y="25"/>
                  </a:cxn>
                  <a:cxn ang="0">
                    <a:pos x="36" y="25"/>
                  </a:cxn>
                  <a:cxn ang="0">
                    <a:pos x="36" y="18"/>
                  </a:cxn>
                  <a:cxn ang="0">
                    <a:pos x="36" y="18"/>
                  </a:cxn>
                  <a:cxn ang="0">
                    <a:pos x="36" y="14"/>
                  </a:cxn>
                  <a:cxn ang="0">
                    <a:pos x="36" y="14"/>
                  </a:cxn>
                  <a:cxn ang="0">
                    <a:pos x="36" y="7"/>
                  </a:cxn>
                  <a:cxn ang="0">
                    <a:pos x="29" y="7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15" y="32"/>
                  </a:cxn>
                  <a:cxn ang="0">
                    <a:pos x="22" y="32"/>
                  </a:cxn>
                </a:cxnLst>
                <a:rect l="0" t="0" r="r" b="b"/>
                <a:pathLst>
                  <a:path w="36" h="32">
                    <a:moveTo>
                      <a:pt x="22" y="32"/>
                    </a:moveTo>
                    <a:lnTo>
                      <a:pt x="22" y="32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7"/>
                    </a:lnTo>
                    <a:lnTo>
                      <a:pt x="29" y="7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5" y="32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7" name="Freeform 125"/>
              <p:cNvSpPr>
                <a:spLocks/>
              </p:cNvSpPr>
              <p:nvPr/>
            </p:nvSpPr>
            <p:spPr bwMode="auto">
              <a:xfrm>
                <a:off x="3297" y="3586"/>
                <a:ext cx="18" cy="18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15" y="18"/>
                  </a:cxn>
                  <a:cxn ang="0">
                    <a:pos x="15" y="14"/>
                  </a:cxn>
                  <a:cxn ang="0">
                    <a:pos x="18" y="14"/>
                  </a:cxn>
                  <a:cxn ang="0">
                    <a:pos x="18" y="7"/>
                  </a:cxn>
                  <a:cxn ang="0">
                    <a:pos x="18" y="7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7" y="18"/>
                  </a:cxn>
                  <a:cxn ang="0">
                    <a:pos x="7" y="18"/>
                  </a:cxn>
                </a:cxnLst>
                <a:rect l="0" t="0" r="r" b="b"/>
                <a:pathLst>
                  <a:path w="18" h="18">
                    <a:moveTo>
                      <a:pt x="7" y="18"/>
                    </a:moveTo>
                    <a:lnTo>
                      <a:pt x="15" y="18"/>
                    </a:lnTo>
                    <a:lnTo>
                      <a:pt x="15" y="14"/>
                    </a:lnTo>
                    <a:lnTo>
                      <a:pt x="18" y="14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7" y="18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8" name="Freeform 126"/>
              <p:cNvSpPr>
                <a:spLocks/>
              </p:cNvSpPr>
              <p:nvPr/>
            </p:nvSpPr>
            <p:spPr bwMode="auto">
              <a:xfrm>
                <a:off x="3330" y="3586"/>
                <a:ext cx="14" cy="18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14" y="18"/>
                  </a:cxn>
                  <a:cxn ang="0">
                    <a:pos x="14" y="14"/>
                  </a:cxn>
                  <a:cxn ang="0">
                    <a:pos x="14" y="14"/>
                  </a:cxn>
                  <a:cxn ang="0">
                    <a:pos x="14" y="7"/>
                  </a:cxn>
                  <a:cxn ang="0">
                    <a:pos x="14" y="7"/>
                  </a:cxn>
                  <a:cxn ang="0">
                    <a:pos x="14" y="7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7" y="18"/>
                  </a:cxn>
                </a:cxnLst>
                <a:rect l="0" t="0" r="r" b="b"/>
                <a:pathLst>
                  <a:path w="14" h="18">
                    <a:moveTo>
                      <a:pt x="7" y="18"/>
                    </a:moveTo>
                    <a:lnTo>
                      <a:pt x="14" y="18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49" name="Freeform 127"/>
              <p:cNvSpPr>
                <a:spLocks/>
              </p:cNvSpPr>
              <p:nvPr/>
            </p:nvSpPr>
            <p:spPr bwMode="auto">
              <a:xfrm>
                <a:off x="3200" y="3332"/>
                <a:ext cx="54" cy="254"/>
              </a:xfrm>
              <a:custGeom>
                <a:avLst/>
                <a:gdLst/>
                <a:ahLst/>
                <a:cxnLst>
                  <a:cxn ang="0">
                    <a:pos x="21" y="7"/>
                  </a:cxn>
                  <a:cxn ang="0">
                    <a:pos x="14" y="14"/>
                  </a:cxn>
                  <a:cxn ang="0">
                    <a:pos x="14" y="28"/>
                  </a:cxn>
                  <a:cxn ang="0">
                    <a:pos x="7" y="49"/>
                  </a:cxn>
                  <a:cxn ang="0">
                    <a:pos x="0" y="80"/>
                  </a:cxn>
                  <a:cxn ang="0">
                    <a:pos x="0" y="115"/>
                  </a:cxn>
                  <a:cxn ang="0">
                    <a:pos x="0" y="160"/>
                  </a:cxn>
                  <a:cxn ang="0">
                    <a:pos x="7" y="202"/>
                  </a:cxn>
                  <a:cxn ang="0">
                    <a:pos x="14" y="254"/>
                  </a:cxn>
                  <a:cxn ang="0">
                    <a:pos x="54" y="254"/>
                  </a:cxn>
                  <a:cxn ang="0">
                    <a:pos x="47" y="247"/>
                  </a:cxn>
                  <a:cxn ang="0">
                    <a:pos x="47" y="227"/>
                  </a:cxn>
                  <a:cxn ang="0">
                    <a:pos x="43" y="195"/>
                  </a:cxn>
                  <a:cxn ang="0">
                    <a:pos x="43" y="160"/>
                  </a:cxn>
                  <a:cxn ang="0">
                    <a:pos x="36" y="122"/>
                  </a:cxn>
                  <a:cxn ang="0">
                    <a:pos x="36" y="73"/>
                  </a:cxn>
                  <a:cxn ang="0">
                    <a:pos x="43" y="42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3" y="7"/>
                  </a:cxn>
                  <a:cxn ang="0">
                    <a:pos x="29" y="7"/>
                  </a:cxn>
                  <a:cxn ang="0">
                    <a:pos x="21" y="7"/>
                  </a:cxn>
                </a:cxnLst>
                <a:rect l="0" t="0" r="r" b="b"/>
                <a:pathLst>
                  <a:path w="54" h="254">
                    <a:moveTo>
                      <a:pt x="21" y="7"/>
                    </a:moveTo>
                    <a:lnTo>
                      <a:pt x="14" y="14"/>
                    </a:lnTo>
                    <a:lnTo>
                      <a:pt x="14" y="28"/>
                    </a:lnTo>
                    <a:lnTo>
                      <a:pt x="7" y="49"/>
                    </a:lnTo>
                    <a:lnTo>
                      <a:pt x="0" y="80"/>
                    </a:lnTo>
                    <a:lnTo>
                      <a:pt x="0" y="115"/>
                    </a:lnTo>
                    <a:lnTo>
                      <a:pt x="0" y="160"/>
                    </a:lnTo>
                    <a:lnTo>
                      <a:pt x="7" y="202"/>
                    </a:lnTo>
                    <a:lnTo>
                      <a:pt x="14" y="254"/>
                    </a:lnTo>
                    <a:lnTo>
                      <a:pt x="54" y="254"/>
                    </a:lnTo>
                    <a:lnTo>
                      <a:pt x="47" y="247"/>
                    </a:lnTo>
                    <a:lnTo>
                      <a:pt x="47" y="227"/>
                    </a:lnTo>
                    <a:lnTo>
                      <a:pt x="43" y="195"/>
                    </a:lnTo>
                    <a:lnTo>
                      <a:pt x="43" y="160"/>
                    </a:lnTo>
                    <a:lnTo>
                      <a:pt x="36" y="122"/>
                    </a:lnTo>
                    <a:lnTo>
                      <a:pt x="36" y="73"/>
                    </a:lnTo>
                    <a:lnTo>
                      <a:pt x="43" y="42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3" y="7"/>
                    </a:lnTo>
                    <a:lnTo>
                      <a:pt x="29" y="7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0" name="Freeform 128"/>
              <p:cNvSpPr>
                <a:spLocks/>
              </p:cNvSpPr>
              <p:nvPr/>
            </p:nvSpPr>
            <p:spPr bwMode="auto">
              <a:xfrm>
                <a:off x="3474" y="3308"/>
                <a:ext cx="75" cy="278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75" y="0"/>
                  </a:cxn>
                  <a:cxn ang="0">
                    <a:pos x="68" y="7"/>
                  </a:cxn>
                  <a:cxn ang="0">
                    <a:pos x="61" y="24"/>
                  </a:cxn>
                  <a:cxn ang="0">
                    <a:pos x="54" y="45"/>
                  </a:cxn>
                  <a:cxn ang="0">
                    <a:pos x="47" y="80"/>
                  </a:cxn>
                  <a:cxn ang="0">
                    <a:pos x="47" y="132"/>
                  </a:cxn>
                  <a:cxn ang="0">
                    <a:pos x="47" y="191"/>
                  </a:cxn>
                  <a:cxn ang="0">
                    <a:pos x="54" y="278"/>
                  </a:cxn>
                  <a:cxn ang="0">
                    <a:pos x="14" y="278"/>
                  </a:cxn>
                  <a:cxn ang="0">
                    <a:pos x="14" y="264"/>
                  </a:cxn>
                  <a:cxn ang="0">
                    <a:pos x="14" y="244"/>
                  </a:cxn>
                  <a:cxn ang="0">
                    <a:pos x="7" y="212"/>
                  </a:cxn>
                  <a:cxn ang="0">
                    <a:pos x="7" y="170"/>
                  </a:cxn>
                  <a:cxn ang="0">
                    <a:pos x="0" y="125"/>
                  </a:cxn>
                  <a:cxn ang="0">
                    <a:pos x="7" y="80"/>
                  </a:cxn>
                  <a:cxn ang="0">
                    <a:pos x="14" y="31"/>
                  </a:cxn>
                  <a:cxn ang="0">
                    <a:pos x="29" y="0"/>
                  </a:cxn>
                  <a:cxn ang="0">
                    <a:pos x="75" y="0"/>
                  </a:cxn>
                </a:cxnLst>
                <a:rect l="0" t="0" r="r" b="b"/>
                <a:pathLst>
                  <a:path w="75" h="278">
                    <a:moveTo>
                      <a:pt x="75" y="0"/>
                    </a:moveTo>
                    <a:lnTo>
                      <a:pt x="75" y="0"/>
                    </a:lnTo>
                    <a:lnTo>
                      <a:pt x="68" y="7"/>
                    </a:lnTo>
                    <a:lnTo>
                      <a:pt x="61" y="24"/>
                    </a:lnTo>
                    <a:lnTo>
                      <a:pt x="54" y="45"/>
                    </a:lnTo>
                    <a:lnTo>
                      <a:pt x="47" y="80"/>
                    </a:lnTo>
                    <a:lnTo>
                      <a:pt x="47" y="132"/>
                    </a:lnTo>
                    <a:lnTo>
                      <a:pt x="47" y="191"/>
                    </a:lnTo>
                    <a:lnTo>
                      <a:pt x="54" y="278"/>
                    </a:lnTo>
                    <a:lnTo>
                      <a:pt x="14" y="278"/>
                    </a:lnTo>
                    <a:lnTo>
                      <a:pt x="14" y="264"/>
                    </a:lnTo>
                    <a:lnTo>
                      <a:pt x="14" y="244"/>
                    </a:lnTo>
                    <a:lnTo>
                      <a:pt x="7" y="212"/>
                    </a:lnTo>
                    <a:lnTo>
                      <a:pt x="7" y="170"/>
                    </a:lnTo>
                    <a:lnTo>
                      <a:pt x="0" y="125"/>
                    </a:lnTo>
                    <a:lnTo>
                      <a:pt x="7" y="80"/>
                    </a:lnTo>
                    <a:lnTo>
                      <a:pt x="14" y="31"/>
                    </a:lnTo>
                    <a:lnTo>
                      <a:pt x="29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1" name="Freeform 129"/>
              <p:cNvSpPr>
                <a:spLocks/>
              </p:cNvSpPr>
              <p:nvPr/>
            </p:nvSpPr>
            <p:spPr bwMode="auto">
              <a:xfrm>
                <a:off x="3200" y="3353"/>
                <a:ext cx="47" cy="212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4" y="7"/>
                  </a:cxn>
                  <a:cxn ang="0">
                    <a:pos x="14" y="21"/>
                  </a:cxn>
                  <a:cxn ang="0">
                    <a:pos x="7" y="42"/>
                  </a:cxn>
                  <a:cxn ang="0">
                    <a:pos x="7" y="66"/>
                  </a:cxn>
                  <a:cxn ang="0">
                    <a:pos x="0" y="94"/>
                  </a:cxn>
                  <a:cxn ang="0">
                    <a:pos x="0" y="132"/>
                  </a:cxn>
                  <a:cxn ang="0">
                    <a:pos x="7" y="174"/>
                  </a:cxn>
                  <a:cxn ang="0">
                    <a:pos x="14" y="212"/>
                  </a:cxn>
                  <a:cxn ang="0">
                    <a:pos x="47" y="212"/>
                  </a:cxn>
                  <a:cxn ang="0">
                    <a:pos x="47" y="206"/>
                  </a:cxn>
                  <a:cxn ang="0">
                    <a:pos x="43" y="192"/>
                  </a:cxn>
                  <a:cxn ang="0">
                    <a:pos x="43" y="167"/>
                  </a:cxn>
                  <a:cxn ang="0">
                    <a:pos x="36" y="132"/>
                  </a:cxn>
                  <a:cxn ang="0">
                    <a:pos x="36" y="101"/>
                  </a:cxn>
                  <a:cxn ang="0">
                    <a:pos x="36" y="59"/>
                  </a:cxn>
                  <a:cxn ang="0">
                    <a:pos x="43" y="28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3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1" y="0"/>
                  </a:cxn>
                </a:cxnLst>
                <a:rect l="0" t="0" r="r" b="b"/>
                <a:pathLst>
                  <a:path w="47" h="212">
                    <a:moveTo>
                      <a:pt x="21" y="0"/>
                    </a:moveTo>
                    <a:lnTo>
                      <a:pt x="14" y="7"/>
                    </a:lnTo>
                    <a:lnTo>
                      <a:pt x="14" y="21"/>
                    </a:lnTo>
                    <a:lnTo>
                      <a:pt x="7" y="42"/>
                    </a:lnTo>
                    <a:lnTo>
                      <a:pt x="7" y="66"/>
                    </a:lnTo>
                    <a:lnTo>
                      <a:pt x="0" y="94"/>
                    </a:lnTo>
                    <a:lnTo>
                      <a:pt x="0" y="132"/>
                    </a:lnTo>
                    <a:lnTo>
                      <a:pt x="7" y="174"/>
                    </a:lnTo>
                    <a:lnTo>
                      <a:pt x="14" y="212"/>
                    </a:lnTo>
                    <a:lnTo>
                      <a:pt x="47" y="212"/>
                    </a:lnTo>
                    <a:lnTo>
                      <a:pt x="47" y="206"/>
                    </a:lnTo>
                    <a:lnTo>
                      <a:pt x="43" y="192"/>
                    </a:lnTo>
                    <a:lnTo>
                      <a:pt x="43" y="167"/>
                    </a:lnTo>
                    <a:lnTo>
                      <a:pt x="36" y="132"/>
                    </a:lnTo>
                    <a:lnTo>
                      <a:pt x="36" y="101"/>
                    </a:lnTo>
                    <a:lnTo>
                      <a:pt x="36" y="59"/>
                    </a:lnTo>
                    <a:lnTo>
                      <a:pt x="43" y="28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59B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2" name="Freeform 130"/>
              <p:cNvSpPr>
                <a:spLocks/>
              </p:cNvSpPr>
              <p:nvPr/>
            </p:nvSpPr>
            <p:spPr bwMode="auto">
              <a:xfrm>
                <a:off x="3207" y="3367"/>
                <a:ext cx="36" cy="18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7"/>
                  </a:cxn>
                  <a:cxn ang="0">
                    <a:pos x="7" y="21"/>
                  </a:cxn>
                  <a:cxn ang="0">
                    <a:pos x="0" y="31"/>
                  </a:cxn>
                  <a:cxn ang="0">
                    <a:pos x="0" y="52"/>
                  </a:cxn>
                  <a:cxn ang="0">
                    <a:pos x="0" y="80"/>
                  </a:cxn>
                  <a:cxn ang="0">
                    <a:pos x="0" y="111"/>
                  </a:cxn>
                  <a:cxn ang="0">
                    <a:pos x="0" y="146"/>
                  </a:cxn>
                  <a:cxn ang="0">
                    <a:pos x="7" y="185"/>
                  </a:cxn>
                  <a:cxn ang="0">
                    <a:pos x="36" y="185"/>
                  </a:cxn>
                  <a:cxn ang="0">
                    <a:pos x="36" y="178"/>
                  </a:cxn>
                  <a:cxn ang="0">
                    <a:pos x="36" y="167"/>
                  </a:cxn>
                  <a:cxn ang="0">
                    <a:pos x="29" y="139"/>
                  </a:cxn>
                  <a:cxn ang="0">
                    <a:pos x="29" y="111"/>
                  </a:cxn>
                  <a:cxn ang="0">
                    <a:pos x="29" y="87"/>
                  </a:cxn>
                  <a:cxn ang="0">
                    <a:pos x="29" y="52"/>
                  </a:cxn>
                  <a:cxn ang="0">
                    <a:pos x="29" y="28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7" y="0"/>
                  </a:cxn>
                </a:cxnLst>
                <a:rect l="0" t="0" r="r" b="b"/>
                <a:pathLst>
                  <a:path w="36" h="185">
                    <a:moveTo>
                      <a:pt x="7" y="0"/>
                    </a:moveTo>
                    <a:lnTo>
                      <a:pt x="7" y="7"/>
                    </a:lnTo>
                    <a:lnTo>
                      <a:pt x="7" y="21"/>
                    </a:lnTo>
                    <a:lnTo>
                      <a:pt x="0" y="31"/>
                    </a:lnTo>
                    <a:lnTo>
                      <a:pt x="0" y="52"/>
                    </a:lnTo>
                    <a:lnTo>
                      <a:pt x="0" y="80"/>
                    </a:lnTo>
                    <a:lnTo>
                      <a:pt x="0" y="111"/>
                    </a:lnTo>
                    <a:lnTo>
                      <a:pt x="0" y="146"/>
                    </a:lnTo>
                    <a:lnTo>
                      <a:pt x="7" y="185"/>
                    </a:lnTo>
                    <a:lnTo>
                      <a:pt x="36" y="185"/>
                    </a:lnTo>
                    <a:lnTo>
                      <a:pt x="36" y="178"/>
                    </a:lnTo>
                    <a:lnTo>
                      <a:pt x="36" y="167"/>
                    </a:lnTo>
                    <a:lnTo>
                      <a:pt x="29" y="139"/>
                    </a:lnTo>
                    <a:lnTo>
                      <a:pt x="29" y="111"/>
                    </a:lnTo>
                    <a:lnTo>
                      <a:pt x="29" y="87"/>
                    </a:lnTo>
                    <a:lnTo>
                      <a:pt x="29" y="52"/>
                    </a:lnTo>
                    <a:lnTo>
                      <a:pt x="29" y="2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2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3" name="Freeform 131"/>
              <p:cNvSpPr>
                <a:spLocks/>
              </p:cNvSpPr>
              <p:nvPr/>
            </p:nvSpPr>
            <p:spPr bwMode="auto">
              <a:xfrm>
                <a:off x="3207" y="3381"/>
                <a:ext cx="36" cy="153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0" y="24"/>
                  </a:cxn>
                  <a:cxn ang="0">
                    <a:pos x="0" y="45"/>
                  </a:cxn>
                  <a:cxn ang="0">
                    <a:pos x="0" y="66"/>
                  </a:cxn>
                  <a:cxn ang="0">
                    <a:pos x="0" y="91"/>
                  </a:cxn>
                  <a:cxn ang="0">
                    <a:pos x="0" y="125"/>
                  </a:cxn>
                  <a:cxn ang="0">
                    <a:pos x="7" y="153"/>
                  </a:cxn>
                  <a:cxn ang="0">
                    <a:pos x="36" y="153"/>
                  </a:cxn>
                  <a:cxn ang="0">
                    <a:pos x="29" y="146"/>
                  </a:cxn>
                  <a:cxn ang="0">
                    <a:pos x="29" y="132"/>
                  </a:cxn>
                  <a:cxn ang="0">
                    <a:pos x="29" y="118"/>
                  </a:cxn>
                  <a:cxn ang="0">
                    <a:pos x="22" y="91"/>
                  </a:cxn>
                  <a:cxn ang="0">
                    <a:pos x="22" y="73"/>
                  </a:cxn>
                  <a:cxn ang="0">
                    <a:pos x="22" y="45"/>
                  </a:cxn>
                  <a:cxn ang="0">
                    <a:pos x="29" y="17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7" y="7"/>
                  </a:cxn>
                </a:cxnLst>
                <a:rect l="0" t="0" r="r" b="b"/>
                <a:pathLst>
                  <a:path w="36" h="153">
                    <a:moveTo>
                      <a:pt x="7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0" y="24"/>
                    </a:lnTo>
                    <a:lnTo>
                      <a:pt x="0" y="45"/>
                    </a:lnTo>
                    <a:lnTo>
                      <a:pt x="0" y="66"/>
                    </a:lnTo>
                    <a:lnTo>
                      <a:pt x="0" y="91"/>
                    </a:lnTo>
                    <a:lnTo>
                      <a:pt x="0" y="125"/>
                    </a:lnTo>
                    <a:lnTo>
                      <a:pt x="7" y="153"/>
                    </a:lnTo>
                    <a:lnTo>
                      <a:pt x="36" y="153"/>
                    </a:lnTo>
                    <a:lnTo>
                      <a:pt x="29" y="146"/>
                    </a:lnTo>
                    <a:lnTo>
                      <a:pt x="29" y="132"/>
                    </a:lnTo>
                    <a:lnTo>
                      <a:pt x="29" y="118"/>
                    </a:lnTo>
                    <a:lnTo>
                      <a:pt x="22" y="91"/>
                    </a:lnTo>
                    <a:lnTo>
                      <a:pt x="22" y="73"/>
                    </a:lnTo>
                    <a:lnTo>
                      <a:pt x="22" y="45"/>
                    </a:lnTo>
                    <a:lnTo>
                      <a:pt x="29" y="17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8CD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4" name="Freeform 132"/>
              <p:cNvSpPr>
                <a:spLocks/>
              </p:cNvSpPr>
              <p:nvPr/>
            </p:nvSpPr>
            <p:spPr bwMode="auto">
              <a:xfrm>
                <a:off x="3207" y="3395"/>
                <a:ext cx="29" cy="125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3"/>
                  </a:cxn>
                  <a:cxn ang="0">
                    <a:pos x="7" y="10"/>
                  </a:cxn>
                  <a:cxn ang="0">
                    <a:pos x="7" y="24"/>
                  </a:cxn>
                  <a:cxn ang="0">
                    <a:pos x="0" y="38"/>
                  </a:cxn>
                  <a:cxn ang="0">
                    <a:pos x="0" y="52"/>
                  </a:cxn>
                  <a:cxn ang="0">
                    <a:pos x="0" y="77"/>
                  </a:cxn>
                  <a:cxn ang="0">
                    <a:pos x="0" y="97"/>
                  </a:cxn>
                  <a:cxn ang="0">
                    <a:pos x="7" y="125"/>
                  </a:cxn>
                  <a:cxn ang="0">
                    <a:pos x="29" y="118"/>
                  </a:cxn>
                  <a:cxn ang="0">
                    <a:pos x="29" y="118"/>
                  </a:cxn>
                  <a:cxn ang="0">
                    <a:pos x="22" y="104"/>
                  </a:cxn>
                  <a:cxn ang="0">
                    <a:pos x="22" y="90"/>
                  </a:cxn>
                  <a:cxn ang="0">
                    <a:pos x="22" y="77"/>
                  </a:cxn>
                  <a:cxn ang="0">
                    <a:pos x="22" y="59"/>
                  </a:cxn>
                  <a:cxn ang="0">
                    <a:pos x="22" y="38"/>
                  </a:cxn>
                  <a:cxn ang="0">
                    <a:pos x="22" y="17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7" y="3"/>
                  </a:cxn>
                </a:cxnLst>
                <a:rect l="0" t="0" r="r" b="b"/>
                <a:pathLst>
                  <a:path w="29" h="125">
                    <a:moveTo>
                      <a:pt x="7" y="3"/>
                    </a:moveTo>
                    <a:lnTo>
                      <a:pt x="7" y="3"/>
                    </a:lnTo>
                    <a:lnTo>
                      <a:pt x="7" y="10"/>
                    </a:lnTo>
                    <a:lnTo>
                      <a:pt x="7" y="24"/>
                    </a:lnTo>
                    <a:lnTo>
                      <a:pt x="0" y="38"/>
                    </a:lnTo>
                    <a:lnTo>
                      <a:pt x="0" y="52"/>
                    </a:lnTo>
                    <a:lnTo>
                      <a:pt x="0" y="77"/>
                    </a:lnTo>
                    <a:lnTo>
                      <a:pt x="0" y="97"/>
                    </a:lnTo>
                    <a:lnTo>
                      <a:pt x="7" y="125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22" y="104"/>
                    </a:lnTo>
                    <a:lnTo>
                      <a:pt x="22" y="90"/>
                    </a:lnTo>
                    <a:lnTo>
                      <a:pt x="22" y="77"/>
                    </a:lnTo>
                    <a:lnTo>
                      <a:pt x="22" y="59"/>
                    </a:lnTo>
                    <a:lnTo>
                      <a:pt x="22" y="38"/>
                    </a:lnTo>
                    <a:lnTo>
                      <a:pt x="22" y="17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A5E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5" name="Freeform 133"/>
              <p:cNvSpPr>
                <a:spLocks/>
              </p:cNvSpPr>
              <p:nvPr/>
            </p:nvSpPr>
            <p:spPr bwMode="auto">
              <a:xfrm>
                <a:off x="3207" y="3412"/>
                <a:ext cx="22" cy="8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7" y="28"/>
                  </a:cxn>
                  <a:cxn ang="0">
                    <a:pos x="0" y="42"/>
                  </a:cxn>
                  <a:cxn ang="0">
                    <a:pos x="0" y="53"/>
                  </a:cxn>
                  <a:cxn ang="0">
                    <a:pos x="7" y="66"/>
                  </a:cxn>
                  <a:cxn ang="0">
                    <a:pos x="7" y="87"/>
                  </a:cxn>
                  <a:cxn ang="0">
                    <a:pos x="22" y="87"/>
                  </a:cxn>
                  <a:cxn ang="0">
                    <a:pos x="22" y="87"/>
                  </a:cxn>
                  <a:cxn ang="0">
                    <a:pos x="22" y="73"/>
                  </a:cxn>
                  <a:cxn ang="0">
                    <a:pos x="22" y="66"/>
                  </a:cxn>
                  <a:cxn ang="0">
                    <a:pos x="14" y="53"/>
                  </a:cxn>
                  <a:cxn ang="0">
                    <a:pos x="14" y="42"/>
                  </a:cxn>
                  <a:cxn ang="0">
                    <a:pos x="14" y="21"/>
                  </a:cxn>
                  <a:cxn ang="0">
                    <a:pos x="22" y="7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7" y="0"/>
                  </a:cxn>
                </a:cxnLst>
                <a:rect l="0" t="0" r="r" b="b"/>
                <a:pathLst>
                  <a:path w="22" h="87">
                    <a:moveTo>
                      <a:pt x="7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28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7" y="66"/>
                    </a:lnTo>
                    <a:lnTo>
                      <a:pt x="7" y="87"/>
                    </a:lnTo>
                    <a:lnTo>
                      <a:pt x="22" y="87"/>
                    </a:lnTo>
                    <a:lnTo>
                      <a:pt x="22" y="87"/>
                    </a:lnTo>
                    <a:lnTo>
                      <a:pt x="22" y="73"/>
                    </a:lnTo>
                    <a:lnTo>
                      <a:pt x="22" y="66"/>
                    </a:lnTo>
                    <a:lnTo>
                      <a:pt x="14" y="53"/>
                    </a:lnTo>
                    <a:lnTo>
                      <a:pt x="14" y="42"/>
                    </a:lnTo>
                    <a:lnTo>
                      <a:pt x="14" y="21"/>
                    </a:lnTo>
                    <a:lnTo>
                      <a:pt x="22" y="7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6" name="Freeform 134"/>
              <p:cNvSpPr>
                <a:spLocks/>
              </p:cNvSpPr>
              <p:nvPr/>
            </p:nvSpPr>
            <p:spPr bwMode="auto">
              <a:xfrm>
                <a:off x="3481" y="3322"/>
                <a:ext cx="61" cy="243"/>
              </a:xfrm>
              <a:custGeom>
                <a:avLst/>
                <a:gdLst/>
                <a:ahLst/>
                <a:cxnLst>
                  <a:cxn ang="0">
                    <a:pos x="61" y="7"/>
                  </a:cxn>
                  <a:cxn ang="0">
                    <a:pos x="61" y="7"/>
                  </a:cxn>
                  <a:cxn ang="0">
                    <a:pos x="54" y="10"/>
                  </a:cxn>
                  <a:cxn ang="0">
                    <a:pos x="47" y="24"/>
                  </a:cxn>
                  <a:cxn ang="0">
                    <a:pos x="47" y="45"/>
                  </a:cxn>
                  <a:cxn ang="0">
                    <a:pos x="40" y="73"/>
                  </a:cxn>
                  <a:cxn ang="0">
                    <a:pos x="40" y="118"/>
                  </a:cxn>
                  <a:cxn ang="0">
                    <a:pos x="40" y="170"/>
                  </a:cxn>
                  <a:cxn ang="0">
                    <a:pos x="47" y="243"/>
                  </a:cxn>
                  <a:cxn ang="0">
                    <a:pos x="7" y="243"/>
                  </a:cxn>
                  <a:cxn ang="0">
                    <a:pos x="7" y="237"/>
                  </a:cxn>
                  <a:cxn ang="0">
                    <a:pos x="7" y="216"/>
                  </a:cxn>
                  <a:cxn ang="0">
                    <a:pos x="0" y="184"/>
                  </a:cxn>
                  <a:cxn ang="0">
                    <a:pos x="0" y="150"/>
                  </a:cxn>
                  <a:cxn ang="0">
                    <a:pos x="0" y="111"/>
                  </a:cxn>
                  <a:cxn ang="0">
                    <a:pos x="0" y="73"/>
                  </a:cxn>
                  <a:cxn ang="0">
                    <a:pos x="7" y="31"/>
                  </a:cxn>
                  <a:cxn ang="0">
                    <a:pos x="22" y="0"/>
                  </a:cxn>
                  <a:cxn ang="0">
                    <a:pos x="61" y="7"/>
                  </a:cxn>
                </a:cxnLst>
                <a:rect l="0" t="0" r="r" b="b"/>
                <a:pathLst>
                  <a:path w="61" h="243">
                    <a:moveTo>
                      <a:pt x="61" y="7"/>
                    </a:moveTo>
                    <a:lnTo>
                      <a:pt x="61" y="7"/>
                    </a:lnTo>
                    <a:lnTo>
                      <a:pt x="54" y="10"/>
                    </a:lnTo>
                    <a:lnTo>
                      <a:pt x="47" y="24"/>
                    </a:lnTo>
                    <a:lnTo>
                      <a:pt x="47" y="45"/>
                    </a:lnTo>
                    <a:lnTo>
                      <a:pt x="40" y="73"/>
                    </a:lnTo>
                    <a:lnTo>
                      <a:pt x="40" y="118"/>
                    </a:lnTo>
                    <a:lnTo>
                      <a:pt x="40" y="170"/>
                    </a:lnTo>
                    <a:lnTo>
                      <a:pt x="47" y="243"/>
                    </a:lnTo>
                    <a:lnTo>
                      <a:pt x="7" y="243"/>
                    </a:lnTo>
                    <a:lnTo>
                      <a:pt x="7" y="237"/>
                    </a:lnTo>
                    <a:lnTo>
                      <a:pt x="7" y="216"/>
                    </a:lnTo>
                    <a:lnTo>
                      <a:pt x="0" y="184"/>
                    </a:lnTo>
                    <a:lnTo>
                      <a:pt x="0" y="150"/>
                    </a:lnTo>
                    <a:lnTo>
                      <a:pt x="0" y="111"/>
                    </a:lnTo>
                    <a:lnTo>
                      <a:pt x="0" y="73"/>
                    </a:lnTo>
                    <a:lnTo>
                      <a:pt x="7" y="31"/>
                    </a:lnTo>
                    <a:lnTo>
                      <a:pt x="22" y="0"/>
                    </a:lnTo>
                    <a:lnTo>
                      <a:pt x="61" y="7"/>
                    </a:lnTo>
                    <a:close/>
                  </a:path>
                </a:pathLst>
              </a:custGeom>
              <a:solidFill>
                <a:srgbClr val="59B2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7" name="Freeform 135"/>
              <p:cNvSpPr>
                <a:spLocks/>
              </p:cNvSpPr>
              <p:nvPr/>
            </p:nvSpPr>
            <p:spPr bwMode="auto">
              <a:xfrm>
                <a:off x="3481" y="3339"/>
                <a:ext cx="54" cy="206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0"/>
                  </a:cxn>
                  <a:cxn ang="0">
                    <a:pos x="47" y="7"/>
                  </a:cxn>
                  <a:cxn ang="0">
                    <a:pos x="47" y="21"/>
                  </a:cxn>
                  <a:cxn ang="0">
                    <a:pos x="40" y="35"/>
                  </a:cxn>
                  <a:cxn ang="0">
                    <a:pos x="32" y="59"/>
                  </a:cxn>
                  <a:cxn ang="0">
                    <a:pos x="32" y="101"/>
                  </a:cxn>
                  <a:cxn ang="0">
                    <a:pos x="32" y="146"/>
                  </a:cxn>
                  <a:cxn ang="0">
                    <a:pos x="40" y="206"/>
                  </a:cxn>
                  <a:cxn ang="0">
                    <a:pos x="14" y="206"/>
                  </a:cxn>
                  <a:cxn ang="0">
                    <a:pos x="7" y="199"/>
                  </a:cxn>
                  <a:cxn ang="0">
                    <a:pos x="7" y="188"/>
                  </a:cxn>
                  <a:cxn ang="0">
                    <a:pos x="7" y="160"/>
                  </a:cxn>
                  <a:cxn ang="0">
                    <a:pos x="0" y="126"/>
                  </a:cxn>
                  <a:cxn ang="0">
                    <a:pos x="0" y="94"/>
                  </a:cxn>
                  <a:cxn ang="0">
                    <a:pos x="0" y="59"/>
                  </a:cxn>
                  <a:cxn ang="0">
                    <a:pos x="7" y="28"/>
                  </a:cxn>
                  <a:cxn ang="0">
                    <a:pos x="22" y="0"/>
                  </a:cxn>
                  <a:cxn ang="0">
                    <a:pos x="54" y="0"/>
                  </a:cxn>
                </a:cxnLst>
                <a:rect l="0" t="0" r="r" b="b"/>
                <a:pathLst>
                  <a:path w="54" h="206">
                    <a:moveTo>
                      <a:pt x="54" y="0"/>
                    </a:moveTo>
                    <a:lnTo>
                      <a:pt x="54" y="0"/>
                    </a:lnTo>
                    <a:lnTo>
                      <a:pt x="47" y="7"/>
                    </a:lnTo>
                    <a:lnTo>
                      <a:pt x="47" y="21"/>
                    </a:lnTo>
                    <a:lnTo>
                      <a:pt x="40" y="35"/>
                    </a:lnTo>
                    <a:lnTo>
                      <a:pt x="32" y="59"/>
                    </a:lnTo>
                    <a:lnTo>
                      <a:pt x="32" y="101"/>
                    </a:lnTo>
                    <a:lnTo>
                      <a:pt x="32" y="146"/>
                    </a:lnTo>
                    <a:lnTo>
                      <a:pt x="40" y="206"/>
                    </a:lnTo>
                    <a:lnTo>
                      <a:pt x="14" y="206"/>
                    </a:lnTo>
                    <a:lnTo>
                      <a:pt x="7" y="199"/>
                    </a:lnTo>
                    <a:lnTo>
                      <a:pt x="7" y="188"/>
                    </a:lnTo>
                    <a:lnTo>
                      <a:pt x="7" y="160"/>
                    </a:lnTo>
                    <a:lnTo>
                      <a:pt x="0" y="126"/>
                    </a:lnTo>
                    <a:lnTo>
                      <a:pt x="0" y="94"/>
                    </a:lnTo>
                    <a:lnTo>
                      <a:pt x="0" y="59"/>
                    </a:lnTo>
                    <a:lnTo>
                      <a:pt x="7" y="28"/>
                    </a:lnTo>
                    <a:lnTo>
                      <a:pt x="22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72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8" name="Freeform 136"/>
              <p:cNvSpPr>
                <a:spLocks/>
              </p:cNvSpPr>
              <p:nvPr/>
            </p:nvSpPr>
            <p:spPr bwMode="auto">
              <a:xfrm>
                <a:off x="3481" y="3353"/>
                <a:ext cx="47" cy="174"/>
              </a:xfrm>
              <a:custGeom>
                <a:avLst/>
                <a:gdLst/>
                <a:ahLst/>
                <a:cxnLst>
                  <a:cxn ang="0">
                    <a:pos x="47" y="7"/>
                  </a:cxn>
                  <a:cxn ang="0">
                    <a:pos x="47" y="7"/>
                  </a:cxn>
                  <a:cxn ang="0">
                    <a:pos x="40" y="7"/>
                  </a:cxn>
                  <a:cxn ang="0">
                    <a:pos x="40" y="21"/>
                  </a:cxn>
                  <a:cxn ang="0">
                    <a:pos x="32" y="35"/>
                  </a:cxn>
                  <a:cxn ang="0">
                    <a:pos x="32" y="52"/>
                  </a:cxn>
                  <a:cxn ang="0">
                    <a:pos x="32" y="87"/>
                  </a:cxn>
                  <a:cxn ang="0">
                    <a:pos x="32" y="125"/>
                  </a:cxn>
                  <a:cxn ang="0">
                    <a:pos x="32" y="174"/>
                  </a:cxn>
                  <a:cxn ang="0">
                    <a:pos x="14" y="174"/>
                  </a:cxn>
                  <a:cxn ang="0">
                    <a:pos x="14" y="167"/>
                  </a:cxn>
                  <a:cxn ang="0">
                    <a:pos x="7" y="153"/>
                  </a:cxn>
                  <a:cxn ang="0">
                    <a:pos x="7" y="132"/>
                  </a:cxn>
                  <a:cxn ang="0">
                    <a:pos x="0" y="108"/>
                  </a:cxn>
                  <a:cxn ang="0">
                    <a:pos x="0" y="80"/>
                  </a:cxn>
                  <a:cxn ang="0">
                    <a:pos x="7" y="52"/>
                  </a:cxn>
                  <a:cxn ang="0">
                    <a:pos x="7" y="28"/>
                  </a:cxn>
                  <a:cxn ang="0">
                    <a:pos x="22" y="0"/>
                  </a:cxn>
                  <a:cxn ang="0">
                    <a:pos x="47" y="7"/>
                  </a:cxn>
                </a:cxnLst>
                <a:rect l="0" t="0" r="r" b="b"/>
                <a:pathLst>
                  <a:path w="47" h="174">
                    <a:moveTo>
                      <a:pt x="47" y="7"/>
                    </a:moveTo>
                    <a:lnTo>
                      <a:pt x="47" y="7"/>
                    </a:lnTo>
                    <a:lnTo>
                      <a:pt x="40" y="7"/>
                    </a:lnTo>
                    <a:lnTo>
                      <a:pt x="40" y="21"/>
                    </a:lnTo>
                    <a:lnTo>
                      <a:pt x="32" y="35"/>
                    </a:lnTo>
                    <a:lnTo>
                      <a:pt x="32" y="52"/>
                    </a:lnTo>
                    <a:lnTo>
                      <a:pt x="32" y="87"/>
                    </a:lnTo>
                    <a:lnTo>
                      <a:pt x="32" y="125"/>
                    </a:lnTo>
                    <a:lnTo>
                      <a:pt x="32" y="174"/>
                    </a:lnTo>
                    <a:lnTo>
                      <a:pt x="14" y="174"/>
                    </a:lnTo>
                    <a:lnTo>
                      <a:pt x="14" y="167"/>
                    </a:lnTo>
                    <a:lnTo>
                      <a:pt x="7" y="153"/>
                    </a:lnTo>
                    <a:lnTo>
                      <a:pt x="7" y="132"/>
                    </a:lnTo>
                    <a:lnTo>
                      <a:pt x="0" y="108"/>
                    </a:lnTo>
                    <a:lnTo>
                      <a:pt x="0" y="80"/>
                    </a:lnTo>
                    <a:lnTo>
                      <a:pt x="7" y="52"/>
                    </a:lnTo>
                    <a:lnTo>
                      <a:pt x="7" y="28"/>
                    </a:lnTo>
                    <a:lnTo>
                      <a:pt x="22" y="0"/>
                    </a:lnTo>
                    <a:lnTo>
                      <a:pt x="47" y="7"/>
                    </a:lnTo>
                    <a:close/>
                  </a:path>
                </a:pathLst>
              </a:custGeom>
              <a:solidFill>
                <a:srgbClr val="8CD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59" name="Freeform 137"/>
              <p:cNvSpPr>
                <a:spLocks/>
              </p:cNvSpPr>
              <p:nvPr/>
            </p:nvSpPr>
            <p:spPr bwMode="auto">
              <a:xfrm>
                <a:off x="3488" y="3374"/>
                <a:ext cx="33" cy="132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0"/>
                  </a:cxn>
                  <a:cxn ang="0">
                    <a:pos x="25" y="7"/>
                  </a:cxn>
                  <a:cxn ang="0">
                    <a:pos x="25" y="14"/>
                  </a:cxn>
                  <a:cxn ang="0">
                    <a:pos x="25" y="24"/>
                  </a:cxn>
                  <a:cxn ang="0">
                    <a:pos x="22" y="38"/>
                  </a:cxn>
                  <a:cxn ang="0">
                    <a:pos x="22" y="66"/>
                  </a:cxn>
                  <a:cxn ang="0">
                    <a:pos x="22" y="91"/>
                  </a:cxn>
                  <a:cxn ang="0">
                    <a:pos x="25" y="132"/>
                  </a:cxn>
                  <a:cxn ang="0">
                    <a:pos x="7" y="132"/>
                  </a:cxn>
                  <a:cxn ang="0">
                    <a:pos x="7" y="132"/>
                  </a:cxn>
                  <a:cxn ang="0">
                    <a:pos x="0" y="118"/>
                  </a:cxn>
                  <a:cxn ang="0">
                    <a:pos x="0" y="104"/>
                  </a:cxn>
                  <a:cxn ang="0">
                    <a:pos x="0" y="87"/>
                  </a:cxn>
                  <a:cxn ang="0">
                    <a:pos x="0" y="59"/>
                  </a:cxn>
                  <a:cxn ang="0">
                    <a:pos x="0" y="38"/>
                  </a:cxn>
                  <a:cxn ang="0">
                    <a:pos x="7" y="21"/>
                  </a:cxn>
                  <a:cxn ang="0">
                    <a:pos x="7" y="0"/>
                  </a:cxn>
                  <a:cxn ang="0">
                    <a:pos x="33" y="0"/>
                  </a:cxn>
                </a:cxnLst>
                <a:rect l="0" t="0" r="r" b="b"/>
                <a:pathLst>
                  <a:path w="33" h="132">
                    <a:moveTo>
                      <a:pt x="33" y="0"/>
                    </a:moveTo>
                    <a:lnTo>
                      <a:pt x="33" y="0"/>
                    </a:lnTo>
                    <a:lnTo>
                      <a:pt x="25" y="7"/>
                    </a:lnTo>
                    <a:lnTo>
                      <a:pt x="25" y="14"/>
                    </a:lnTo>
                    <a:lnTo>
                      <a:pt x="25" y="24"/>
                    </a:lnTo>
                    <a:lnTo>
                      <a:pt x="22" y="38"/>
                    </a:lnTo>
                    <a:lnTo>
                      <a:pt x="22" y="66"/>
                    </a:lnTo>
                    <a:lnTo>
                      <a:pt x="22" y="91"/>
                    </a:lnTo>
                    <a:lnTo>
                      <a:pt x="25" y="132"/>
                    </a:lnTo>
                    <a:lnTo>
                      <a:pt x="7" y="132"/>
                    </a:lnTo>
                    <a:lnTo>
                      <a:pt x="7" y="132"/>
                    </a:lnTo>
                    <a:lnTo>
                      <a:pt x="0" y="118"/>
                    </a:lnTo>
                    <a:lnTo>
                      <a:pt x="0" y="104"/>
                    </a:lnTo>
                    <a:lnTo>
                      <a:pt x="0" y="87"/>
                    </a:lnTo>
                    <a:lnTo>
                      <a:pt x="0" y="59"/>
                    </a:lnTo>
                    <a:lnTo>
                      <a:pt x="0" y="38"/>
                    </a:lnTo>
                    <a:lnTo>
                      <a:pt x="7" y="21"/>
                    </a:lnTo>
                    <a:lnTo>
                      <a:pt x="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A5E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60" name="Freeform 138"/>
              <p:cNvSpPr>
                <a:spLocks/>
              </p:cNvSpPr>
              <p:nvPr/>
            </p:nvSpPr>
            <p:spPr bwMode="auto">
              <a:xfrm>
                <a:off x="3488" y="3388"/>
                <a:ext cx="25" cy="104"/>
              </a:xfrm>
              <a:custGeom>
                <a:avLst/>
                <a:gdLst/>
                <a:ahLst/>
                <a:cxnLst>
                  <a:cxn ang="0">
                    <a:pos x="25" y="7"/>
                  </a:cxn>
                  <a:cxn ang="0">
                    <a:pos x="25" y="7"/>
                  </a:cxn>
                  <a:cxn ang="0">
                    <a:pos x="25" y="7"/>
                  </a:cxn>
                  <a:cxn ang="0">
                    <a:pos x="22" y="10"/>
                  </a:cxn>
                  <a:cxn ang="0">
                    <a:pos x="22" y="17"/>
                  </a:cxn>
                  <a:cxn ang="0">
                    <a:pos x="22" y="31"/>
                  </a:cxn>
                  <a:cxn ang="0">
                    <a:pos x="22" y="52"/>
                  </a:cxn>
                  <a:cxn ang="0">
                    <a:pos x="22" y="73"/>
                  </a:cxn>
                  <a:cxn ang="0">
                    <a:pos x="22" y="104"/>
                  </a:cxn>
                  <a:cxn ang="0">
                    <a:pos x="7" y="104"/>
                  </a:cxn>
                  <a:cxn ang="0">
                    <a:pos x="7" y="97"/>
                  </a:cxn>
                  <a:cxn ang="0">
                    <a:pos x="7" y="90"/>
                  </a:cxn>
                  <a:cxn ang="0">
                    <a:pos x="0" y="77"/>
                  </a:cxn>
                  <a:cxn ang="0">
                    <a:pos x="0" y="66"/>
                  </a:cxn>
                  <a:cxn ang="0">
                    <a:pos x="0" y="45"/>
                  </a:cxn>
                  <a:cxn ang="0">
                    <a:pos x="0" y="31"/>
                  </a:cxn>
                  <a:cxn ang="0">
                    <a:pos x="7" y="17"/>
                  </a:cxn>
                  <a:cxn ang="0">
                    <a:pos x="7" y="0"/>
                  </a:cxn>
                  <a:cxn ang="0">
                    <a:pos x="25" y="7"/>
                  </a:cxn>
                </a:cxnLst>
                <a:rect l="0" t="0" r="r" b="b"/>
                <a:pathLst>
                  <a:path w="25" h="104">
                    <a:moveTo>
                      <a:pt x="25" y="7"/>
                    </a:moveTo>
                    <a:lnTo>
                      <a:pt x="25" y="7"/>
                    </a:lnTo>
                    <a:lnTo>
                      <a:pt x="25" y="7"/>
                    </a:lnTo>
                    <a:lnTo>
                      <a:pt x="22" y="10"/>
                    </a:lnTo>
                    <a:lnTo>
                      <a:pt x="22" y="17"/>
                    </a:lnTo>
                    <a:lnTo>
                      <a:pt x="22" y="31"/>
                    </a:lnTo>
                    <a:lnTo>
                      <a:pt x="22" y="52"/>
                    </a:lnTo>
                    <a:lnTo>
                      <a:pt x="22" y="73"/>
                    </a:lnTo>
                    <a:lnTo>
                      <a:pt x="22" y="104"/>
                    </a:lnTo>
                    <a:lnTo>
                      <a:pt x="7" y="104"/>
                    </a:lnTo>
                    <a:lnTo>
                      <a:pt x="7" y="97"/>
                    </a:lnTo>
                    <a:lnTo>
                      <a:pt x="7" y="90"/>
                    </a:lnTo>
                    <a:lnTo>
                      <a:pt x="0" y="77"/>
                    </a:lnTo>
                    <a:lnTo>
                      <a:pt x="0" y="66"/>
                    </a:lnTo>
                    <a:lnTo>
                      <a:pt x="0" y="45"/>
                    </a:lnTo>
                    <a:lnTo>
                      <a:pt x="0" y="31"/>
                    </a:lnTo>
                    <a:lnTo>
                      <a:pt x="7" y="17"/>
                    </a:lnTo>
                    <a:lnTo>
                      <a:pt x="7" y="0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B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61" name="Rectangle 139"/>
              <p:cNvSpPr>
                <a:spLocks noChangeArrowheads="1"/>
              </p:cNvSpPr>
              <p:nvPr/>
            </p:nvSpPr>
            <p:spPr bwMode="auto">
              <a:xfrm>
                <a:off x="3146" y="3367"/>
                <a:ext cx="7" cy="3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62" name="Freeform 140"/>
              <p:cNvSpPr>
                <a:spLocks/>
              </p:cNvSpPr>
              <p:nvPr/>
            </p:nvSpPr>
            <p:spPr bwMode="auto">
              <a:xfrm>
                <a:off x="3261" y="3360"/>
                <a:ext cx="130" cy="146"/>
              </a:xfrm>
              <a:custGeom>
                <a:avLst/>
                <a:gdLst/>
                <a:ahLst/>
                <a:cxnLst>
                  <a:cxn ang="0">
                    <a:pos x="14" y="14"/>
                  </a:cxn>
                  <a:cxn ang="0">
                    <a:pos x="14" y="21"/>
                  </a:cxn>
                  <a:cxn ang="0">
                    <a:pos x="7" y="28"/>
                  </a:cxn>
                  <a:cxn ang="0">
                    <a:pos x="7" y="38"/>
                  </a:cxn>
                  <a:cxn ang="0">
                    <a:pos x="0" y="52"/>
                  </a:cxn>
                  <a:cxn ang="0">
                    <a:pos x="0" y="73"/>
                  </a:cxn>
                  <a:cxn ang="0">
                    <a:pos x="0" y="101"/>
                  </a:cxn>
                  <a:cxn ang="0">
                    <a:pos x="0" y="118"/>
                  </a:cxn>
                  <a:cxn ang="0">
                    <a:pos x="7" y="146"/>
                  </a:cxn>
                  <a:cxn ang="0">
                    <a:pos x="7" y="146"/>
                  </a:cxn>
                  <a:cxn ang="0">
                    <a:pos x="7" y="139"/>
                  </a:cxn>
                  <a:cxn ang="0">
                    <a:pos x="7" y="139"/>
                  </a:cxn>
                  <a:cxn ang="0">
                    <a:pos x="7" y="132"/>
                  </a:cxn>
                  <a:cxn ang="0">
                    <a:pos x="7" y="118"/>
                  </a:cxn>
                  <a:cxn ang="0">
                    <a:pos x="7" y="112"/>
                  </a:cxn>
                  <a:cxn ang="0">
                    <a:pos x="14" y="105"/>
                  </a:cxn>
                  <a:cxn ang="0">
                    <a:pos x="14" y="94"/>
                  </a:cxn>
                  <a:cxn ang="0">
                    <a:pos x="14" y="87"/>
                  </a:cxn>
                  <a:cxn ang="0">
                    <a:pos x="22" y="73"/>
                  </a:cxn>
                  <a:cxn ang="0">
                    <a:pos x="29" y="66"/>
                  </a:cxn>
                  <a:cxn ang="0">
                    <a:pos x="36" y="52"/>
                  </a:cxn>
                  <a:cxn ang="0">
                    <a:pos x="43" y="45"/>
                  </a:cxn>
                  <a:cxn ang="0">
                    <a:pos x="51" y="38"/>
                  </a:cxn>
                  <a:cxn ang="0">
                    <a:pos x="61" y="38"/>
                  </a:cxn>
                  <a:cxn ang="0">
                    <a:pos x="69" y="35"/>
                  </a:cxn>
                  <a:cxn ang="0">
                    <a:pos x="76" y="35"/>
                  </a:cxn>
                  <a:cxn ang="0">
                    <a:pos x="76" y="35"/>
                  </a:cxn>
                  <a:cxn ang="0">
                    <a:pos x="76" y="35"/>
                  </a:cxn>
                  <a:cxn ang="0">
                    <a:pos x="83" y="28"/>
                  </a:cxn>
                  <a:cxn ang="0">
                    <a:pos x="90" y="28"/>
                  </a:cxn>
                  <a:cxn ang="0">
                    <a:pos x="105" y="21"/>
                  </a:cxn>
                  <a:cxn ang="0">
                    <a:pos x="119" y="14"/>
                  </a:cxn>
                  <a:cxn ang="0">
                    <a:pos x="130" y="7"/>
                  </a:cxn>
                  <a:cxn ang="0">
                    <a:pos x="130" y="7"/>
                  </a:cxn>
                  <a:cxn ang="0">
                    <a:pos x="123" y="7"/>
                  </a:cxn>
                  <a:cxn ang="0">
                    <a:pos x="123" y="7"/>
                  </a:cxn>
                  <a:cxn ang="0">
                    <a:pos x="119" y="7"/>
                  </a:cxn>
                  <a:cxn ang="0">
                    <a:pos x="112" y="0"/>
                  </a:cxn>
                  <a:cxn ang="0">
                    <a:pos x="105" y="0"/>
                  </a:cxn>
                  <a:cxn ang="0">
                    <a:pos x="97" y="0"/>
                  </a:cxn>
                  <a:cxn ang="0">
                    <a:pos x="90" y="0"/>
                  </a:cxn>
                  <a:cxn ang="0">
                    <a:pos x="83" y="0"/>
                  </a:cxn>
                  <a:cxn ang="0">
                    <a:pos x="69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43" y="7"/>
                  </a:cxn>
                  <a:cxn ang="0">
                    <a:pos x="36" y="7"/>
                  </a:cxn>
                  <a:cxn ang="0">
                    <a:pos x="22" y="7"/>
                  </a:cxn>
                  <a:cxn ang="0">
                    <a:pos x="14" y="14"/>
                  </a:cxn>
                </a:cxnLst>
                <a:rect l="0" t="0" r="r" b="b"/>
                <a:pathLst>
                  <a:path w="130" h="146">
                    <a:moveTo>
                      <a:pt x="14" y="14"/>
                    </a:moveTo>
                    <a:lnTo>
                      <a:pt x="14" y="21"/>
                    </a:lnTo>
                    <a:lnTo>
                      <a:pt x="7" y="28"/>
                    </a:lnTo>
                    <a:lnTo>
                      <a:pt x="7" y="38"/>
                    </a:lnTo>
                    <a:lnTo>
                      <a:pt x="0" y="52"/>
                    </a:lnTo>
                    <a:lnTo>
                      <a:pt x="0" y="73"/>
                    </a:lnTo>
                    <a:lnTo>
                      <a:pt x="0" y="101"/>
                    </a:lnTo>
                    <a:lnTo>
                      <a:pt x="0" y="118"/>
                    </a:lnTo>
                    <a:lnTo>
                      <a:pt x="7" y="146"/>
                    </a:lnTo>
                    <a:lnTo>
                      <a:pt x="7" y="146"/>
                    </a:lnTo>
                    <a:lnTo>
                      <a:pt x="7" y="139"/>
                    </a:lnTo>
                    <a:lnTo>
                      <a:pt x="7" y="139"/>
                    </a:lnTo>
                    <a:lnTo>
                      <a:pt x="7" y="132"/>
                    </a:lnTo>
                    <a:lnTo>
                      <a:pt x="7" y="118"/>
                    </a:lnTo>
                    <a:lnTo>
                      <a:pt x="7" y="112"/>
                    </a:lnTo>
                    <a:lnTo>
                      <a:pt x="14" y="105"/>
                    </a:lnTo>
                    <a:lnTo>
                      <a:pt x="14" y="94"/>
                    </a:lnTo>
                    <a:lnTo>
                      <a:pt x="14" y="87"/>
                    </a:lnTo>
                    <a:lnTo>
                      <a:pt x="22" y="73"/>
                    </a:lnTo>
                    <a:lnTo>
                      <a:pt x="29" y="66"/>
                    </a:lnTo>
                    <a:lnTo>
                      <a:pt x="36" y="52"/>
                    </a:lnTo>
                    <a:lnTo>
                      <a:pt x="43" y="45"/>
                    </a:lnTo>
                    <a:lnTo>
                      <a:pt x="51" y="38"/>
                    </a:lnTo>
                    <a:lnTo>
                      <a:pt x="61" y="38"/>
                    </a:lnTo>
                    <a:lnTo>
                      <a:pt x="69" y="35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83" y="28"/>
                    </a:lnTo>
                    <a:lnTo>
                      <a:pt x="90" y="28"/>
                    </a:lnTo>
                    <a:lnTo>
                      <a:pt x="105" y="21"/>
                    </a:lnTo>
                    <a:lnTo>
                      <a:pt x="119" y="14"/>
                    </a:lnTo>
                    <a:lnTo>
                      <a:pt x="130" y="7"/>
                    </a:lnTo>
                    <a:lnTo>
                      <a:pt x="130" y="7"/>
                    </a:lnTo>
                    <a:lnTo>
                      <a:pt x="123" y="7"/>
                    </a:lnTo>
                    <a:lnTo>
                      <a:pt x="123" y="7"/>
                    </a:lnTo>
                    <a:lnTo>
                      <a:pt x="119" y="7"/>
                    </a:lnTo>
                    <a:lnTo>
                      <a:pt x="112" y="0"/>
                    </a:lnTo>
                    <a:lnTo>
                      <a:pt x="105" y="0"/>
                    </a:lnTo>
                    <a:lnTo>
                      <a:pt x="97" y="0"/>
                    </a:lnTo>
                    <a:lnTo>
                      <a:pt x="90" y="0"/>
                    </a:lnTo>
                    <a:lnTo>
                      <a:pt x="83" y="0"/>
                    </a:lnTo>
                    <a:lnTo>
                      <a:pt x="69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3" y="7"/>
                    </a:lnTo>
                    <a:lnTo>
                      <a:pt x="36" y="7"/>
                    </a:lnTo>
                    <a:lnTo>
                      <a:pt x="22" y="7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63" name="Freeform 141"/>
              <p:cNvSpPr>
                <a:spLocks/>
              </p:cNvSpPr>
              <p:nvPr/>
            </p:nvSpPr>
            <p:spPr bwMode="auto">
              <a:xfrm>
                <a:off x="3084" y="3465"/>
                <a:ext cx="101" cy="34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15" y="7"/>
                  </a:cxn>
                  <a:cxn ang="0">
                    <a:pos x="22" y="7"/>
                  </a:cxn>
                  <a:cxn ang="0">
                    <a:pos x="29" y="7"/>
                  </a:cxn>
                  <a:cxn ang="0">
                    <a:pos x="33" y="7"/>
                  </a:cxn>
                  <a:cxn ang="0">
                    <a:pos x="40" y="0"/>
                  </a:cxn>
                  <a:cxn ang="0">
                    <a:pos x="47" y="0"/>
                  </a:cxn>
                  <a:cxn ang="0">
                    <a:pos x="62" y="7"/>
                  </a:cxn>
                  <a:cxn ang="0">
                    <a:pos x="76" y="7"/>
                  </a:cxn>
                  <a:cxn ang="0">
                    <a:pos x="91" y="7"/>
                  </a:cxn>
                  <a:cxn ang="0">
                    <a:pos x="101" y="13"/>
                  </a:cxn>
                  <a:cxn ang="0">
                    <a:pos x="101" y="20"/>
                  </a:cxn>
                  <a:cxn ang="0">
                    <a:pos x="101" y="20"/>
                  </a:cxn>
                  <a:cxn ang="0">
                    <a:pos x="101" y="20"/>
                  </a:cxn>
                  <a:cxn ang="0">
                    <a:pos x="98" y="13"/>
                  </a:cxn>
                  <a:cxn ang="0">
                    <a:pos x="91" y="13"/>
                  </a:cxn>
                  <a:cxn ang="0">
                    <a:pos x="83" y="13"/>
                  </a:cxn>
                  <a:cxn ang="0">
                    <a:pos x="76" y="13"/>
                  </a:cxn>
                  <a:cxn ang="0">
                    <a:pos x="69" y="13"/>
                  </a:cxn>
                  <a:cxn ang="0">
                    <a:pos x="62" y="13"/>
                  </a:cxn>
                  <a:cxn ang="0">
                    <a:pos x="55" y="7"/>
                  </a:cxn>
                  <a:cxn ang="0">
                    <a:pos x="40" y="7"/>
                  </a:cxn>
                  <a:cxn ang="0">
                    <a:pos x="33" y="13"/>
                  </a:cxn>
                  <a:cxn ang="0">
                    <a:pos x="29" y="13"/>
                  </a:cxn>
                  <a:cxn ang="0">
                    <a:pos x="22" y="13"/>
                  </a:cxn>
                  <a:cxn ang="0">
                    <a:pos x="15" y="20"/>
                  </a:cxn>
                  <a:cxn ang="0">
                    <a:pos x="8" y="27"/>
                  </a:cxn>
                  <a:cxn ang="0">
                    <a:pos x="0" y="34"/>
                  </a:cxn>
                  <a:cxn ang="0">
                    <a:pos x="0" y="20"/>
                  </a:cxn>
                </a:cxnLst>
                <a:rect l="0" t="0" r="r" b="b"/>
                <a:pathLst>
                  <a:path w="101" h="34">
                    <a:moveTo>
                      <a:pt x="0" y="20"/>
                    </a:move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9" y="7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62" y="7"/>
                    </a:lnTo>
                    <a:lnTo>
                      <a:pt x="76" y="7"/>
                    </a:lnTo>
                    <a:lnTo>
                      <a:pt x="91" y="7"/>
                    </a:lnTo>
                    <a:lnTo>
                      <a:pt x="101" y="13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101" y="20"/>
                    </a:lnTo>
                    <a:lnTo>
                      <a:pt x="98" y="13"/>
                    </a:lnTo>
                    <a:lnTo>
                      <a:pt x="91" y="13"/>
                    </a:lnTo>
                    <a:lnTo>
                      <a:pt x="83" y="13"/>
                    </a:lnTo>
                    <a:lnTo>
                      <a:pt x="76" y="13"/>
                    </a:lnTo>
                    <a:lnTo>
                      <a:pt x="69" y="13"/>
                    </a:lnTo>
                    <a:lnTo>
                      <a:pt x="62" y="13"/>
                    </a:lnTo>
                    <a:lnTo>
                      <a:pt x="55" y="7"/>
                    </a:lnTo>
                    <a:lnTo>
                      <a:pt x="40" y="7"/>
                    </a:lnTo>
                    <a:lnTo>
                      <a:pt x="33" y="13"/>
                    </a:lnTo>
                    <a:lnTo>
                      <a:pt x="29" y="13"/>
                    </a:lnTo>
                    <a:lnTo>
                      <a:pt x="22" y="13"/>
                    </a:lnTo>
                    <a:lnTo>
                      <a:pt x="15" y="20"/>
                    </a:lnTo>
                    <a:lnTo>
                      <a:pt x="8" y="27"/>
                    </a:lnTo>
                    <a:lnTo>
                      <a:pt x="0" y="3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64" name="Freeform 142"/>
              <p:cNvSpPr>
                <a:spLocks/>
              </p:cNvSpPr>
              <p:nvPr/>
            </p:nvSpPr>
            <p:spPr bwMode="auto">
              <a:xfrm>
                <a:off x="3084" y="3405"/>
                <a:ext cx="101" cy="28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15" y="0"/>
                  </a:cxn>
                  <a:cxn ang="0">
                    <a:pos x="22" y="0"/>
                  </a:cxn>
                  <a:cxn ang="0">
                    <a:pos x="29" y="0"/>
                  </a:cxn>
                  <a:cxn ang="0">
                    <a:pos x="33" y="0"/>
                  </a:cxn>
                  <a:cxn ang="0">
                    <a:pos x="40" y="0"/>
                  </a:cxn>
                  <a:cxn ang="0">
                    <a:pos x="47" y="0"/>
                  </a:cxn>
                  <a:cxn ang="0">
                    <a:pos x="62" y="0"/>
                  </a:cxn>
                  <a:cxn ang="0">
                    <a:pos x="76" y="0"/>
                  </a:cxn>
                  <a:cxn ang="0">
                    <a:pos x="91" y="0"/>
                  </a:cxn>
                  <a:cxn ang="0">
                    <a:pos x="101" y="7"/>
                  </a:cxn>
                  <a:cxn ang="0">
                    <a:pos x="101" y="14"/>
                  </a:cxn>
                  <a:cxn ang="0">
                    <a:pos x="101" y="14"/>
                  </a:cxn>
                  <a:cxn ang="0">
                    <a:pos x="101" y="14"/>
                  </a:cxn>
                  <a:cxn ang="0">
                    <a:pos x="98" y="14"/>
                  </a:cxn>
                  <a:cxn ang="0">
                    <a:pos x="91" y="7"/>
                  </a:cxn>
                  <a:cxn ang="0">
                    <a:pos x="83" y="7"/>
                  </a:cxn>
                  <a:cxn ang="0">
                    <a:pos x="76" y="7"/>
                  </a:cxn>
                  <a:cxn ang="0">
                    <a:pos x="69" y="7"/>
                  </a:cxn>
                  <a:cxn ang="0">
                    <a:pos x="62" y="7"/>
                  </a:cxn>
                  <a:cxn ang="0">
                    <a:pos x="55" y="7"/>
                  </a:cxn>
                  <a:cxn ang="0">
                    <a:pos x="40" y="7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2" y="7"/>
                  </a:cxn>
                  <a:cxn ang="0">
                    <a:pos x="15" y="14"/>
                  </a:cxn>
                  <a:cxn ang="0">
                    <a:pos x="8" y="21"/>
                  </a:cxn>
                  <a:cxn ang="0">
                    <a:pos x="0" y="28"/>
                  </a:cxn>
                  <a:cxn ang="0">
                    <a:pos x="0" y="14"/>
                  </a:cxn>
                </a:cxnLst>
                <a:rect l="0" t="0" r="r" b="b"/>
                <a:pathLst>
                  <a:path w="101" h="28">
                    <a:moveTo>
                      <a:pt x="0" y="14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62" y="0"/>
                    </a:lnTo>
                    <a:lnTo>
                      <a:pt x="76" y="0"/>
                    </a:lnTo>
                    <a:lnTo>
                      <a:pt x="91" y="0"/>
                    </a:lnTo>
                    <a:lnTo>
                      <a:pt x="101" y="7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98" y="14"/>
                    </a:lnTo>
                    <a:lnTo>
                      <a:pt x="91" y="7"/>
                    </a:lnTo>
                    <a:lnTo>
                      <a:pt x="83" y="7"/>
                    </a:lnTo>
                    <a:lnTo>
                      <a:pt x="76" y="7"/>
                    </a:lnTo>
                    <a:lnTo>
                      <a:pt x="69" y="7"/>
                    </a:lnTo>
                    <a:lnTo>
                      <a:pt x="62" y="7"/>
                    </a:lnTo>
                    <a:lnTo>
                      <a:pt x="55" y="7"/>
                    </a:lnTo>
                    <a:lnTo>
                      <a:pt x="40" y="7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2" y="7"/>
                    </a:lnTo>
                    <a:lnTo>
                      <a:pt x="15" y="14"/>
                    </a:lnTo>
                    <a:lnTo>
                      <a:pt x="8" y="21"/>
                    </a:lnTo>
                    <a:lnTo>
                      <a:pt x="0" y="2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65" name="Freeform 143"/>
              <p:cNvSpPr>
                <a:spLocks/>
              </p:cNvSpPr>
              <p:nvPr/>
            </p:nvSpPr>
            <p:spPr bwMode="auto">
              <a:xfrm>
                <a:off x="3182" y="3374"/>
                <a:ext cx="169" cy="2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2"/>
                  </a:cxn>
                  <a:cxn ang="0">
                    <a:pos x="54" y="296"/>
                  </a:cxn>
                  <a:cxn ang="0">
                    <a:pos x="54" y="258"/>
                  </a:cxn>
                  <a:cxn ang="0">
                    <a:pos x="169" y="278"/>
                  </a:cxn>
                  <a:cxn ang="0">
                    <a:pos x="169" y="265"/>
                  </a:cxn>
                  <a:cxn ang="0">
                    <a:pos x="86" y="251"/>
                  </a:cxn>
                  <a:cxn ang="0">
                    <a:pos x="79" y="219"/>
                  </a:cxn>
                  <a:cxn ang="0">
                    <a:pos x="25" y="219"/>
                  </a:cxn>
                  <a:cxn ang="0">
                    <a:pos x="25" y="219"/>
                  </a:cxn>
                  <a:cxn ang="0">
                    <a:pos x="18" y="205"/>
                  </a:cxn>
                  <a:cxn ang="0">
                    <a:pos x="18" y="185"/>
                  </a:cxn>
                  <a:cxn ang="0">
                    <a:pos x="11" y="160"/>
                  </a:cxn>
                  <a:cxn ang="0">
                    <a:pos x="3" y="125"/>
                  </a:cxn>
                  <a:cxn ang="0">
                    <a:pos x="3" y="87"/>
                  </a:cxn>
                  <a:cxn ang="0">
                    <a:pos x="3" y="52"/>
                  </a:cxn>
                  <a:cxn ang="0">
                    <a:pos x="18" y="7"/>
                  </a:cxn>
                  <a:cxn ang="0">
                    <a:pos x="0" y="0"/>
                  </a:cxn>
                </a:cxnLst>
                <a:rect l="0" t="0" r="r" b="b"/>
                <a:pathLst>
                  <a:path w="169" h="296">
                    <a:moveTo>
                      <a:pt x="0" y="0"/>
                    </a:moveTo>
                    <a:lnTo>
                      <a:pt x="0" y="292"/>
                    </a:lnTo>
                    <a:lnTo>
                      <a:pt x="54" y="296"/>
                    </a:lnTo>
                    <a:lnTo>
                      <a:pt x="54" y="258"/>
                    </a:lnTo>
                    <a:lnTo>
                      <a:pt x="169" y="278"/>
                    </a:lnTo>
                    <a:lnTo>
                      <a:pt x="169" y="265"/>
                    </a:lnTo>
                    <a:lnTo>
                      <a:pt x="86" y="251"/>
                    </a:lnTo>
                    <a:lnTo>
                      <a:pt x="79" y="219"/>
                    </a:lnTo>
                    <a:lnTo>
                      <a:pt x="25" y="219"/>
                    </a:lnTo>
                    <a:lnTo>
                      <a:pt x="25" y="219"/>
                    </a:lnTo>
                    <a:lnTo>
                      <a:pt x="18" y="205"/>
                    </a:lnTo>
                    <a:lnTo>
                      <a:pt x="18" y="185"/>
                    </a:lnTo>
                    <a:lnTo>
                      <a:pt x="11" y="160"/>
                    </a:lnTo>
                    <a:lnTo>
                      <a:pt x="3" y="125"/>
                    </a:lnTo>
                    <a:lnTo>
                      <a:pt x="3" y="87"/>
                    </a:lnTo>
                    <a:lnTo>
                      <a:pt x="3" y="52"/>
                    </a:lnTo>
                    <a:lnTo>
                      <a:pt x="1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66" name="Freeform 144"/>
              <p:cNvSpPr>
                <a:spLocks/>
              </p:cNvSpPr>
              <p:nvPr/>
            </p:nvSpPr>
            <p:spPr bwMode="auto">
              <a:xfrm>
                <a:off x="3268" y="3301"/>
                <a:ext cx="220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7" y="38"/>
                  </a:cxn>
                  <a:cxn ang="0">
                    <a:pos x="15" y="38"/>
                  </a:cxn>
                  <a:cxn ang="0">
                    <a:pos x="29" y="31"/>
                  </a:cxn>
                  <a:cxn ang="0">
                    <a:pos x="36" y="31"/>
                  </a:cxn>
                  <a:cxn ang="0">
                    <a:pos x="47" y="28"/>
                  </a:cxn>
                  <a:cxn ang="0">
                    <a:pos x="62" y="28"/>
                  </a:cxn>
                  <a:cxn ang="0">
                    <a:pos x="83" y="28"/>
                  </a:cxn>
                  <a:cxn ang="0">
                    <a:pos x="98" y="21"/>
                  </a:cxn>
                  <a:cxn ang="0">
                    <a:pos x="116" y="21"/>
                  </a:cxn>
                  <a:cxn ang="0">
                    <a:pos x="130" y="21"/>
                  </a:cxn>
                  <a:cxn ang="0">
                    <a:pos x="152" y="21"/>
                  </a:cxn>
                  <a:cxn ang="0">
                    <a:pos x="173" y="21"/>
                  </a:cxn>
                  <a:cxn ang="0">
                    <a:pos x="191" y="28"/>
                  </a:cxn>
                  <a:cxn ang="0">
                    <a:pos x="213" y="28"/>
                  </a:cxn>
                  <a:cxn ang="0">
                    <a:pos x="220" y="0"/>
                  </a:cxn>
                  <a:cxn ang="0">
                    <a:pos x="213" y="0"/>
                  </a:cxn>
                  <a:cxn ang="0">
                    <a:pos x="213" y="0"/>
                  </a:cxn>
                  <a:cxn ang="0">
                    <a:pos x="206" y="0"/>
                  </a:cxn>
                  <a:cxn ang="0">
                    <a:pos x="191" y="0"/>
                  </a:cxn>
                  <a:cxn ang="0">
                    <a:pos x="184" y="0"/>
                  </a:cxn>
                  <a:cxn ang="0">
                    <a:pos x="173" y="0"/>
                  </a:cxn>
                  <a:cxn ang="0">
                    <a:pos x="152" y="7"/>
                  </a:cxn>
                  <a:cxn ang="0">
                    <a:pos x="137" y="7"/>
                  </a:cxn>
                  <a:cxn ang="0">
                    <a:pos x="116" y="7"/>
                  </a:cxn>
                  <a:cxn ang="0">
                    <a:pos x="105" y="7"/>
                  </a:cxn>
                  <a:cxn ang="0">
                    <a:pos x="83" y="7"/>
                  </a:cxn>
                  <a:cxn ang="0">
                    <a:pos x="69" y="14"/>
                  </a:cxn>
                  <a:cxn ang="0">
                    <a:pos x="47" y="14"/>
                  </a:cxn>
                  <a:cxn ang="0">
                    <a:pos x="29" y="21"/>
                  </a:cxn>
                  <a:cxn ang="0">
                    <a:pos x="15" y="21"/>
                  </a:cxn>
                  <a:cxn ang="0">
                    <a:pos x="0" y="28"/>
                  </a:cxn>
                  <a:cxn ang="0">
                    <a:pos x="0" y="38"/>
                  </a:cxn>
                </a:cxnLst>
                <a:rect l="0" t="0" r="r" b="b"/>
                <a:pathLst>
                  <a:path w="220" h="38">
                    <a:moveTo>
                      <a:pt x="0" y="38"/>
                    </a:moveTo>
                    <a:lnTo>
                      <a:pt x="0" y="38"/>
                    </a:lnTo>
                    <a:lnTo>
                      <a:pt x="0" y="38"/>
                    </a:lnTo>
                    <a:lnTo>
                      <a:pt x="7" y="38"/>
                    </a:lnTo>
                    <a:lnTo>
                      <a:pt x="15" y="38"/>
                    </a:lnTo>
                    <a:lnTo>
                      <a:pt x="29" y="31"/>
                    </a:lnTo>
                    <a:lnTo>
                      <a:pt x="36" y="31"/>
                    </a:lnTo>
                    <a:lnTo>
                      <a:pt x="47" y="28"/>
                    </a:lnTo>
                    <a:lnTo>
                      <a:pt x="62" y="28"/>
                    </a:lnTo>
                    <a:lnTo>
                      <a:pt x="83" y="28"/>
                    </a:lnTo>
                    <a:lnTo>
                      <a:pt x="98" y="21"/>
                    </a:lnTo>
                    <a:lnTo>
                      <a:pt x="116" y="21"/>
                    </a:lnTo>
                    <a:lnTo>
                      <a:pt x="130" y="21"/>
                    </a:lnTo>
                    <a:lnTo>
                      <a:pt x="152" y="21"/>
                    </a:lnTo>
                    <a:lnTo>
                      <a:pt x="173" y="21"/>
                    </a:lnTo>
                    <a:lnTo>
                      <a:pt x="191" y="28"/>
                    </a:lnTo>
                    <a:lnTo>
                      <a:pt x="213" y="28"/>
                    </a:lnTo>
                    <a:lnTo>
                      <a:pt x="220" y="0"/>
                    </a:lnTo>
                    <a:lnTo>
                      <a:pt x="213" y="0"/>
                    </a:lnTo>
                    <a:lnTo>
                      <a:pt x="213" y="0"/>
                    </a:lnTo>
                    <a:lnTo>
                      <a:pt x="206" y="0"/>
                    </a:lnTo>
                    <a:lnTo>
                      <a:pt x="191" y="0"/>
                    </a:lnTo>
                    <a:lnTo>
                      <a:pt x="184" y="0"/>
                    </a:lnTo>
                    <a:lnTo>
                      <a:pt x="173" y="0"/>
                    </a:lnTo>
                    <a:lnTo>
                      <a:pt x="152" y="7"/>
                    </a:lnTo>
                    <a:lnTo>
                      <a:pt x="137" y="7"/>
                    </a:lnTo>
                    <a:lnTo>
                      <a:pt x="116" y="7"/>
                    </a:lnTo>
                    <a:lnTo>
                      <a:pt x="105" y="7"/>
                    </a:lnTo>
                    <a:lnTo>
                      <a:pt x="83" y="7"/>
                    </a:lnTo>
                    <a:lnTo>
                      <a:pt x="69" y="14"/>
                    </a:lnTo>
                    <a:lnTo>
                      <a:pt x="47" y="14"/>
                    </a:lnTo>
                    <a:lnTo>
                      <a:pt x="29" y="21"/>
                    </a:lnTo>
                    <a:lnTo>
                      <a:pt x="15" y="21"/>
                    </a:lnTo>
                    <a:lnTo>
                      <a:pt x="0" y="2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67" name="Freeform 145"/>
              <p:cNvSpPr>
                <a:spLocks/>
              </p:cNvSpPr>
              <p:nvPr/>
            </p:nvSpPr>
            <p:spPr bwMode="auto">
              <a:xfrm>
                <a:off x="3139" y="3684"/>
                <a:ext cx="371" cy="115"/>
              </a:xfrm>
              <a:custGeom>
                <a:avLst/>
                <a:gdLst/>
                <a:ahLst/>
                <a:cxnLst>
                  <a:cxn ang="0">
                    <a:pos x="158" y="115"/>
                  </a:cxn>
                  <a:cxn ang="0">
                    <a:pos x="158" y="115"/>
                  </a:cxn>
                  <a:cxn ang="0">
                    <a:pos x="158" y="115"/>
                  </a:cxn>
                  <a:cxn ang="0">
                    <a:pos x="165" y="108"/>
                  </a:cxn>
                  <a:cxn ang="0">
                    <a:pos x="165" y="108"/>
                  </a:cxn>
                  <a:cxn ang="0">
                    <a:pos x="173" y="108"/>
                  </a:cxn>
                  <a:cxn ang="0">
                    <a:pos x="176" y="101"/>
                  </a:cxn>
                  <a:cxn ang="0">
                    <a:pos x="183" y="101"/>
                  </a:cxn>
                  <a:cxn ang="0">
                    <a:pos x="191" y="94"/>
                  </a:cxn>
                  <a:cxn ang="0">
                    <a:pos x="198" y="94"/>
                  </a:cxn>
                  <a:cxn ang="0">
                    <a:pos x="205" y="87"/>
                  </a:cxn>
                  <a:cxn ang="0">
                    <a:pos x="212" y="87"/>
                  </a:cxn>
                  <a:cxn ang="0">
                    <a:pos x="219" y="80"/>
                  </a:cxn>
                  <a:cxn ang="0">
                    <a:pos x="227" y="73"/>
                  </a:cxn>
                  <a:cxn ang="0">
                    <a:pos x="234" y="66"/>
                  </a:cxn>
                  <a:cxn ang="0">
                    <a:pos x="234" y="66"/>
                  </a:cxn>
                  <a:cxn ang="0">
                    <a:pos x="241" y="59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371" y="80"/>
                  </a:cxn>
                  <a:cxn ang="0">
                    <a:pos x="356" y="87"/>
                  </a:cxn>
                  <a:cxn ang="0">
                    <a:pos x="252" y="59"/>
                  </a:cxn>
                  <a:cxn ang="0">
                    <a:pos x="252" y="59"/>
                  </a:cxn>
                  <a:cxn ang="0">
                    <a:pos x="252" y="66"/>
                  </a:cxn>
                  <a:cxn ang="0">
                    <a:pos x="245" y="66"/>
                  </a:cxn>
                  <a:cxn ang="0">
                    <a:pos x="245" y="66"/>
                  </a:cxn>
                  <a:cxn ang="0">
                    <a:pos x="245" y="73"/>
                  </a:cxn>
                  <a:cxn ang="0">
                    <a:pos x="241" y="73"/>
                  </a:cxn>
                  <a:cxn ang="0">
                    <a:pos x="241" y="80"/>
                  </a:cxn>
                  <a:cxn ang="0">
                    <a:pos x="234" y="80"/>
                  </a:cxn>
                  <a:cxn ang="0">
                    <a:pos x="227" y="87"/>
                  </a:cxn>
                  <a:cxn ang="0">
                    <a:pos x="219" y="87"/>
                  </a:cxn>
                  <a:cxn ang="0">
                    <a:pos x="212" y="94"/>
                  </a:cxn>
                  <a:cxn ang="0">
                    <a:pos x="205" y="101"/>
                  </a:cxn>
                  <a:cxn ang="0">
                    <a:pos x="191" y="101"/>
                  </a:cxn>
                  <a:cxn ang="0">
                    <a:pos x="183" y="108"/>
                  </a:cxn>
                  <a:cxn ang="0">
                    <a:pos x="173" y="115"/>
                  </a:cxn>
                  <a:cxn ang="0">
                    <a:pos x="165" y="115"/>
                  </a:cxn>
                  <a:cxn ang="0">
                    <a:pos x="158" y="115"/>
                  </a:cxn>
                </a:cxnLst>
                <a:rect l="0" t="0" r="r" b="b"/>
                <a:pathLst>
                  <a:path w="371" h="115">
                    <a:moveTo>
                      <a:pt x="158" y="115"/>
                    </a:moveTo>
                    <a:lnTo>
                      <a:pt x="158" y="115"/>
                    </a:lnTo>
                    <a:lnTo>
                      <a:pt x="158" y="115"/>
                    </a:lnTo>
                    <a:lnTo>
                      <a:pt x="165" y="108"/>
                    </a:lnTo>
                    <a:lnTo>
                      <a:pt x="165" y="108"/>
                    </a:lnTo>
                    <a:lnTo>
                      <a:pt x="173" y="108"/>
                    </a:lnTo>
                    <a:lnTo>
                      <a:pt x="176" y="101"/>
                    </a:lnTo>
                    <a:lnTo>
                      <a:pt x="183" y="101"/>
                    </a:lnTo>
                    <a:lnTo>
                      <a:pt x="191" y="94"/>
                    </a:lnTo>
                    <a:lnTo>
                      <a:pt x="198" y="94"/>
                    </a:lnTo>
                    <a:lnTo>
                      <a:pt x="205" y="87"/>
                    </a:lnTo>
                    <a:lnTo>
                      <a:pt x="212" y="87"/>
                    </a:lnTo>
                    <a:lnTo>
                      <a:pt x="219" y="80"/>
                    </a:lnTo>
                    <a:lnTo>
                      <a:pt x="227" y="73"/>
                    </a:lnTo>
                    <a:lnTo>
                      <a:pt x="234" y="66"/>
                    </a:lnTo>
                    <a:lnTo>
                      <a:pt x="234" y="66"/>
                    </a:lnTo>
                    <a:lnTo>
                      <a:pt x="241" y="59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371" y="80"/>
                    </a:lnTo>
                    <a:lnTo>
                      <a:pt x="356" y="87"/>
                    </a:lnTo>
                    <a:lnTo>
                      <a:pt x="252" y="59"/>
                    </a:lnTo>
                    <a:lnTo>
                      <a:pt x="252" y="59"/>
                    </a:lnTo>
                    <a:lnTo>
                      <a:pt x="252" y="66"/>
                    </a:lnTo>
                    <a:lnTo>
                      <a:pt x="245" y="66"/>
                    </a:lnTo>
                    <a:lnTo>
                      <a:pt x="245" y="66"/>
                    </a:lnTo>
                    <a:lnTo>
                      <a:pt x="245" y="73"/>
                    </a:lnTo>
                    <a:lnTo>
                      <a:pt x="241" y="73"/>
                    </a:lnTo>
                    <a:lnTo>
                      <a:pt x="241" y="80"/>
                    </a:lnTo>
                    <a:lnTo>
                      <a:pt x="234" y="80"/>
                    </a:lnTo>
                    <a:lnTo>
                      <a:pt x="227" y="87"/>
                    </a:lnTo>
                    <a:lnTo>
                      <a:pt x="219" y="87"/>
                    </a:lnTo>
                    <a:lnTo>
                      <a:pt x="212" y="94"/>
                    </a:lnTo>
                    <a:lnTo>
                      <a:pt x="205" y="101"/>
                    </a:lnTo>
                    <a:lnTo>
                      <a:pt x="191" y="101"/>
                    </a:lnTo>
                    <a:lnTo>
                      <a:pt x="183" y="108"/>
                    </a:lnTo>
                    <a:lnTo>
                      <a:pt x="173" y="115"/>
                    </a:lnTo>
                    <a:lnTo>
                      <a:pt x="165" y="115"/>
                    </a:lnTo>
                    <a:lnTo>
                      <a:pt x="158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68" name="Freeform 146"/>
              <p:cNvSpPr>
                <a:spLocks/>
              </p:cNvSpPr>
              <p:nvPr/>
            </p:nvSpPr>
            <p:spPr bwMode="auto">
              <a:xfrm>
                <a:off x="3063" y="3712"/>
                <a:ext cx="378" cy="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1" y="104"/>
                  </a:cxn>
                  <a:cxn ang="0">
                    <a:pos x="378" y="104"/>
                  </a:cxn>
                  <a:cxn ang="0">
                    <a:pos x="14" y="0"/>
                  </a:cxn>
                  <a:cxn ang="0">
                    <a:pos x="0" y="0"/>
                  </a:cxn>
                </a:cxnLst>
                <a:rect l="0" t="0" r="r" b="b"/>
                <a:pathLst>
                  <a:path w="378" h="104">
                    <a:moveTo>
                      <a:pt x="0" y="0"/>
                    </a:moveTo>
                    <a:lnTo>
                      <a:pt x="371" y="104"/>
                    </a:lnTo>
                    <a:lnTo>
                      <a:pt x="378" y="104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69" name="Freeform 147"/>
              <p:cNvSpPr>
                <a:spLocks/>
              </p:cNvSpPr>
              <p:nvPr/>
            </p:nvSpPr>
            <p:spPr bwMode="auto">
              <a:xfrm>
                <a:off x="3124" y="3698"/>
                <a:ext cx="371" cy="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4" y="94"/>
                  </a:cxn>
                  <a:cxn ang="0">
                    <a:pos x="371" y="94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371" h="94">
                    <a:moveTo>
                      <a:pt x="0" y="0"/>
                    </a:moveTo>
                    <a:lnTo>
                      <a:pt x="364" y="94"/>
                    </a:lnTo>
                    <a:lnTo>
                      <a:pt x="371" y="94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70" name="Freeform 148"/>
              <p:cNvSpPr>
                <a:spLocks/>
              </p:cNvSpPr>
              <p:nvPr/>
            </p:nvSpPr>
            <p:spPr bwMode="auto">
              <a:xfrm>
                <a:off x="3099" y="3705"/>
                <a:ext cx="367" cy="1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0" y="101"/>
                  </a:cxn>
                  <a:cxn ang="0">
                    <a:pos x="367" y="101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367" h="101">
                    <a:moveTo>
                      <a:pt x="0" y="0"/>
                    </a:moveTo>
                    <a:lnTo>
                      <a:pt x="360" y="101"/>
                    </a:lnTo>
                    <a:lnTo>
                      <a:pt x="367" y="101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Maiandra GD" pitchFamily="34" charset="0"/>
                </a:endParaRPr>
              </a:p>
            </p:txBody>
          </p:sp>
        </p:grpSp>
      </p:grpSp>
      <p:sp>
        <p:nvSpPr>
          <p:cNvPr id="144" name="Rectangle 63"/>
          <p:cNvSpPr txBox="1">
            <a:spLocks noChangeArrowheads="1"/>
          </p:cNvSpPr>
          <p:nvPr/>
        </p:nvSpPr>
        <p:spPr>
          <a:xfrm>
            <a:off x="714348" y="2500306"/>
            <a:ext cx="2786082" cy="928694"/>
          </a:xfrm>
          <a:prstGeom prst="rect">
            <a:avLst/>
          </a:prstGeom>
          <a:ln/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Consulta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MX" sz="2400" b="1" dirty="0" smtClean="0">
                <a:solidFill>
                  <a:srgbClr val="FF0000"/>
                </a:solidFill>
                <a:latin typeface="Maiandra GD" pitchFamily="34" charset="0"/>
              </a:rPr>
              <a:t>		recursiva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aiandra GD" pitchFamily="34" charset="0"/>
            </a:endParaRPr>
          </a:p>
        </p:txBody>
      </p:sp>
      <p:sp>
        <p:nvSpPr>
          <p:cNvPr id="145" name="14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61</a:t>
            </a:fld>
            <a:endParaRPr lang="es-E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28596" y="228600"/>
            <a:ext cx="8143932" cy="914384"/>
          </a:xfrm>
          <a:prstGeom prst="rect">
            <a:avLst/>
          </a:prstGeom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DNS: Cache y actualización de registros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19125" y="1285860"/>
            <a:ext cx="8024841" cy="4733925"/>
          </a:xfrm>
          <a:prstGeom prst="rect">
            <a:avLst/>
          </a:prstGeom>
          <a:ln/>
        </p:spPr>
        <p:txBody>
          <a:bodyPr/>
          <a:lstStyle/>
          <a:p>
            <a:pPr marL="274320" marR="0" lvl="0" indent="-274320" algn="just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Una vez que un servidor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conoce un mapeo, éste </a:t>
            </a:r>
            <a:r>
              <a:rPr kumimoji="0" lang="es-E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Maiandra GD" pitchFamily="34" charset="0"/>
              </a:rPr>
              <a:t>guarda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el mapeo.</a:t>
            </a:r>
          </a:p>
          <a:p>
            <a:pPr marL="548640" marR="0" lvl="1" indent="-228600" algn="just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Las entradas del cache expiran (desaparecen) después de algún tiempo (</a:t>
            </a:r>
            <a:r>
              <a:rPr kumimoji="0" lang="es-E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hlinkClick r:id="rId2"/>
              </a:rPr>
              <a:t>www.dnsreport.com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).</a:t>
            </a:r>
          </a:p>
          <a:p>
            <a:pPr marL="548640" marR="0" lvl="1" indent="-228600" algn="just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Servidores TLD típicamente están en cache de los servidores </a:t>
            </a:r>
            <a:r>
              <a:rPr lang="es-ES" sz="2000" dirty="0" smtClean="0">
                <a:latin typeface="Maiandra GD" pitchFamily="34" charset="0"/>
              </a:rPr>
              <a:t>L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ocales.</a:t>
            </a:r>
          </a:p>
          <a:p>
            <a:pPr marL="822960" marR="0" lvl="2" indent="-228600" algn="just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Así los servidores </a:t>
            </a:r>
            <a:r>
              <a:rPr lang="es-ES" sz="2000" dirty="0" smtClean="0">
                <a:latin typeface="Maiandra GD" pitchFamily="34" charset="0"/>
              </a:rPr>
              <a:t>R</a:t>
            </a:r>
            <a:r>
              <a:rPr kumimoji="0" lang="es-E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aíz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no son visitados con frecuencia.</a:t>
            </a:r>
          </a:p>
          <a:p>
            <a:pPr marL="274320" marR="0" lvl="0" indent="-274320" algn="just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Mecanismos de Actualización/notificación están bajo diseño por el IETF.</a:t>
            </a:r>
          </a:p>
          <a:p>
            <a:pPr marL="548640" marR="0" lvl="1" indent="-228600" algn="just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RFC 2136</a:t>
            </a:r>
          </a:p>
          <a:p>
            <a:pPr marL="548640" marR="0" lvl="1" indent="-228600" algn="just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hlinkClick r:id="rId3"/>
              </a:rPr>
              <a:t>http://www.ietf.org/html.charters/dnsind-charter.html</a:t>
            </a:r>
            <a:endParaRPr kumimoji="0" lang="es-ES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  <a:p>
            <a:pPr marL="548640" marR="0" lvl="1" indent="-228600" algn="just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s-ES" sz="2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62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533400" y="247650"/>
            <a:ext cx="7772400" cy="857250"/>
          </a:xfrm>
          <a:prstGeom prst="rect">
            <a:avLst/>
          </a:prstGeom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Programación de Socket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9750" y="2143116"/>
            <a:ext cx="4464050" cy="4157663"/>
          </a:xfrm>
          <a:prstGeom prst="rect">
            <a:avLst/>
          </a:prstGeom>
          <a:ln/>
        </p:spPr>
        <p:txBody>
          <a:bodyPr/>
          <a:lstStyle/>
          <a:p>
            <a:pPr marL="274320" marR="0" lvl="0" indent="-274320" algn="just" defTabSz="914400" rtl="0" eaLnBrk="1" fontAlgn="auto" latinLnBrk="0" hangingPunct="1">
              <a:spcAft>
                <a:spcPts val="60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API para sockets</a:t>
            </a:r>
          </a:p>
          <a:p>
            <a:pPr marL="274320" marR="0" lvl="0" indent="-274320" algn="just" defTabSz="914400" rtl="0" eaLnBrk="1" fontAlgn="auto" latinLnBrk="0" hangingPunct="1">
              <a:spcAft>
                <a:spcPts val="6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Fue introducida en BSD4.1 UNIX, 1981.</a:t>
            </a:r>
          </a:p>
          <a:p>
            <a:pPr marL="274320" marR="0" lvl="0" indent="-274320" algn="just" defTabSz="914400" rtl="0" eaLnBrk="1" fontAlgn="auto" latinLnBrk="0" hangingPunct="1">
              <a:spcAft>
                <a:spcPts val="6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El socket es explícitamente creado, usado, y liberado por las aplicaciones.</a:t>
            </a:r>
          </a:p>
          <a:p>
            <a:pPr marL="274320" marR="0" lvl="0" indent="-274320" algn="just" defTabSz="914400" rtl="0" eaLnBrk="1" fontAlgn="auto" latinLnBrk="0" hangingPunct="1">
              <a:spcAft>
                <a:spcPts val="6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Sigue el modelo cliente-servidor.</a:t>
            </a:r>
          </a:p>
          <a:p>
            <a:pPr marL="274320" marR="0" lvl="0" indent="-274320" algn="just" defTabSz="914400" rtl="0" eaLnBrk="1" fontAlgn="auto" latinLnBrk="0" hangingPunct="1">
              <a:spcAft>
                <a:spcPts val="6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Hay dos tipos de servicios de transporte vía el API de socket: </a:t>
            </a:r>
          </a:p>
          <a:p>
            <a:pPr marL="548640" marR="0" lvl="1" indent="-228600" algn="just" defTabSz="914400" rtl="0" eaLnBrk="1" fontAlgn="auto" latinLnBrk="0" hangingPunct="1">
              <a:spcAft>
                <a:spcPts val="60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Datagramas no confiables.</a:t>
            </a:r>
          </a:p>
          <a:p>
            <a:pPr marL="548640" marR="0" lvl="1" indent="-228600" algn="just" defTabSz="914400" rtl="0" eaLnBrk="1" fontAlgn="auto" latinLnBrk="0" hangingPunct="1">
              <a:spcAft>
                <a:spcPts val="60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Orientado a un flujo de bytes y confiable.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287963" y="2571744"/>
            <a:ext cx="3298825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000" dirty="0">
                <a:solidFill>
                  <a:schemeClr val="tx1"/>
                </a:solidFill>
                <a:latin typeface="Maiandra GD" pitchFamily="34" charset="0"/>
              </a:rPr>
              <a:t>Son </a:t>
            </a:r>
            <a:r>
              <a:rPr lang="es-ES" sz="2000" i="1" dirty="0">
                <a:solidFill>
                  <a:srgbClr val="FF0000"/>
                </a:solidFill>
                <a:latin typeface="Maiandra GD" pitchFamily="34" charset="0"/>
              </a:rPr>
              <a:t>locales al host</a:t>
            </a:r>
            <a:r>
              <a:rPr lang="es-ES" sz="2000" dirty="0">
                <a:solidFill>
                  <a:schemeClr val="tx1"/>
                </a:solidFill>
                <a:latin typeface="Maiandra GD" pitchFamily="34" charset="0"/>
              </a:rPr>
              <a:t>, </a:t>
            </a:r>
          </a:p>
          <a:p>
            <a:pPr algn="ctr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000" i="1" dirty="0" smtClean="0">
                <a:solidFill>
                  <a:srgbClr val="FF0000"/>
                </a:solidFill>
                <a:latin typeface="Maiandra GD" pitchFamily="34" charset="0"/>
              </a:rPr>
              <a:t>creados </a:t>
            </a:r>
            <a:r>
              <a:rPr lang="es-ES" sz="2000" i="1" dirty="0">
                <a:solidFill>
                  <a:srgbClr val="FF0000"/>
                </a:solidFill>
                <a:latin typeface="Maiandra GD" pitchFamily="34" charset="0"/>
              </a:rPr>
              <a:t>por la </a:t>
            </a:r>
            <a:r>
              <a:rPr lang="es-ES" sz="2000" i="1" dirty="0" smtClean="0">
                <a:solidFill>
                  <a:srgbClr val="FF0000"/>
                </a:solidFill>
                <a:latin typeface="Maiandra GD" pitchFamily="34" charset="0"/>
              </a:rPr>
              <a:t>aplicación</a:t>
            </a:r>
            <a:r>
              <a:rPr lang="es-ES" sz="2000" dirty="0" smtClean="0">
                <a:latin typeface="Maiandra GD" pitchFamily="34" charset="0"/>
              </a:rPr>
              <a:t>.</a:t>
            </a:r>
            <a:endParaRPr lang="es-ES" sz="2000" dirty="0">
              <a:solidFill>
                <a:schemeClr val="tx1"/>
              </a:solidFill>
              <a:latin typeface="Maiandra GD" pitchFamily="34" charset="0"/>
            </a:endParaRPr>
          </a:p>
          <a:p>
            <a:pPr algn="ctr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000" i="1" dirty="0">
                <a:solidFill>
                  <a:schemeClr val="tx1"/>
                </a:solidFill>
                <a:latin typeface="Maiandra GD" pitchFamily="34" charset="0"/>
              </a:rPr>
              <a:t>Es una interfaz  </a:t>
            </a:r>
            <a:r>
              <a:rPr lang="es-ES" sz="2000" i="1" dirty="0">
                <a:solidFill>
                  <a:srgbClr val="FF0000"/>
                </a:solidFill>
                <a:latin typeface="Maiandra GD" pitchFamily="34" charset="0"/>
              </a:rPr>
              <a:t>controlada por el OS</a:t>
            </a:r>
            <a:r>
              <a:rPr lang="es-ES" sz="2000" dirty="0">
                <a:solidFill>
                  <a:schemeClr val="tx1"/>
                </a:solidFill>
                <a:latin typeface="Maiandra GD" pitchFamily="34" charset="0"/>
              </a:rPr>
              <a:t> (una “puerta”) a través de la cual el proceso aplicación puede tanto </a:t>
            </a:r>
            <a:r>
              <a:rPr lang="es-ES" sz="2000" dirty="0">
                <a:solidFill>
                  <a:srgbClr val="FF0000"/>
                </a:solidFill>
                <a:latin typeface="Maiandra GD" pitchFamily="34" charset="0"/>
              </a:rPr>
              <a:t>enviar como recibir</a:t>
            </a:r>
            <a:r>
              <a:rPr lang="es-ES" sz="2000" dirty="0">
                <a:solidFill>
                  <a:schemeClr val="tx1"/>
                </a:solidFill>
                <a:latin typeface="Maiandra GD" pitchFamily="34" charset="0"/>
              </a:rPr>
              <a:t> mensajes a/desde el otro proceso </a:t>
            </a:r>
            <a:r>
              <a:rPr lang="es-ES" sz="2000" dirty="0" smtClean="0">
                <a:solidFill>
                  <a:schemeClr val="tx1"/>
                </a:solidFill>
                <a:latin typeface="Maiandra GD" pitchFamily="34" charset="0"/>
              </a:rPr>
              <a:t>aplicación.</a:t>
            </a:r>
            <a:endParaRPr lang="es-ES" sz="2000" dirty="0">
              <a:solidFill>
                <a:schemeClr val="tx1"/>
              </a:solidFill>
              <a:latin typeface="Maiandra GD" pitchFamily="34" charset="0"/>
            </a:endParaRPr>
          </a:p>
          <a:p>
            <a:pPr algn="ctr"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2000" dirty="0">
              <a:solidFill>
                <a:schemeClr val="tx1"/>
              </a:solidFill>
              <a:latin typeface="Maiandra GD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5248275" y="2425691"/>
            <a:ext cx="3295650" cy="3486150"/>
          </a:xfrm>
          <a:prstGeom prst="roundRect">
            <a:avLst>
              <a:gd name="adj" fmla="val 46"/>
            </a:avLst>
          </a:prstGeom>
          <a:noFill/>
          <a:ln w="2844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endParaRPr lang="es-ES">
              <a:latin typeface="Maiandra GD" pitchFamily="34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414963" y="2214554"/>
            <a:ext cx="1081088" cy="411162"/>
            <a:chOff x="3411" y="1469"/>
            <a:chExt cx="681" cy="259"/>
          </a:xfrm>
        </p:grpSpPr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3414" y="1476"/>
              <a:ext cx="678" cy="252"/>
            </a:xfrm>
            <a:prstGeom prst="roundRect">
              <a:avLst>
                <a:gd name="adj" fmla="val 394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ts val="600"/>
                </a:spcBef>
                <a:spcAft>
                  <a:spcPts val="1200"/>
                </a:spcAft>
              </a:pPr>
              <a:endParaRPr lang="es-ES">
                <a:latin typeface="Maiandra GD" pitchFamily="34" charset="0"/>
              </a:endParaRP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3411" y="1469"/>
              <a:ext cx="545" cy="234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1200"/>
                </a:spcAft>
                <a:buClr>
                  <a:srgbClr val="3333CC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20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iandra GD" pitchFamily="34" charset="0"/>
                </a:rPr>
                <a:t>socket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19125" y="1276350"/>
            <a:ext cx="8162925" cy="895350"/>
            <a:chOff x="390" y="804"/>
            <a:chExt cx="5142" cy="564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390" y="804"/>
              <a:ext cx="5142" cy="564"/>
            </a:xfrm>
            <a:prstGeom prst="roundRect">
              <a:avLst>
                <a:gd name="adj" fmla="val 17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90" y="804"/>
              <a:ext cx="5142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341313" indent="-341313" algn="just">
                <a:spcBef>
                  <a:spcPts val="600"/>
                </a:spcBef>
                <a:spcAft>
                  <a:spcPts val="120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r>
                <a:rPr lang="es-ES" u="sng" dirty="0">
                  <a:solidFill>
                    <a:srgbClr val="FF0000"/>
                  </a:solidFill>
                  <a:latin typeface="Maiandra GD" pitchFamily="34" charset="0"/>
                </a:rPr>
                <a:t>Objetivo:</a:t>
              </a:r>
              <a:r>
                <a:rPr lang="es-ES" dirty="0">
                  <a:solidFill>
                    <a:schemeClr val="tx1"/>
                  </a:solidFill>
                  <a:latin typeface="Maiandra GD" pitchFamily="34" charset="0"/>
                </a:rPr>
                <a:t> aprender cómo construir aplicaciones </a:t>
              </a:r>
              <a:r>
                <a:rPr lang="es-ES" dirty="0" smtClean="0">
                  <a:solidFill>
                    <a:schemeClr val="tx1"/>
                  </a:solidFill>
                  <a:latin typeface="Maiandra GD" pitchFamily="34" charset="0"/>
                </a:rPr>
                <a:t>cliente-servidor </a:t>
              </a:r>
              <a:r>
                <a:rPr lang="es-ES" dirty="0">
                  <a:solidFill>
                    <a:schemeClr val="tx1"/>
                  </a:solidFill>
                  <a:latin typeface="Maiandra GD" pitchFamily="34" charset="0"/>
                </a:rPr>
                <a:t>que se comunican usando </a:t>
              </a:r>
              <a:r>
                <a:rPr lang="es-ES" dirty="0" smtClean="0">
                  <a:solidFill>
                    <a:schemeClr val="tx1"/>
                  </a:solidFill>
                  <a:latin typeface="Maiandra GD" pitchFamily="34" charset="0"/>
                </a:rPr>
                <a:t>sockets.</a:t>
              </a:r>
              <a:endParaRPr lang="es-ES" dirty="0">
                <a:solidFill>
                  <a:schemeClr val="tx1"/>
                </a:solidFill>
                <a:latin typeface="Maiandra GD" pitchFamily="34" charset="0"/>
              </a:endParaRPr>
            </a:p>
          </p:txBody>
        </p:sp>
      </p:grp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63</a:t>
            </a:fld>
            <a:endParaRPr lang="es-E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1"/>
          <p:cNvSpPr txBox="1">
            <a:spLocks noChangeArrowheads="1"/>
          </p:cNvSpPr>
          <p:nvPr/>
        </p:nvSpPr>
        <p:spPr>
          <a:xfrm>
            <a:off x="323850" y="228600"/>
            <a:ext cx="7981950" cy="1143000"/>
          </a:xfrm>
          <a:prstGeom prst="rect">
            <a:avLst/>
          </a:prstGeom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Programación de Socket usando TCP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83" name="Rectangle 2"/>
          <p:cNvSpPr txBox="1">
            <a:spLocks noChangeArrowheads="1"/>
          </p:cNvSpPr>
          <p:nvPr/>
        </p:nvSpPr>
        <p:spPr>
          <a:xfrm>
            <a:off x="600075" y="1214422"/>
            <a:ext cx="7772400" cy="1533525"/>
          </a:xfrm>
          <a:prstGeom prst="rect">
            <a:avLst/>
          </a:prstGeom>
          <a:ln/>
        </p:spPr>
        <p:txBody>
          <a:bodyPr/>
          <a:lstStyle/>
          <a:p>
            <a:pPr marL="274320" marR="0" lvl="0" indent="-27432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Socket</a:t>
            </a:r>
            <a:r>
              <a:rPr kumimoji="0" lang="es-ES" sz="2000" b="0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:</a:t>
            </a:r>
            <a:r>
              <a:rPr kumimoji="0" lang="es-ES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una puerta entre el proceso aplicación y el protocolo de transporte de extremo a extremo (UCP o TCP).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Servicio TCP: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transferencia confiable de 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Maiandra GD" pitchFamily="34" charset="0"/>
              </a:rPr>
              <a:t>bytes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Maiandra GD" pitchFamily="34" charset="0"/>
              </a:rPr>
              <a:t> 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desde un proceso a otro.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</p:txBody>
      </p:sp>
      <p:grpSp>
        <p:nvGrpSpPr>
          <p:cNvPr id="84" name="Group 4"/>
          <p:cNvGrpSpPr>
            <a:grpSpLocks/>
          </p:cNvGrpSpPr>
          <p:nvPr/>
        </p:nvGrpSpPr>
        <p:grpSpPr bwMode="auto">
          <a:xfrm>
            <a:off x="2116138" y="3867150"/>
            <a:ext cx="1074737" cy="1571625"/>
            <a:chOff x="1333" y="2436"/>
            <a:chExt cx="677" cy="990"/>
          </a:xfrm>
        </p:grpSpPr>
        <p:sp>
          <p:nvSpPr>
            <p:cNvPr id="85" name="AutoShape 5"/>
            <p:cNvSpPr>
              <a:spLocks noChangeArrowheads="1"/>
            </p:cNvSpPr>
            <p:nvPr/>
          </p:nvSpPr>
          <p:spPr bwMode="auto">
            <a:xfrm>
              <a:off x="1362" y="2448"/>
              <a:ext cx="642" cy="288"/>
            </a:xfrm>
            <a:prstGeom prst="roundRect">
              <a:avLst>
                <a:gd name="adj" fmla="val 347"/>
              </a:avLst>
            </a:prstGeom>
            <a:solidFill>
              <a:srgbClr val="FFFFFF"/>
            </a:solidFill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86" name="AutoShape 6"/>
            <p:cNvSpPr>
              <a:spLocks noChangeArrowheads="1"/>
            </p:cNvSpPr>
            <p:nvPr/>
          </p:nvSpPr>
          <p:spPr bwMode="auto">
            <a:xfrm>
              <a:off x="1376" y="2436"/>
              <a:ext cx="605" cy="217"/>
            </a:xfrm>
            <a:prstGeom prst="roundRect">
              <a:avLst>
                <a:gd name="adj" fmla="val 43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dirty="0">
                  <a:solidFill>
                    <a:schemeClr val="tx1"/>
                  </a:solidFill>
                  <a:latin typeface="Maiandra GD" pitchFamily="34" charset="0"/>
                </a:rPr>
                <a:t>proceso</a:t>
              </a:r>
              <a:endParaRPr lang="es-ES" sz="1800" dirty="0">
                <a:solidFill>
                  <a:schemeClr val="tx1"/>
                </a:solidFill>
                <a:latin typeface="Maiandra GD" pitchFamily="34" charset="0"/>
              </a:endParaRPr>
            </a:p>
          </p:txBody>
        </p:sp>
        <p:grpSp>
          <p:nvGrpSpPr>
            <p:cNvPr id="87" name="Group 7"/>
            <p:cNvGrpSpPr>
              <a:grpSpLocks/>
            </p:cNvGrpSpPr>
            <p:nvPr/>
          </p:nvGrpSpPr>
          <p:grpSpPr bwMode="auto">
            <a:xfrm>
              <a:off x="1333" y="2796"/>
              <a:ext cx="677" cy="630"/>
              <a:chOff x="1333" y="2796"/>
              <a:chExt cx="677" cy="630"/>
            </a:xfrm>
          </p:grpSpPr>
          <p:sp>
            <p:nvSpPr>
              <p:cNvPr id="91" name="AutoShape 8"/>
              <p:cNvSpPr>
                <a:spLocks noChangeArrowheads="1"/>
              </p:cNvSpPr>
              <p:nvPr/>
            </p:nvSpPr>
            <p:spPr bwMode="auto">
              <a:xfrm>
                <a:off x="1333" y="2852"/>
                <a:ext cx="667" cy="566"/>
              </a:xfrm>
              <a:prstGeom prst="roundRect">
                <a:avLst>
                  <a:gd name="adj" fmla="val 171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Comic Sans MS" pitchFamily="66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s-ES" sz="1800">
                    <a:solidFill>
                      <a:schemeClr val="tx1"/>
                    </a:solidFill>
                    <a:latin typeface="Maiandra GD" pitchFamily="34" charset="0"/>
                  </a:rPr>
                  <a:t>TCP con</a:t>
                </a:r>
              </a:p>
              <a:p>
                <a:pPr algn="ctr">
                  <a:buClr>
                    <a:srgbClr val="000000"/>
                  </a:buClr>
                  <a:buSzPct val="100000"/>
                  <a:buFont typeface="Comic Sans MS" pitchFamily="66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s-ES" sz="1800">
                    <a:solidFill>
                      <a:schemeClr val="tx1"/>
                    </a:solidFill>
                    <a:latin typeface="Maiandra GD" pitchFamily="34" charset="0"/>
                  </a:rPr>
                  <a:t>buffers,</a:t>
                </a:r>
              </a:p>
              <a:p>
                <a:pPr algn="ctr">
                  <a:buClr>
                    <a:srgbClr val="000000"/>
                  </a:buClr>
                  <a:buSzPct val="100000"/>
                  <a:buFont typeface="Comic Sans MS" pitchFamily="66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s-ES" sz="1800">
                    <a:solidFill>
                      <a:schemeClr val="tx1"/>
                    </a:solidFill>
                    <a:latin typeface="Maiandra GD" pitchFamily="34" charset="0"/>
                  </a:rPr>
                  <a:t>variables</a:t>
                </a:r>
              </a:p>
            </p:txBody>
          </p:sp>
          <p:sp>
            <p:nvSpPr>
              <p:cNvPr id="92" name="AutoShape 9"/>
              <p:cNvSpPr>
                <a:spLocks noChangeArrowheads="1"/>
              </p:cNvSpPr>
              <p:nvPr/>
            </p:nvSpPr>
            <p:spPr bwMode="auto">
              <a:xfrm>
                <a:off x="1368" y="2796"/>
                <a:ext cx="642" cy="630"/>
              </a:xfrm>
              <a:prstGeom prst="roundRect">
                <a:avLst>
                  <a:gd name="adj" fmla="val 157"/>
                </a:avLst>
              </a:prstGeom>
              <a:noFill/>
              <a:ln w="28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</p:grpSp>
        <p:grpSp>
          <p:nvGrpSpPr>
            <p:cNvPr id="88" name="Group 10"/>
            <p:cNvGrpSpPr>
              <a:grpSpLocks/>
            </p:cNvGrpSpPr>
            <p:nvPr/>
          </p:nvGrpSpPr>
          <p:grpSpPr bwMode="auto">
            <a:xfrm>
              <a:off x="1426" y="2676"/>
              <a:ext cx="518" cy="217"/>
              <a:chOff x="1426" y="2676"/>
              <a:chExt cx="518" cy="217"/>
            </a:xfrm>
          </p:grpSpPr>
          <p:sp>
            <p:nvSpPr>
              <p:cNvPr id="89" name="AutoShape 11"/>
              <p:cNvSpPr>
                <a:spLocks noChangeArrowheads="1"/>
              </p:cNvSpPr>
              <p:nvPr/>
            </p:nvSpPr>
            <p:spPr bwMode="auto">
              <a:xfrm>
                <a:off x="1452" y="2706"/>
                <a:ext cx="492" cy="156"/>
              </a:xfrm>
              <a:prstGeom prst="roundRect">
                <a:avLst>
                  <a:gd name="adj" fmla="val 639"/>
                </a:avLst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90" name="AutoShape 12"/>
              <p:cNvSpPr>
                <a:spLocks noChangeArrowheads="1"/>
              </p:cNvSpPr>
              <p:nvPr/>
            </p:nvSpPr>
            <p:spPr bwMode="auto">
              <a:xfrm>
                <a:off x="1426" y="2676"/>
                <a:ext cx="501" cy="217"/>
              </a:xfrm>
              <a:prstGeom prst="roundRect">
                <a:avLst>
                  <a:gd name="adj" fmla="val 431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FFFFFF"/>
                  </a:buClr>
                  <a:buSzPct val="100000"/>
                  <a:buFont typeface="Comic Sans MS" pitchFamily="66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s-ES" sz="1800" dirty="0">
                    <a:solidFill>
                      <a:srgbClr val="FFFFFF"/>
                    </a:solidFill>
                    <a:latin typeface="Maiandra GD" pitchFamily="34" charset="0"/>
                  </a:rPr>
                  <a:t>socket</a:t>
                </a:r>
              </a:p>
            </p:txBody>
          </p:sp>
        </p:grpSp>
      </p:grpSp>
      <p:sp>
        <p:nvSpPr>
          <p:cNvPr id="93" name="AutoShape 13"/>
          <p:cNvSpPr>
            <a:spLocks noChangeArrowheads="1"/>
          </p:cNvSpPr>
          <p:nvPr/>
        </p:nvSpPr>
        <p:spPr bwMode="auto">
          <a:xfrm>
            <a:off x="457119" y="3573463"/>
            <a:ext cx="1422482" cy="719300"/>
          </a:xfrm>
          <a:prstGeom prst="roundRect">
            <a:avLst>
              <a:gd name="adj" fmla="val 19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400" dirty="0">
                <a:solidFill>
                  <a:schemeClr val="tx1"/>
                </a:solidFill>
                <a:latin typeface="Maiandra GD" pitchFamily="34" charset="0"/>
              </a:rPr>
              <a:t>Controlado por</a:t>
            </a:r>
          </a:p>
          <a:p>
            <a:pPr algn="ctr"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400" dirty="0" smtClean="0">
                <a:solidFill>
                  <a:schemeClr val="tx1"/>
                </a:solidFill>
                <a:latin typeface="Maiandra GD" pitchFamily="34" charset="0"/>
              </a:rPr>
              <a:t>el </a:t>
            </a:r>
            <a:r>
              <a:rPr lang="es-ES" sz="1400" dirty="0">
                <a:solidFill>
                  <a:schemeClr val="tx1"/>
                </a:solidFill>
                <a:latin typeface="Maiandra GD" pitchFamily="34" charset="0"/>
              </a:rPr>
              <a:t>desarrollador</a:t>
            </a:r>
          </a:p>
          <a:p>
            <a:pPr algn="ctr"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400" dirty="0" smtClean="0">
                <a:latin typeface="Maiandra GD" pitchFamily="34" charset="0"/>
              </a:rPr>
              <a:t>d</a:t>
            </a:r>
            <a:r>
              <a:rPr lang="es-ES" sz="1400" dirty="0" smtClean="0">
                <a:solidFill>
                  <a:schemeClr val="tx1"/>
                </a:solidFill>
                <a:latin typeface="Maiandra GD" pitchFamily="34" charset="0"/>
              </a:rPr>
              <a:t>e </a:t>
            </a:r>
            <a:r>
              <a:rPr lang="es-ES" sz="1400" dirty="0">
                <a:solidFill>
                  <a:schemeClr val="tx1"/>
                </a:solidFill>
                <a:latin typeface="Maiandra GD" pitchFamily="34" charset="0"/>
              </a:rPr>
              <a:t>la aplicación</a:t>
            </a:r>
          </a:p>
        </p:txBody>
      </p:sp>
      <p:sp>
        <p:nvSpPr>
          <p:cNvPr id="94" name="AutoShape 14"/>
          <p:cNvSpPr>
            <a:spLocks noChangeArrowheads="1"/>
          </p:cNvSpPr>
          <p:nvPr/>
        </p:nvSpPr>
        <p:spPr bwMode="auto">
          <a:xfrm>
            <a:off x="398760" y="4652963"/>
            <a:ext cx="1403053" cy="630045"/>
          </a:xfrm>
          <a:prstGeom prst="roundRect">
            <a:avLst>
              <a:gd name="adj" fmla="val 19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200" dirty="0">
                <a:solidFill>
                  <a:schemeClr val="tx1"/>
                </a:solidFill>
                <a:latin typeface="Maiandra GD" pitchFamily="34" charset="0"/>
              </a:rPr>
              <a:t>Controlado por el</a:t>
            </a:r>
          </a:p>
          <a:p>
            <a:pPr algn="ctr"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200" dirty="0">
                <a:solidFill>
                  <a:schemeClr val="tx1"/>
                </a:solidFill>
                <a:latin typeface="Maiandra GD" pitchFamily="34" charset="0"/>
              </a:rPr>
              <a:t>sistema</a:t>
            </a:r>
          </a:p>
          <a:p>
            <a:pPr algn="ctr"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200" dirty="0">
                <a:solidFill>
                  <a:schemeClr val="tx1"/>
                </a:solidFill>
                <a:latin typeface="Maiandra GD" pitchFamily="34" charset="0"/>
              </a:rPr>
              <a:t>operativo</a:t>
            </a:r>
          </a:p>
        </p:txBody>
      </p:sp>
      <p:sp>
        <p:nvSpPr>
          <p:cNvPr id="95" name="Line 15"/>
          <p:cNvSpPr>
            <a:spLocks noChangeShapeType="1"/>
          </p:cNvSpPr>
          <p:nvPr/>
        </p:nvSpPr>
        <p:spPr bwMode="auto">
          <a:xfrm flipV="1">
            <a:off x="1943100" y="3894138"/>
            <a:ext cx="1588" cy="488950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ES">
              <a:latin typeface="Maiandra GD" pitchFamily="34" charset="0"/>
            </a:endParaRPr>
          </a:p>
        </p:txBody>
      </p:sp>
      <p:sp>
        <p:nvSpPr>
          <p:cNvPr id="96" name="Line 16"/>
          <p:cNvSpPr>
            <a:spLocks noChangeShapeType="1"/>
          </p:cNvSpPr>
          <p:nvPr/>
        </p:nvSpPr>
        <p:spPr bwMode="auto">
          <a:xfrm flipV="1">
            <a:off x="1933575" y="4475163"/>
            <a:ext cx="1588" cy="1003300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ES">
              <a:latin typeface="Maiandra GD" pitchFamily="34" charset="0"/>
            </a:endParaRPr>
          </a:p>
        </p:txBody>
      </p:sp>
      <p:sp>
        <p:nvSpPr>
          <p:cNvPr id="97" name="AutoShape 17"/>
          <p:cNvSpPr>
            <a:spLocks noChangeArrowheads="1"/>
          </p:cNvSpPr>
          <p:nvPr/>
        </p:nvSpPr>
        <p:spPr bwMode="auto">
          <a:xfrm>
            <a:off x="2081213" y="5614988"/>
            <a:ext cx="1132339" cy="679290"/>
          </a:xfrm>
          <a:prstGeom prst="roundRect">
            <a:avLst>
              <a:gd name="adj" fmla="val 222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000">
                <a:solidFill>
                  <a:schemeClr val="tx1"/>
                </a:solidFill>
                <a:latin typeface="Maiandra GD" pitchFamily="34" charset="0"/>
              </a:rPr>
              <a:t>cliente o</a:t>
            </a:r>
          </a:p>
          <a:p>
            <a:pPr algn="ctr"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000">
                <a:solidFill>
                  <a:schemeClr val="tx1"/>
                </a:solidFill>
                <a:latin typeface="Maiandra GD" pitchFamily="34" charset="0"/>
              </a:rPr>
              <a:t>servidor</a:t>
            </a:r>
          </a:p>
        </p:txBody>
      </p:sp>
      <p:grpSp>
        <p:nvGrpSpPr>
          <p:cNvPr id="98" name="Group 19"/>
          <p:cNvGrpSpPr>
            <a:grpSpLocks/>
          </p:cNvGrpSpPr>
          <p:nvPr/>
        </p:nvGrpSpPr>
        <p:grpSpPr bwMode="auto">
          <a:xfrm>
            <a:off x="5773738" y="3762375"/>
            <a:ext cx="1074737" cy="1571625"/>
            <a:chOff x="3637" y="2370"/>
            <a:chExt cx="677" cy="990"/>
          </a:xfrm>
        </p:grpSpPr>
        <p:sp>
          <p:nvSpPr>
            <p:cNvPr id="99" name="AutoShape 20"/>
            <p:cNvSpPr>
              <a:spLocks noChangeArrowheads="1"/>
            </p:cNvSpPr>
            <p:nvPr/>
          </p:nvSpPr>
          <p:spPr bwMode="auto">
            <a:xfrm>
              <a:off x="3666" y="2382"/>
              <a:ext cx="642" cy="288"/>
            </a:xfrm>
            <a:prstGeom prst="roundRect">
              <a:avLst>
                <a:gd name="adj" fmla="val 347"/>
              </a:avLst>
            </a:prstGeom>
            <a:solidFill>
              <a:srgbClr val="FFFFFF"/>
            </a:solidFill>
            <a:ln w="284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00" name="AutoShape 21"/>
            <p:cNvSpPr>
              <a:spLocks noChangeArrowheads="1"/>
            </p:cNvSpPr>
            <p:nvPr/>
          </p:nvSpPr>
          <p:spPr bwMode="auto">
            <a:xfrm>
              <a:off x="3680" y="2370"/>
              <a:ext cx="605" cy="217"/>
            </a:xfrm>
            <a:prstGeom prst="roundRect">
              <a:avLst>
                <a:gd name="adj" fmla="val 43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1800">
                  <a:solidFill>
                    <a:schemeClr val="tx1"/>
                  </a:solidFill>
                  <a:latin typeface="Maiandra GD" pitchFamily="34" charset="0"/>
                </a:rPr>
                <a:t>proceso</a:t>
              </a:r>
            </a:p>
          </p:txBody>
        </p:sp>
        <p:grpSp>
          <p:nvGrpSpPr>
            <p:cNvPr id="101" name="Group 22"/>
            <p:cNvGrpSpPr>
              <a:grpSpLocks/>
            </p:cNvGrpSpPr>
            <p:nvPr/>
          </p:nvGrpSpPr>
          <p:grpSpPr bwMode="auto">
            <a:xfrm>
              <a:off x="3637" y="2730"/>
              <a:ext cx="677" cy="630"/>
              <a:chOff x="3637" y="2730"/>
              <a:chExt cx="677" cy="630"/>
            </a:xfrm>
          </p:grpSpPr>
          <p:sp>
            <p:nvSpPr>
              <p:cNvPr id="105" name="AutoShape 23"/>
              <p:cNvSpPr>
                <a:spLocks noChangeArrowheads="1"/>
              </p:cNvSpPr>
              <p:nvPr/>
            </p:nvSpPr>
            <p:spPr bwMode="auto">
              <a:xfrm>
                <a:off x="3637" y="2786"/>
                <a:ext cx="667" cy="566"/>
              </a:xfrm>
              <a:prstGeom prst="roundRect">
                <a:avLst>
                  <a:gd name="adj" fmla="val 171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Comic Sans MS" pitchFamily="66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s-ES" sz="1800">
                    <a:solidFill>
                      <a:schemeClr val="tx1"/>
                    </a:solidFill>
                    <a:latin typeface="Maiandra GD" pitchFamily="34" charset="0"/>
                  </a:rPr>
                  <a:t>TCP con</a:t>
                </a:r>
              </a:p>
              <a:p>
                <a:pPr algn="ctr">
                  <a:buClr>
                    <a:srgbClr val="000000"/>
                  </a:buClr>
                  <a:buSzPct val="100000"/>
                  <a:buFont typeface="Comic Sans MS" pitchFamily="66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s-ES" sz="1800">
                    <a:solidFill>
                      <a:schemeClr val="tx1"/>
                    </a:solidFill>
                    <a:latin typeface="Maiandra GD" pitchFamily="34" charset="0"/>
                  </a:rPr>
                  <a:t>buffers,</a:t>
                </a:r>
              </a:p>
              <a:p>
                <a:pPr algn="ctr">
                  <a:buClr>
                    <a:srgbClr val="000000"/>
                  </a:buClr>
                  <a:buSzPct val="100000"/>
                  <a:buFont typeface="Comic Sans MS" pitchFamily="66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s-ES" sz="1800">
                    <a:solidFill>
                      <a:schemeClr val="tx1"/>
                    </a:solidFill>
                    <a:latin typeface="Maiandra GD" pitchFamily="34" charset="0"/>
                  </a:rPr>
                  <a:t>variables</a:t>
                </a:r>
              </a:p>
            </p:txBody>
          </p:sp>
          <p:sp>
            <p:nvSpPr>
              <p:cNvPr id="106" name="AutoShape 24"/>
              <p:cNvSpPr>
                <a:spLocks noChangeArrowheads="1"/>
              </p:cNvSpPr>
              <p:nvPr/>
            </p:nvSpPr>
            <p:spPr bwMode="auto">
              <a:xfrm>
                <a:off x="3672" y="2730"/>
                <a:ext cx="642" cy="630"/>
              </a:xfrm>
              <a:prstGeom prst="roundRect">
                <a:avLst>
                  <a:gd name="adj" fmla="val 157"/>
                </a:avLst>
              </a:prstGeom>
              <a:noFill/>
              <a:ln w="2844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</p:grpSp>
        <p:grpSp>
          <p:nvGrpSpPr>
            <p:cNvPr id="102" name="Group 25"/>
            <p:cNvGrpSpPr>
              <a:grpSpLocks/>
            </p:cNvGrpSpPr>
            <p:nvPr/>
          </p:nvGrpSpPr>
          <p:grpSpPr bwMode="auto">
            <a:xfrm>
              <a:off x="3730" y="2610"/>
              <a:ext cx="518" cy="217"/>
              <a:chOff x="3730" y="2610"/>
              <a:chExt cx="518" cy="217"/>
            </a:xfrm>
          </p:grpSpPr>
          <p:sp>
            <p:nvSpPr>
              <p:cNvPr id="103" name="AutoShape 26"/>
              <p:cNvSpPr>
                <a:spLocks noChangeArrowheads="1"/>
              </p:cNvSpPr>
              <p:nvPr/>
            </p:nvSpPr>
            <p:spPr bwMode="auto">
              <a:xfrm>
                <a:off x="3756" y="2640"/>
                <a:ext cx="492" cy="156"/>
              </a:xfrm>
              <a:prstGeom prst="roundRect">
                <a:avLst>
                  <a:gd name="adj" fmla="val 639"/>
                </a:avLst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104" name="AutoShape 27"/>
              <p:cNvSpPr>
                <a:spLocks noChangeArrowheads="1"/>
              </p:cNvSpPr>
              <p:nvPr/>
            </p:nvSpPr>
            <p:spPr bwMode="auto">
              <a:xfrm>
                <a:off x="3730" y="2610"/>
                <a:ext cx="501" cy="217"/>
              </a:xfrm>
              <a:prstGeom prst="roundRect">
                <a:avLst>
                  <a:gd name="adj" fmla="val 431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FFFFFF"/>
                  </a:buClr>
                  <a:buSzPct val="100000"/>
                  <a:buFont typeface="Comic Sans MS" pitchFamily="66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s-ES" sz="1800">
                    <a:solidFill>
                      <a:srgbClr val="FFFFFF"/>
                    </a:solidFill>
                    <a:latin typeface="Maiandra GD" pitchFamily="34" charset="0"/>
                  </a:rPr>
                  <a:t>socket</a:t>
                </a:r>
              </a:p>
            </p:txBody>
          </p:sp>
        </p:grpSp>
      </p:grpSp>
      <p:sp>
        <p:nvSpPr>
          <p:cNvPr id="107" name="Line 30"/>
          <p:cNvSpPr>
            <a:spLocks noChangeShapeType="1"/>
          </p:cNvSpPr>
          <p:nvPr/>
        </p:nvSpPr>
        <p:spPr bwMode="auto">
          <a:xfrm flipV="1">
            <a:off x="7029450" y="3760788"/>
            <a:ext cx="1588" cy="488950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ES">
              <a:latin typeface="Maiandra GD" pitchFamily="34" charset="0"/>
            </a:endParaRPr>
          </a:p>
        </p:txBody>
      </p:sp>
      <p:sp>
        <p:nvSpPr>
          <p:cNvPr id="108" name="Line 31"/>
          <p:cNvSpPr>
            <a:spLocks noChangeShapeType="1"/>
          </p:cNvSpPr>
          <p:nvPr/>
        </p:nvSpPr>
        <p:spPr bwMode="auto">
          <a:xfrm flipV="1">
            <a:off x="7019925" y="4341813"/>
            <a:ext cx="1588" cy="1003300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ES">
              <a:latin typeface="Maiandra GD" pitchFamily="34" charset="0"/>
            </a:endParaRPr>
          </a:p>
        </p:txBody>
      </p:sp>
      <p:sp>
        <p:nvSpPr>
          <p:cNvPr id="109" name="AutoShape 32"/>
          <p:cNvSpPr>
            <a:spLocks noChangeArrowheads="1"/>
          </p:cNvSpPr>
          <p:nvPr/>
        </p:nvSpPr>
        <p:spPr bwMode="auto">
          <a:xfrm>
            <a:off x="5646738" y="5510213"/>
            <a:ext cx="1321429" cy="679290"/>
          </a:xfrm>
          <a:prstGeom prst="roundRect">
            <a:avLst>
              <a:gd name="adj" fmla="val 222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000">
                <a:solidFill>
                  <a:schemeClr val="tx1"/>
                </a:solidFill>
                <a:latin typeface="Maiandra GD" pitchFamily="34" charset="0"/>
              </a:rPr>
              <a:t>servidor o</a:t>
            </a:r>
          </a:p>
          <a:p>
            <a:pPr algn="ctr"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000">
                <a:solidFill>
                  <a:schemeClr val="tx1"/>
                </a:solidFill>
                <a:latin typeface="Maiandra GD" pitchFamily="34" charset="0"/>
              </a:rPr>
              <a:t>cliente</a:t>
            </a:r>
          </a:p>
        </p:txBody>
      </p:sp>
      <p:sp>
        <p:nvSpPr>
          <p:cNvPr id="110" name="Freeform 33"/>
          <p:cNvSpPr>
            <a:spLocks noChangeArrowheads="1"/>
          </p:cNvSpPr>
          <p:nvPr/>
        </p:nvSpPr>
        <p:spPr bwMode="auto">
          <a:xfrm>
            <a:off x="3597275" y="4229100"/>
            <a:ext cx="1798638" cy="1674813"/>
          </a:xfrm>
          <a:custGeom>
            <a:avLst/>
            <a:gdLst/>
            <a:ahLst/>
            <a:cxnLst>
              <a:cxn ang="0">
                <a:pos x="924" y="25"/>
              </a:cxn>
              <a:cxn ang="0">
                <a:pos x="135" y="582"/>
              </a:cxn>
              <a:cxn ang="0">
                <a:pos x="112" y="1939"/>
              </a:cxn>
              <a:cxn ang="0">
                <a:pos x="205" y="3073"/>
              </a:cxn>
              <a:cxn ang="0">
                <a:pos x="947" y="3229"/>
              </a:cxn>
              <a:cxn ang="0">
                <a:pos x="2502" y="4185"/>
              </a:cxn>
              <a:cxn ang="0">
                <a:pos x="3849" y="4586"/>
              </a:cxn>
              <a:cxn ang="0">
                <a:pos x="4638" y="3785"/>
              </a:cxn>
              <a:cxn ang="0">
                <a:pos x="4916" y="1649"/>
              </a:cxn>
              <a:cxn ang="0">
                <a:pos x="4661" y="782"/>
              </a:cxn>
              <a:cxn ang="0">
                <a:pos x="2897" y="426"/>
              </a:cxn>
              <a:cxn ang="0">
                <a:pos x="924" y="25"/>
              </a:cxn>
              <a:cxn ang="0">
                <a:pos x="924" y="25"/>
              </a:cxn>
            </a:cxnLst>
            <a:rect l="0" t="0" r="r" b="b"/>
            <a:pathLst>
              <a:path w="4998" h="4653">
                <a:moveTo>
                  <a:pt x="924" y="25"/>
                </a:moveTo>
                <a:cubicBezTo>
                  <a:pt x="464" y="51"/>
                  <a:pt x="270" y="263"/>
                  <a:pt x="135" y="582"/>
                </a:cubicBezTo>
                <a:cubicBezTo>
                  <a:pt x="0" y="900"/>
                  <a:pt x="100" y="1523"/>
                  <a:pt x="112" y="1939"/>
                </a:cubicBezTo>
                <a:cubicBezTo>
                  <a:pt x="123" y="2354"/>
                  <a:pt x="65" y="2858"/>
                  <a:pt x="205" y="3073"/>
                </a:cubicBezTo>
                <a:cubicBezTo>
                  <a:pt x="344" y="3288"/>
                  <a:pt x="564" y="3043"/>
                  <a:pt x="947" y="3229"/>
                </a:cubicBezTo>
                <a:cubicBezTo>
                  <a:pt x="1330" y="3414"/>
                  <a:pt x="2019" y="3959"/>
                  <a:pt x="2502" y="4185"/>
                </a:cubicBezTo>
                <a:cubicBezTo>
                  <a:pt x="2986" y="4412"/>
                  <a:pt x="3493" y="4652"/>
                  <a:pt x="3849" y="4586"/>
                </a:cubicBezTo>
                <a:cubicBezTo>
                  <a:pt x="4204" y="4519"/>
                  <a:pt x="4460" y="4274"/>
                  <a:pt x="4638" y="3785"/>
                </a:cubicBezTo>
                <a:cubicBezTo>
                  <a:pt x="4816" y="3296"/>
                  <a:pt x="4912" y="2150"/>
                  <a:pt x="4916" y="1649"/>
                </a:cubicBezTo>
                <a:cubicBezTo>
                  <a:pt x="4920" y="1149"/>
                  <a:pt x="4997" y="986"/>
                  <a:pt x="4661" y="782"/>
                </a:cubicBezTo>
                <a:cubicBezTo>
                  <a:pt x="4324" y="578"/>
                  <a:pt x="3512" y="556"/>
                  <a:pt x="2897" y="426"/>
                </a:cubicBezTo>
                <a:cubicBezTo>
                  <a:pt x="2282" y="296"/>
                  <a:pt x="1384" y="0"/>
                  <a:pt x="924" y="25"/>
                </a:cubicBezTo>
                <a:lnTo>
                  <a:pt x="924" y="25"/>
                </a:lnTo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>
              <a:latin typeface="Maiandra GD" pitchFamily="34" charset="0"/>
            </a:endParaRPr>
          </a:p>
        </p:txBody>
      </p:sp>
      <p:sp>
        <p:nvSpPr>
          <p:cNvPr id="111" name="AutoShape 34"/>
          <p:cNvSpPr>
            <a:spLocks noChangeArrowheads="1"/>
          </p:cNvSpPr>
          <p:nvPr/>
        </p:nvSpPr>
        <p:spPr bwMode="auto">
          <a:xfrm>
            <a:off x="3903663" y="4852988"/>
            <a:ext cx="1061807" cy="371513"/>
          </a:xfrm>
          <a:prstGeom prst="roundRect">
            <a:avLst>
              <a:gd name="adj" fmla="val 39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000">
                <a:solidFill>
                  <a:schemeClr val="tx1"/>
                </a:solidFill>
                <a:latin typeface="Maiandra GD" pitchFamily="34" charset="0"/>
              </a:rPr>
              <a:t>Internet</a:t>
            </a:r>
          </a:p>
        </p:txBody>
      </p:sp>
      <p:sp>
        <p:nvSpPr>
          <p:cNvPr id="112" name="Line 35"/>
          <p:cNvSpPr>
            <a:spLocks noChangeShapeType="1"/>
          </p:cNvSpPr>
          <p:nvPr/>
        </p:nvSpPr>
        <p:spPr bwMode="auto">
          <a:xfrm flipH="1">
            <a:off x="3227388" y="4733925"/>
            <a:ext cx="2536825" cy="9525"/>
          </a:xfrm>
          <a:prstGeom prst="line">
            <a:avLst/>
          </a:prstGeom>
          <a:noFill/>
          <a:ln w="3816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ES">
              <a:latin typeface="Maiandra GD" pitchFamily="34" charset="0"/>
            </a:endParaRPr>
          </a:p>
        </p:txBody>
      </p:sp>
      <p:grpSp>
        <p:nvGrpSpPr>
          <p:cNvPr id="42" name="Group 37"/>
          <p:cNvGrpSpPr>
            <a:grpSpLocks/>
          </p:cNvGrpSpPr>
          <p:nvPr/>
        </p:nvGrpSpPr>
        <p:grpSpPr bwMode="auto">
          <a:xfrm>
            <a:off x="2195513" y="3214686"/>
            <a:ext cx="793750" cy="720725"/>
            <a:chOff x="3016" y="3294"/>
            <a:chExt cx="692" cy="564"/>
          </a:xfrm>
        </p:grpSpPr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3016" y="3294"/>
              <a:ext cx="692" cy="564"/>
            </a:xfrm>
            <a:custGeom>
              <a:avLst/>
              <a:gdLst/>
              <a:ahLst/>
              <a:cxnLst>
                <a:cxn ang="0">
                  <a:pos x="191" y="38"/>
                </a:cxn>
                <a:cxn ang="0">
                  <a:pos x="191" y="38"/>
                </a:cxn>
                <a:cxn ang="0">
                  <a:pos x="198" y="38"/>
                </a:cxn>
                <a:cxn ang="0">
                  <a:pos x="205" y="38"/>
                </a:cxn>
                <a:cxn ang="0">
                  <a:pos x="213" y="35"/>
                </a:cxn>
                <a:cxn ang="0">
                  <a:pos x="227" y="35"/>
                </a:cxn>
                <a:cxn ang="0">
                  <a:pos x="238" y="28"/>
                </a:cxn>
                <a:cxn ang="0">
                  <a:pos x="259" y="28"/>
                </a:cxn>
                <a:cxn ang="0">
                  <a:pos x="281" y="21"/>
                </a:cxn>
                <a:cxn ang="0">
                  <a:pos x="306" y="14"/>
                </a:cxn>
                <a:cxn ang="0">
                  <a:pos x="335" y="14"/>
                </a:cxn>
                <a:cxn ang="0">
                  <a:pos x="364" y="7"/>
                </a:cxn>
                <a:cxn ang="0">
                  <a:pos x="396" y="7"/>
                </a:cxn>
                <a:cxn ang="0">
                  <a:pos x="432" y="7"/>
                </a:cxn>
                <a:cxn ang="0">
                  <a:pos x="472" y="0"/>
                </a:cxn>
                <a:cxn ang="0">
                  <a:pos x="512" y="0"/>
                </a:cxn>
                <a:cxn ang="0">
                  <a:pos x="555" y="0"/>
                </a:cxn>
                <a:cxn ang="0">
                  <a:pos x="573" y="80"/>
                </a:cxn>
                <a:cxn ang="0">
                  <a:pos x="580" y="80"/>
                </a:cxn>
                <a:cxn ang="0">
                  <a:pos x="602" y="94"/>
                </a:cxn>
                <a:cxn ang="0">
                  <a:pos x="616" y="111"/>
                </a:cxn>
                <a:cxn ang="0">
                  <a:pos x="623" y="139"/>
                </a:cxn>
                <a:cxn ang="0">
                  <a:pos x="663" y="317"/>
                </a:cxn>
                <a:cxn ang="0">
                  <a:pos x="685" y="390"/>
                </a:cxn>
                <a:cxn ang="0">
                  <a:pos x="685" y="397"/>
                </a:cxn>
                <a:cxn ang="0">
                  <a:pos x="692" y="411"/>
                </a:cxn>
                <a:cxn ang="0">
                  <a:pos x="692" y="432"/>
                </a:cxn>
                <a:cxn ang="0">
                  <a:pos x="678" y="456"/>
                </a:cxn>
                <a:cxn ang="0">
                  <a:pos x="0" y="442"/>
                </a:cxn>
                <a:cxn ang="0">
                  <a:pos x="61" y="404"/>
                </a:cxn>
                <a:cxn ang="0">
                  <a:pos x="68" y="80"/>
                </a:cxn>
                <a:cxn ang="0">
                  <a:pos x="68" y="80"/>
                </a:cxn>
                <a:cxn ang="0">
                  <a:pos x="76" y="73"/>
                </a:cxn>
                <a:cxn ang="0">
                  <a:pos x="83" y="66"/>
                </a:cxn>
                <a:cxn ang="0">
                  <a:pos x="97" y="66"/>
                </a:cxn>
                <a:cxn ang="0">
                  <a:pos x="115" y="59"/>
                </a:cxn>
                <a:cxn ang="0">
                  <a:pos x="130" y="59"/>
                </a:cxn>
                <a:cxn ang="0">
                  <a:pos x="159" y="66"/>
                </a:cxn>
                <a:cxn ang="0">
                  <a:pos x="184" y="73"/>
                </a:cxn>
              </a:cxnLst>
              <a:rect l="0" t="0" r="r" b="b"/>
              <a:pathLst>
                <a:path w="692" h="564">
                  <a:moveTo>
                    <a:pt x="184" y="73"/>
                  </a:moveTo>
                  <a:lnTo>
                    <a:pt x="191" y="38"/>
                  </a:lnTo>
                  <a:lnTo>
                    <a:pt x="191" y="38"/>
                  </a:lnTo>
                  <a:lnTo>
                    <a:pt x="191" y="38"/>
                  </a:lnTo>
                  <a:lnTo>
                    <a:pt x="198" y="38"/>
                  </a:lnTo>
                  <a:lnTo>
                    <a:pt x="198" y="38"/>
                  </a:lnTo>
                  <a:lnTo>
                    <a:pt x="198" y="38"/>
                  </a:lnTo>
                  <a:lnTo>
                    <a:pt x="205" y="38"/>
                  </a:lnTo>
                  <a:lnTo>
                    <a:pt x="213" y="35"/>
                  </a:lnTo>
                  <a:lnTo>
                    <a:pt x="213" y="35"/>
                  </a:lnTo>
                  <a:lnTo>
                    <a:pt x="220" y="35"/>
                  </a:lnTo>
                  <a:lnTo>
                    <a:pt x="227" y="35"/>
                  </a:lnTo>
                  <a:lnTo>
                    <a:pt x="231" y="28"/>
                  </a:lnTo>
                  <a:lnTo>
                    <a:pt x="238" y="28"/>
                  </a:lnTo>
                  <a:lnTo>
                    <a:pt x="252" y="28"/>
                  </a:lnTo>
                  <a:lnTo>
                    <a:pt x="259" y="28"/>
                  </a:lnTo>
                  <a:lnTo>
                    <a:pt x="274" y="21"/>
                  </a:lnTo>
                  <a:lnTo>
                    <a:pt x="281" y="21"/>
                  </a:lnTo>
                  <a:lnTo>
                    <a:pt x="296" y="21"/>
                  </a:lnTo>
                  <a:lnTo>
                    <a:pt x="306" y="14"/>
                  </a:lnTo>
                  <a:lnTo>
                    <a:pt x="321" y="14"/>
                  </a:lnTo>
                  <a:lnTo>
                    <a:pt x="335" y="14"/>
                  </a:lnTo>
                  <a:lnTo>
                    <a:pt x="350" y="14"/>
                  </a:lnTo>
                  <a:lnTo>
                    <a:pt x="364" y="7"/>
                  </a:lnTo>
                  <a:lnTo>
                    <a:pt x="375" y="7"/>
                  </a:lnTo>
                  <a:lnTo>
                    <a:pt x="396" y="7"/>
                  </a:lnTo>
                  <a:lnTo>
                    <a:pt x="418" y="7"/>
                  </a:lnTo>
                  <a:lnTo>
                    <a:pt x="432" y="7"/>
                  </a:lnTo>
                  <a:lnTo>
                    <a:pt x="450" y="0"/>
                  </a:lnTo>
                  <a:lnTo>
                    <a:pt x="472" y="0"/>
                  </a:lnTo>
                  <a:lnTo>
                    <a:pt x="494" y="0"/>
                  </a:lnTo>
                  <a:lnTo>
                    <a:pt x="512" y="0"/>
                  </a:lnTo>
                  <a:lnTo>
                    <a:pt x="533" y="0"/>
                  </a:lnTo>
                  <a:lnTo>
                    <a:pt x="555" y="0"/>
                  </a:lnTo>
                  <a:lnTo>
                    <a:pt x="580" y="14"/>
                  </a:lnTo>
                  <a:lnTo>
                    <a:pt x="573" y="80"/>
                  </a:lnTo>
                  <a:lnTo>
                    <a:pt x="580" y="80"/>
                  </a:lnTo>
                  <a:lnTo>
                    <a:pt x="580" y="80"/>
                  </a:lnTo>
                  <a:lnTo>
                    <a:pt x="587" y="87"/>
                  </a:lnTo>
                  <a:lnTo>
                    <a:pt x="602" y="94"/>
                  </a:lnTo>
                  <a:lnTo>
                    <a:pt x="609" y="101"/>
                  </a:lnTo>
                  <a:lnTo>
                    <a:pt x="616" y="111"/>
                  </a:lnTo>
                  <a:lnTo>
                    <a:pt x="623" y="125"/>
                  </a:lnTo>
                  <a:lnTo>
                    <a:pt x="623" y="139"/>
                  </a:lnTo>
                  <a:lnTo>
                    <a:pt x="685" y="184"/>
                  </a:lnTo>
                  <a:lnTo>
                    <a:pt x="663" y="317"/>
                  </a:lnTo>
                  <a:lnTo>
                    <a:pt x="573" y="358"/>
                  </a:lnTo>
                  <a:lnTo>
                    <a:pt x="685" y="390"/>
                  </a:lnTo>
                  <a:lnTo>
                    <a:pt x="685" y="390"/>
                  </a:lnTo>
                  <a:lnTo>
                    <a:pt x="685" y="397"/>
                  </a:lnTo>
                  <a:lnTo>
                    <a:pt x="685" y="397"/>
                  </a:lnTo>
                  <a:lnTo>
                    <a:pt x="692" y="411"/>
                  </a:lnTo>
                  <a:lnTo>
                    <a:pt x="692" y="418"/>
                  </a:lnTo>
                  <a:lnTo>
                    <a:pt x="692" y="432"/>
                  </a:lnTo>
                  <a:lnTo>
                    <a:pt x="685" y="442"/>
                  </a:lnTo>
                  <a:lnTo>
                    <a:pt x="678" y="456"/>
                  </a:lnTo>
                  <a:lnTo>
                    <a:pt x="396" y="564"/>
                  </a:lnTo>
                  <a:lnTo>
                    <a:pt x="0" y="442"/>
                  </a:lnTo>
                  <a:lnTo>
                    <a:pt x="7" y="425"/>
                  </a:lnTo>
                  <a:lnTo>
                    <a:pt x="61" y="404"/>
                  </a:lnTo>
                  <a:lnTo>
                    <a:pt x="61" y="80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8" y="73"/>
                  </a:lnTo>
                  <a:lnTo>
                    <a:pt x="76" y="73"/>
                  </a:lnTo>
                  <a:lnTo>
                    <a:pt x="83" y="73"/>
                  </a:lnTo>
                  <a:lnTo>
                    <a:pt x="83" y="66"/>
                  </a:lnTo>
                  <a:lnTo>
                    <a:pt x="90" y="66"/>
                  </a:lnTo>
                  <a:lnTo>
                    <a:pt x="97" y="66"/>
                  </a:lnTo>
                  <a:lnTo>
                    <a:pt x="108" y="59"/>
                  </a:lnTo>
                  <a:lnTo>
                    <a:pt x="115" y="59"/>
                  </a:lnTo>
                  <a:lnTo>
                    <a:pt x="123" y="59"/>
                  </a:lnTo>
                  <a:lnTo>
                    <a:pt x="130" y="59"/>
                  </a:lnTo>
                  <a:lnTo>
                    <a:pt x="144" y="59"/>
                  </a:lnTo>
                  <a:lnTo>
                    <a:pt x="159" y="66"/>
                  </a:lnTo>
                  <a:lnTo>
                    <a:pt x="166" y="66"/>
                  </a:lnTo>
                  <a:lnTo>
                    <a:pt x="184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3254" y="3339"/>
              <a:ext cx="220" cy="240"/>
            </a:xfrm>
            <a:custGeom>
              <a:avLst/>
              <a:gdLst/>
              <a:ahLst/>
              <a:cxnLst>
                <a:cxn ang="0">
                  <a:pos x="220" y="7"/>
                </a:cxn>
                <a:cxn ang="0">
                  <a:pos x="220" y="7"/>
                </a:cxn>
                <a:cxn ang="0">
                  <a:pos x="212" y="7"/>
                </a:cxn>
                <a:cxn ang="0">
                  <a:pos x="205" y="7"/>
                </a:cxn>
                <a:cxn ang="0">
                  <a:pos x="198" y="0"/>
                </a:cxn>
                <a:cxn ang="0">
                  <a:pos x="194" y="0"/>
                </a:cxn>
                <a:cxn ang="0">
                  <a:pos x="180" y="0"/>
                </a:cxn>
                <a:cxn ang="0">
                  <a:pos x="166" y="0"/>
                </a:cxn>
                <a:cxn ang="0">
                  <a:pos x="151" y="0"/>
                </a:cxn>
                <a:cxn ang="0">
                  <a:pos x="137" y="0"/>
                </a:cxn>
                <a:cxn ang="0">
                  <a:pos x="126" y="0"/>
                </a:cxn>
                <a:cxn ang="0">
                  <a:pos x="104" y="0"/>
                </a:cxn>
                <a:cxn ang="0">
                  <a:pos x="90" y="0"/>
                </a:cxn>
                <a:cxn ang="0">
                  <a:pos x="68" y="7"/>
                </a:cxn>
                <a:cxn ang="0">
                  <a:pos x="50" y="14"/>
                </a:cxn>
                <a:cxn ang="0">
                  <a:pos x="36" y="21"/>
                </a:cxn>
                <a:cxn ang="0">
                  <a:pos x="14" y="28"/>
                </a:cxn>
                <a:cxn ang="0">
                  <a:pos x="14" y="35"/>
                </a:cxn>
                <a:cxn ang="0">
                  <a:pos x="7" y="49"/>
                </a:cxn>
                <a:cxn ang="0">
                  <a:pos x="0" y="66"/>
                </a:cxn>
                <a:cxn ang="0">
                  <a:pos x="0" y="94"/>
                </a:cxn>
                <a:cxn ang="0">
                  <a:pos x="0" y="126"/>
                </a:cxn>
                <a:cxn ang="0">
                  <a:pos x="0" y="160"/>
                </a:cxn>
                <a:cxn ang="0">
                  <a:pos x="7" y="199"/>
                </a:cxn>
                <a:cxn ang="0">
                  <a:pos x="14" y="240"/>
                </a:cxn>
                <a:cxn ang="0">
                  <a:pos x="14" y="240"/>
                </a:cxn>
                <a:cxn ang="0">
                  <a:pos x="21" y="233"/>
                </a:cxn>
                <a:cxn ang="0">
                  <a:pos x="29" y="233"/>
                </a:cxn>
                <a:cxn ang="0">
                  <a:pos x="36" y="233"/>
                </a:cxn>
                <a:cxn ang="0">
                  <a:pos x="43" y="233"/>
                </a:cxn>
                <a:cxn ang="0">
                  <a:pos x="50" y="233"/>
                </a:cxn>
                <a:cxn ang="0">
                  <a:pos x="61" y="233"/>
                </a:cxn>
                <a:cxn ang="0">
                  <a:pos x="76" y="233"/>
                </a:cxn>
                <a:cxn ang="0">
                  <a:pos x="90" y="233"/>
                </a:cxn>
                <a:cxn ang="0">
                  <a:pos x="104" y="233"/>
                </a:cxn>
                <a:cxn ang="0">
                  <a:pos x="126" y="233"/>
                </a:cxn>
                <a:cxn ang="0">
                  <a:pos x="137" y="233"/>
                </a:cxn>
                <a:cxn ang="0">
                  <a:pos x="158" y="233"/>
                </a:cxn>
                <a:cxn ang="0">
                  <a:pos x="180" y="240"/>
                </a:cxn>
                <a:cxn ang="0">
                  <a:pos x="198" y="240"/>
                </a:cxn>
                <a:cxn ang="0">
                  <a:pos x="220" y="240"/>
                </a:cxn>
                <a:cxn ang="0">
                  <a:pos x="220" y="233"/>
                </a:cxn>
                <a:cxn ang="0">
                  <a:pos x="220" y="213"/>
                </a:cxn>
                <a:cxn ang="0">
                  <a:pos x="212" y="188"/>
                </a:cxn>
                <a:cxn ang="0">
                  <a:pos x="212" y="153"/>
                </a:cxn>
                <a:cxn ang="0">
                  <a:pos x="212" y="115"/>
                </a:cxn>
                <a:cxn ang="0">
                  <a:pos x="212" y="73"/>
                </a:cxn>
                <a:cxn ang="0">
                  <a:pos x="212" y="42"/>
                </a:cxn>
                <a:cxn ang="0">
                  <a:pos x="220" y="7"/>
                </a:cxn>
              </a:cxnLst>
              <a:rect l="0" t="0" r="r" b="b"/>
              <a:pathLst>
                <a:path w="220" h="240">
                  <a:moveTo>
                    <a:pt x="220" y="7"/>
                  </a:moveTo>
                  <a:lnTo>
                    <a:pt x="220" y="7"/>
                  </a:lnTo>
                  <a:lnTo>
                    <a:pt x="212" y="7"/>
                  </a:lnTo>
                  <a:lnTo>
                    <a:pt x="205" y="7"/>
                  </a:lnTo>
                  <a:lnTo>
                    <a:pt x="198" y="0"/>
                  </a:lnTo>
                  <a:lnTo>
                    <a:pt x="194" y="0"/>
                  </a:lnTo>
                  <a:lnTo>
                    <a:pt x="180" y="0"/>
                  </a:lnTo>
                  <a:lnTo>
                    <a:pt x="166" y="0"/>
                  </a:lnTo>
                  <a:lnTo>
                    <a:pt x="151" y="0"/>
                  </a:lnTo>
                  <a:lnTo>
                    <a:pt x="137" y="0"/>
                  </a:lnTo>
                  <a:lnTo>
                    <a:pt x="126" y="0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68" y="7"/>
                  </a:lnTo>
                  <a:lnTo>
                    <a:pt x="50" y="14"/>
                  </a:lnTo>
                  <a:lnTo>
                    <a:pt x="36" y="21"/>
                  </a:lnTo>
                  <a:lnTo>
                    <a:pt x="14" y="28"/>
                  </a:lnTo>
                  <a:lnTo>
                    <a:pt x="14" y="35"/>
                  </a:lnTo>
                  <a:lnTo>
                    <a:pt x="7" y="49"/>
                  </a:lnTo>
                  <a:lnTo>
                    <a:pt x="0" y="66"/>
                  </a:lnTo>
                  <a:lnTo>
                    <a:pt x="0" y="94"/>
                  </a:lnTo>
                  <a:lnTo>
                    <a:pt x="0" y="126"/>
                  </a:lnTo>
                  <a:lnTo>
                    <a:pt x="0" y="160"/>
                  </a:lnTo>
                  <a:lnTo>
                    <a:pt x="7" y="199"/>
                  </a:lnTo>
                  <a:lnTo>
                    <a:pt x="14" y="240"/>
                  </a:lnTo>
                  <a:lnTo>
                    <a:pt x="14" y="240"/>
                  </a:lnTo>
                  <a:lnTo>
                    <a:pt x="21" y="233"/>
                  </a:lnTo>
                  <a:lnTo>
                    <a:pt x="29" y="233"/>
                  </a:lnTo>
                  <a:lnTo>
                    <a:pt x="36" y="233"/>
                  </a:lnTo>
                  <a:lnTo>
                    <a:pt x="43" y="233"/>
                  </a:lnTo>
                  <a:lnTo>
                    <a:pt x="50" y="233"/>
                  </a:lnTo>
                  <a:lnTo>
                    <a:pt x="61" y="233"/>
                  </a:lnTo>
                  <a:lnTo>
                    <a:pt x="76" y="233"/>
                  </a:lnTo>
                  <a:lnTo>
                    <a:pt x="90" y="233"/>
                  </a:lnTo>
                  <a:lnTo>
                    <a:pt x="104" y="233"/>
                  </a:lnTo>
                  <a:lnTo>
                    <a:pt x="126" y="233"/>
                  </a:lnTo>
                  <a:lnTo>
                    <a:pt x="137" y="233"/>
                  </a:lnTo>
                  <a:lnTo>
                    <a:pt x="158" y="233"/>
                  </a:lnTo>
                  <a:lnTo>
                    <a:pt x="180" y="240"/>
                  </a:lnTo>
                  <a:lnTo>
                    <a:pt x="198" y="240"/>
                  </a:lnTo>
                  <a:lnTo>
                    <a:pt x="220" y="240"/>
                  </a:lnTo>
                  <a:lnTo>
                    <a:pt x="220" y="233"/>
                  </a:lnTo>
                  <a:lnTo>
                    <a:pt x="220" y="213"/>
                  </a:lnTo>
                  <a:lnTo>
                    <a:pt x="212" y="188"/>
                  </a:lnTo>
                  <a:lnTo>
                    <a:pt x="212" y="153"/>
                  </a:lnTo>
                  <a:lnTo>
                    <a:pt x="212" y="115"/>
                  </a:lnTo>
                  <a:lnTo>
                    <a:pt x="212" y="73"/>
                  </a:lnTo>
                  <a:lnTo>
                    <a:pt x="212" y="42"/>
                  </a:lnTo>
                  <a:lnTo>
                    <a:pt x="220" y="7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3275" y="3405"/>
              <a:ext cx="372" cy="241"/>
            </a:xfrm>
            <a:custGeom>
              <a:avLst/>
              <a:gdLst/>
              <a:ahLst/>
              <a:cxnLst>
                <a:cxn ang="0">
                  <a:pos x="8" y="181"/>
                </a:cxn>
                <a:cxn ang="0">
                  <a:pos x="0" y="213"/>
                </a:cxn>
                <a:cxn ang="0">
                  <a:pos x="238" y="241"/>
                </a:cxn>
                <a:cxn ang="0">
                  <a:pos x="238" y="241"/>
                </a:cxn>
                <a:cxn ang="0">
                  <a:pos x="246" y="241"/>
                </a:cxn>
                <a:cxn ang="0">
                  <a:pos x="253" y="234"/>
                </a:cxn>
                <a:cxn ang="0">
                  <a:pos x="267" y="227"/>
                </a:cxn>
                <a:cxn ang="0">
                  <a:pos x="274" y="220"/>
                </a:cxn>
                <a:cxn ang="0">
                  <a:pos x="289" y="213"/>
                </a:cxn>
                <a:cxn ang="0">
                  <a:pos x="303" y="199"/>
                </a:cxn>
                <a:cxn ang="0">
                  <a:pos x="314" y="195"/>
                </a:cxn>
                <a:cxn ang="0">
                  <a:pos x="328" y="174"/>
                </a:cxn>
                <a:cxn ang="0">
                  <a:pos x="343" y="160"/>
                </a:cxn>
                <a:cxn ang="0">
                  <a:pos x="350" y="147"/>
                </a:cxn>
                <a:cxn ang="0">
                  <a:pos x="357" y="129"/>
                </a:cxn>
                <a:cxn ang="0">
                  <a:pos x="364" y="108"/>
                </a:cxn>
                <a:cxn ang="0">
                  <a:pos x="372" y="80"/>
                </a:cxn>
                <a:cxn ang="0">
                  <a:pos x="372" y="60"/>
                </a:cxn>
                <a:cxn ang="0">
                  <a:pos x="364" y="35"/>
                </a:cxn>
                <a:cxn ang="0">
                  <a:pos x="364" y="35"/>
                </a:cxn>
                <a:cxn ang="0">
                  <a:pos x="364" y="28"/>
                </a:cxn>
                <a:cxn ang="0">
                  <a:pos x="357" y="28"/>
                </a:cxn>
                <a:cxn ang="0">
                  <a:pos x="350" y="21"/>
                </a:cxn>
                <a:cxn ang="0">
                  <a:pos x="343" y="14"/>
                </a:cxn>
                <a:cxn ang="0">
                  <a:pos x="336" y="7"/>
                </a:cxn>
                <a:cxn ang="0">
                  <a:pos x="328" y="0"/>
                </a:cxn>
                <a:cxn ang="0">
                  <a:pos x="314" y="0"/>
                </a:cxn>
                <a:cxn ang="0">
                  <a:pos x="314" y="0"/>
                </a:cxn>
                <a:cxn ang="0">
                  <a:pos x="321" y="14"/>
                </a:cxn>
                <a:cxn ang="0">
                  <a:pos x="328" y="28"/>
                </a:cxn>
                <a:cxn ang="0">
                  <a:pos x="328" y="56"/>
                </a:cxn>
                <a:cxn ang="0">
                  <a:pos x="328" y="80"/>
                </a:cxn>
                <a:cxn ang="0">
                  <a:pos x="328" y="108"/>
                </a:cxn>
                <a:cxn ang="0">
                  <a:pos x="321" y="140"/>
                </a:cxn>
                <a:cxn ang="0">
                  <a:pos x="303" y="174"/>
                </a:cxn>
                <a:cxn ang="0">
                  <a:pos x="303" y="174"/>
                </a:cxn>
                <a:cxn ang="0">
                  <a:pos x="303" y="174"/>
                </a:cxn>
                <a:cxn ang="0">
                  <a:pos x="303" y="174"/>
                </a:cxn>
                <a:cxn ang="0">
                  <a:pos x="296" y="174"/>
                </a:cxn>
                <a:cxn ang="0">
                  <a:pos x="296" y="181"/>
                </a:cxn>
                <a:cxn ang="0">
                  <a:pos x="289" y="181"/>
                </a:cxn>
                <a:cxn ang="0">
                  <a:pos x="282" y="188"/>
                </a:cxn>
                <a:cxn ang="0">
                  <a:pos x="274" y="188"/>
                </a:cxn>
                <a:cxn ang="0">
                  <a:pos x="267" y="188"/>
                </a:cxn>
                <a:cxn ang="0">
                  <a:pos x="260" y="195"/>
                </a:cxn>
                <a:cxn ang="0">
                  <a:pos x="253" y="195"/>
                </a:cxn>
                <a:cxn ang="0">
                  <a:pos x="238" y="195"/>
                </a:cxn>
                <a:cxn ang="0">
                  <a:pos x="235" y="195"/>
                </a:cxn>
                <a:cxn ang="0">
                  <a:pos x="220" y="195"/>
                </a:cxn>
                <a:cxn ang="0">
                  <a:pos x="206" y="195"/>
                </a:cxn>
                <a:cxn ang="0">
                  <a:pos x="191" y="195"/>
                </a:cxn>
                <a:cxn ang="0">
                  <a:pos x="191" y="227"/>
                </a:cxn>
                <a:cxn ang="0">
                  <a:pos x="8" y="206"/>
                </a:cxn>
                <a:cxn ang="0">
                  <a:pos x="8" y="181"/>
                </a:cxn>
              </a:cxnLst>
              <a:rect l="0" t="0" r="r" b="b"/>
              <a:pathLst>
                <a:path w="372" h="241">
                  <a:moveTo>
                    <a:pt x="8" y="181"/>
                  </a:moveTo>
                  <a:lnTo>
                    <a:pt x="0" y="213"/>
                  </a:lnTo>
                  <a:lnTo>
                    <a:pt x="238" y="241"/>
                  </a:lnTo>
                  <a:lnTo>
                    <a:pt x="238" y="241"/>
                  </a:lnTo>
                  <a:lnTo>
                    <a:pt x="246" y="241"/>
                  </a:lnTo>
                  <a:lnTo>
                    <a:pt x="253" y="234"/>
                  </a:lnTo>
                  <a:lnTo>
                    <a:pt x="267" y="227"/>
                  </a:lnTo>
                  <a:lnTo>
                    <a:pt x="274" y="220"/>
                  </a:lnTo>
                  <a:lnTo>
                    <a:pt x="289" y="213"/>
                  </a:lnTo>
                  <a:lnTo>
                    <a:pt x="303" y="199"/>
                  </a:lnTo>
                  <a:lnTo>
                    <a:pt x="314" y="195"/>
                  </a:lnTo>
                  <a:lnTo>
                    <a:pt x="328" y="174"/>
                  </a:lnTo>
                  <a:lnTo>
                    <a:pt x="343" y="160"/>
                  </a:lnTo>
                  <a:lnTo>
                    <a:pt x="350" y="147"/>
                  </a:lnTo>
                  <a:lnTo>
                    <a:pt x="357" y="129"/>
                  </a:lnTo>
                  <a:lnTo>
                    <a:pt x="364" y="108"/>
                  </a:lnTo>
                  <a:lnTo>
                    <a:pt x="372" y="80"/>
                  </a:lnTo>
                  <a:lnTo>
                    <a:pt x="372" y="60"/>
                  </a:lnTo>
                  <a:lnTo>
                    <a:pt x="364" y="35"/>
                  </a:lnTo>
                  <a:lnTo>
                    <a:pt x="364" y="35"/>
                  </a:lnTo>
                  <a:lnTo>
                    <a:pt x="364" y="28"/>
                  </a:lnTo>
                  <a:lnTo>
                    <a:pt x="357" y="28"/>
                  </a:lnTo>
                  <a:lnTo>
                    <a:pt x="350" y="21"/>
                  </a:lnTo>
                  <a:lnTo>
                    <a:pt x="343" y="14"/>
                  </a:lnTo>
                  <a:lnTo>
                    <a:pt x="336" y="7"/>
                  </a:lnTo>
                  <a:lnTo>
                    <a:pt x="328" y="0"/>
                  </a:lnTo>
                  <a:lnTo>
                    <a:pt x="314" y="0"/>
                  </a:lnTo>
                  <a:lnTo>
                    <a:pt x="314" y="0"/>
                  </a:lnTo>
                  <a:lnTo>
                    <a:pt x="321" y="14"/>
                  </a:lnTo>
                  <a:lnTo>
                    <a:pt x="328" y="28"/>
                  </a:lnTo>
                  <a:lnTo>
                    <a:pt x="328" y="56"/>
                  </a:lnTo>
                  <a:lnTo>
                    <a:pt x="328" y="80"/>
                  </a:lnTo>
                  <a:lnTo>
                    <a:pt x="328" y="108"/>
                  </a:lnTo>
                  <a:lnTo>
                    <a:pt x="321" y="140"/>
                  </a:lnTo>
                  <a:lnTo>
                    <a:pt x="303" y="174"/>
                  </a:lnTo>
                  <a:lnTo>
                    <a:pt x="303" y="174"/>
                  </a:lnTo>
                  <a:lnTo>
                    <a:pt x="303" y="174"/>
                  </a:lnTo>
                  <a:lnTo>
                    <a:pt x="303" y="174"/>
                  </a:lnTo>
                  <a:lnTo>
                    <a:pt x="296" y="174"/>
                  </a:lnTo>
                  <a:lnTo>
                    <a:pt x="296" y="181"/>
                  </a:lnTo>
                  <a:lnTo>
                    <a:pt x="289" y="181"/>
                  </a:lnTo>
                  <a:lnTo>
                    <a:pt x="282" y="188"/>
                  </a:lnTo>
                  <a:lnTo>
                    <a:pt x="274" y="188"/>
                  </a:lnTo>
                  <a:lnTo>
                    <a:pt x="267" y="188"/>
                  </a:lnTo>
                  <a:lnTo>
                    <a:pt x="260" y="195"/>
                  </a:lnTo>
                  <a:lnTo>
                    <a:pt x="253" y="195"/>
                  </a:lnTo>
                  <a:lnTo>
                    <a:pt x="238" y="195"/>
                  </a:lnTo>
                  <a:lnTo>
                    <a:pt x="235" y="195"/>
                  </a:lnTo>
                  <a:lnTo>
                    <a:pt x="220" y="195"/>
                  </a:lnTo>
                  <a:lnTo>
                    <a:pt x="206" y="195"/>
                  </a:lnTo>
                  <a:lnTo>
                    <a:pt x="191" y="195"/>
                  </a:lnTo>
                  <a:lnTo>
                    <a:pt x="191" y="227"/>
                  </a:lnTo>
                  <a:lnTo>
                    <a:pt x="8" y="206"/>
                  </a:lnTo>
                  <a:lnTo>
                    <a:pt x="8" y="181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3229" y="3646"/>
              <a:ext cx="274" cy="80"/>
            </a:xfrm>
            <a:custGeom>
              <a:avLst/>
              <a:gdLst/>
              <a:ahLst/>
              <a:cxnLst>
                <a:cxn ang="0">
                  <a:pos x="274" y="24"/>
                </a:cxn>
                <a:cxn ang="0">
                  <a:pos x="7" y="0"/>
                </a:cxn>
                <a:cxn ang="0">
                  <a:pos x="0" y="24"/>
                </a:cxn>
                <a:cxn ang="0">
                  <a:pos x="266" y="80"/>
                </a:cxn>
                <a:cxn ang="0">
                  <a:pos x="274" y="24"/>
                </a:cxn>
              </a:cxnLst>
              <a:rect l="0" t="0" r="r" b="b"/>
              <a:pathLst>
                <a:path w="274" h="80">
                  <a:moveTo>
                    <a:pt x="274" y="24"/>
                  </a:moveTo>
                  <a:lnTo>
                    <a:pt x="7" y="0"/>
                  </a:lnTo>
                  <a:lnTo>
                    <a:pt x="0" y="24"/>
                  </a:lnTo>
                  <a:lnTo>
                    <a:pt x="266" y="80"/>
                  </a:lnTo>
                  <a:lnTo>
                    <a:pt x="274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3366" y="3670"/>
              <a:ext cx="115" cy="35"/>
            </a:xfrm>
            <a:custGeom>
              <a:avLst/>
              <a:gdLst/>
              <a:ahLst/>
              <a:cxnLst>
                <a:cxn ang="0">
                  <a:pos x="115" y="14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08" y="35"/>
                </a:cxn>
                <a:cxn ang="0">
                  <a:pos x="115" y="14"/>
                </a:cxn>
              </a:cxnLst>
              <a:rect l="0" t="0" r="r" b="b"/>
              <a:pathLst>
                <a:path w="115" h="35">
                  <a:moveTo>
                    <a:pt x="115" y="14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08" y="35"/>
                  </a:lnTo>
                  <a:lnTo>
                    <a:pt x="115" y="14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3247" y="3652"/>
              <a:ext cx="75" cy="25"/>
            </a:xfrm>
            <a:custGeom>
              <a:avLst/>
              <a:gdLst/>
              <a:ahLst/>
              <a:cxnLst>
                <a:cxn ang="0">
                  <a:pos x="75" y="14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75" y="25"/>
                </a:cxn>
                <a:cxn ang="0">
                  <a:pos x="75" y="14"/>
                </a:cxn>
              </a:cxnLst>
              <a:rect l="0" t="0" r="r" b="b"/>
              <a:pathLst>
                <a:path w="75" h="25">
                  <a:moveTo>
                    <a:pt x="75" y="14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75" y="25"/>
                  </a:lnTo>
                  <a:lnTo>
                    <a:pt x="75" y="14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3056" y="3677"/>
              <a:ext cx="454" cy="146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0" y="49"/>
                </a:cxn>
                <a:cxn ang="0">
                  <a:pos x="0" y="42"/>
                </a:cxn>
                <a:cxn ang="0">
                  <a:pos x="7" y="42"/>
                </a:cxn>
                <a:cxn ang="0">
                  <a:pos x="14" y="42"/>
                </a:cxn>
                <a:cxn ang="0">
                  <a:pos x="21" y="42"/>
                </a:cxn>
                <a:cxn ang="0">
                  <a:pos x="28" y="42"/>
                </a:cxn>
                <a:cxn ang="0">
                  <a:pos x="36" y="35"/>
                </a:cxn>
                <a:cxn ang="0">
                  <a:pos x="50" y="35"/>
                </a:cxn>
                <a:cxn ang="0">
                  <a:pos x="57" y="35"/>
                </a:cxn>
                <a:cxn ang="0">
                  <a:pos x="68" y="28"/>
                </a:cxn>
                <a:cxn ang="0">
                  <a:pos x="75" y="28"/>
                </a:cxn>
                <a:cxn ang="0">
                  <a:pos x="83" y="21"/>
                </a:cxn>
                <a:cxn ang="0">
                  <a:pos x="97" y="14"/>
                </a:cxn>
                <a:cxn ang="0">
                  <a:pos x="104" y="14"/>
                </a:cxn>
                <a:cxn ang="0">
                  <a:pos x="111" y="7"/>
                </a:cxn>
                <a:cxn ang="0">
                  <a:pos x="119" y="0"/>
                </a:cxn>
                <a:cxn ang="0">
                  <a:pos x="454" y="73"/>
                </a:cxn>
                <a:cxn ang="0">
                  <a:pos x="454" y="73"/>
                </a:cxn>
                <a:cxn ang="0">
                  <a:pos x="454" y="80"/>
                </a:cxn>
                <a:cxn ang="0">
                  <a:pos x="447" y="80"/>
                </a:cxn>
                <a:cxn ang="0">
                  <a:pos x="447" y="80"/>
                </a:cxn>
                <a:cxn ang="0">
                  <a:pos x="439" y="87"/>
                </a:cxn>
                <a:cxn ang="0">
                  <a:pos x="432" y="94"/>
                </a:cxn>
                <a:cxn ang="0">
                  <a:pos x="425" y="101"/>
                </a:cxn>
                <a:cxn ang="0">
                  <a:pos x="418" y="108"/>
                </a:cxn>
                <a:cxn ang="0">
                  <a:pos x="410" y="115"/>
                </a:cxn>
                <a:cxn ang="0">
                  <a:pos x="403" y="115"/>
                </a:cxn>
                <a:cxn ang="0">
                  <a:pos x="392" y="122"/>
                </a:cxn>
                <a:cxn ang="0">
                  <a:pos x="385" y="129"/>
                </a:cxn>
                <a:cxn ang="0">
                  <a:pos x="378" y="132"/>
                </a:cxn>
                <a:cxn ang="0">
                  <a:pos x="371" y="139"/>
                </a:cxn>
                <a:cxn ang="0">
                  <a:pos x="356" y="139"/>
                </a:cxn>
                <a:cxn ang="0">
                  <a:pos x="349" y="146"/>
                </a:cxn>
                <a:cxn ang="0">
                  <a:pos x="0" y="49"/>
                </a:cxn>
              </a:cxnLst>
              <a:rect l="0" t="0" r="r" b="b"/>
              <a:pathLst>
                <a:path w="454" h="146">
                  <a:moveTo>
                    <a:pt x="0" y="49"/>
                  </a:moveTo>
                  <a:lnTo>
                    <a:pt x="0" y="49"/>
                  </a:lnTo>
                  <a:lnTo>
                    <a:pt x="0" y="42"/>
                  </a:lnTo>
                  <a:lnTo>
                    <a:pt x="7" y="42"/>
                  </a:lnTo>
                  <a:lnTo>
                    <a:pt x="14" y="42"/>
                  </a:lnTo>
                  <a:lnTo>
                    <a:pt x="21" y="42"/>
                  </a:lnTo>
                  <a:lnTo>
                    <a:pt x="28" y="42"/>
                  </a:lnTo>
                  <a:lnTo>
                    <a:pt x="36" y="35"/>
                  </a:lnTo>
                  <a:lnTo>
                    <a:pt x="50" y="35"/>
                  </a:lnTo>
                  <a:lnTo>
                    <a:pt x="57" y="35"/>
                  </a:lnTo>
                  <a:lnTo>
                    <a:pt x="68" y="28"/>
                  </a:lnTo>
                  <a:lnTo>
                    <a:pt x="75" y="28"/>
                  </a:lnTo>
                  <a:lnTo>
                    <a:pt x="83" y="21"/>
                  </a:lnTo>
                  <a:lnTo>
                    <a:pt x="97" y="14"/>
                  </a:lnTo>
                  <a:lnTo>
                    <a:pt x="104" y="14"/>
                  </a:lnTo>
                  <a:lnTo>
                    <a:pt x="111" y="7"/>
                  </a:lnTo>
                  <a:lnTo>
                    <a:pt x="119" y="0"/>
                  </a:lnTo>
                  <a:lnTo>
                    <a:pt x="454" y="73"/>
                  </a:lnTo>
                  <a:lnTo>
                    <a:pt x="454" y="73"/>
                  </a:lnTo>
                  <a:lnTo>
                    <a:pt x="454" y="80"/>
                  </a:lnTo>
                  <a:lnTo>
                    <a:pt x="447" y="80"/>
                  </a:lnTo>
                  <a:lnTo>
                    <a:pt x="447" y="80"/>
                  </a:lnTo>
                  <a:lnTo>
                    <a:pt x="439" y="87"/>
                  </a:lnTo>
                  <a:lnTo>
                    <a:pt x="432" y="94"/>
                  </a:lnTo>
                  <a:lnTo>
                    <a:pt x="425" y="101"/>
                  </a:lnTo>
                  <a:lnTo>
                    <a:pt x="418" y="108"/>
                  </a:lnTo>
                  <a:lnTo>
                    <a:pt x="410" y="115"/>
                  </a:lnTo>
                  <a:lnTo>
                    <a:pt x="403" y="115"/>
                  </a:lnTo>
                  <a:lnTo>
                    <a:pt x="392" y="122"/>
                  </a:lnTo>
                  <a:lnTo>
                    <a:pt x="385" y="129"/>
                  </a:lnTo>
                  <a:lnTo>
                    <a:pt x="378" y="132"/>
                  </a:lnTo>
                  <a:lnTo>
                    <a:pt x="371" y="139"/>
                  </a:lnTo>
                  <a:lnTo>
                    <a:pt x="356" y="139"/>
                  </a:lnTo>
                  <a:lnTo>
                    <a:pt x="349" y="146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3510" y="3666"/>
              <a:ext cx="155" cy="67"/>
            </a:xfrm>
            <a:custGeom>
              <a:avLst/>
              <a:gdLst/>
              <a:ahLst/>
              <a:cxnLst>
                <a:cxn ang="0">
                  <a:pos x="11" y="67"/>
                </a:cxn>
                <a:cxn ang="0">
                  <a:pos x="155" y="25"/>
                </a:cxn>
                <a:cxn ang="0">
                  <a:pos x="68" y="0"/>
                </a:cxn>
                <a:cxn ang="0">
                  <a:pos x="0" y="4"/>
                </a:cxn>
                <a:cxn ang="0">
                  <a:pos x="0" y="67"/>
                </a:cxn>
                <a:cxn ang="0">
                  <a:pos x="11" y="67"/>
                </a:cxn>
              </a:cxnLst>
              <a:rect l="0" t="0" r="r" b="b"/>
              <a:pathLst>
                <a:path w="155" h="67">
                  <a:moveTo>
                    <a:pt x="11" y="67"/>
                  </a:moveTo>
                  <a:lnTo>
                    <a:pt x="155" y="25"/>
                  </a:lnTo>
                  <a:lnTo>
                    <a:pt x="68" y="0"/>
                  </a:lnTo>
                  <a:lnTo>
                    <a:pt x="0" y="4"/>
                  </a:lnTo>
                  <a:lnTo>
                    <a:pt x="0" y="67"/>
                  </a:lnTo>
                  <a:lnTo>
                    <a:pt x="11" y="67"/>
                  </a:lnTo>
                  <a:close/>
                </a:path>
              </a:pathLst>
            </a:custGeom>
            <a:solidFill>
              <a:srgbClr val="001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3092" y="3367"/>
              <a:ext cx="83" cy="331"/>
            </a:xfrm>
            <a:custGeom>
              <a:avLst/>
              <a:gdLst/>
              <a:ahLst/>
              <a:cxnLst>
                <a:cxn ang="0">
                  <a:pos x="83" y="7"/>
                </a:cxn>
                <a:cxn ang="0">
                  <a:pos x="83" y="7"/>
                </a:cxn>
                <a:cxn ang="0">
                  <a:pos x="83" y="7"/>
                </a:cxn>
                <a:cxn ang="0">
                  <a:pos x="83" y="7"/>
                </a:cxn>
                <a:cxn ang="0">
                  <a:pos x="75" y="7"/>
                </a:cxn>
                <a:cxn ang="0">
                  <a:pos x="75" y="0"/>
                </a:cxn>
                <a:cxn ang="0">
                  <a:pos x="68" y="0"/>
                </a:cxn>
                <a:cxn ang="0">
                  <a:pos x="61" y="0"/>
                </a:cxn>
                <a:cxn ang="0">
                  <a:pos x="54" y="0"/>
                </a:cxn>
                <a:cxn ang="0">
                  <a:pos x="47" y="0"/>
                </a:cxn>
                <a:cxn ang="0">
                  <a:pos x="39" y="0"/>
                </a:cxn>
                <a:cxn ang="0">
                  <a:pos x="32" y="0"/>
                </a:cxn>
                <a:cxn ang="0">
                  <a:pos x="25" y="0"/>
                </a:cxn>
                <a:cxn ang="0">
                  <a:pos x="21" y="0"/>
                </a:cxn>
                <a:cxn ang="0">
                  <a:pos x="14" y="7"/>
                </a:cxn>
                <a:cxn ang="0">
                  <a:pos x="7" y="7"/>
                </a:cxn>
                <a:cxn ang="0">
                  <a:pos x="0" y="14"/>
                </a:cxn>
                <a:cxn ang="0">
                  <a:pos x="0" y="331"/>
                </a:cxn>
                <a:cxn ang="0">
                  <a:pos x="0" y="331"/>
                </a:cxn>
                <a:cxn ang="0">
                  <a:pos x="0" y="331"/>
                </a:cxn>
                <a:cxn ang="0">
                  <a:pos x="0" y="331"/>
                </a:cxn>
                <a:cxn ang="0">
                  <a:pos x="7" y="331"/>
                </a:cxn>
                <a:cxn ang="0">
                  <a:pos x="7" y="331"/>
                </a:cxn>
                <a:cxn ang="0">
                  <a:pos x="14" y="324"/>
                </a:cxn>
                <a:cxn ang="0">
                  <a:pos x="21" y="324"/>
                </a:cxn>
                <a:cxn ang="0">
                  <a:pos x="25" y="324"/>
                </a:cxn>
                <a:cxn ang="0">
                  <a:pos x="32" y="324"/>
                </a:cxn>
                <a:cxn ang="0">
                  <a:pos x="39" y="317"/>
                </a:cxn>
                <a:cxn ang="0">
                  <a:pos x="47" y="317"/>
                </a:cxn>
                <a:cxn ang="0">
                  <a:pos x="54" y="317"/>
                </a:cxn>
                <a:cxn ang="0">
                  <a:pos x="61" y="310"/>
                </a:cxn>
                <a:cxn ang="0">
                  <a:pos x="68" y="303"/>
                </a:cxn>
                <a:cxn ang="0">
                  <a:pos x="75" y="303"/>
                </a:cxn>
                <a:cxn ang="0">
                  <a:pos x="83" y="299"/>
                </a:cxn>
                <a:cxn ang="0">
                  <a:pos x="83" y="7"/>
                </a:cxn>
              </a:cxnLst>
              <a:rect l="0" t="0" r="r" b="b"/>
              <a:pathLst>
                <a:path w="83" h="331">
                  <a:moveTo>
                    <a:pt x="83" y="7"/>
                  </a:moveTo>
                  <a:lnTo>
                    <a:pt x="83" y="7"/>
                  </a:lnTo>
                  <a:lnTo>
                    <a:pt x="83" y="7"/>
                  </a:lnTo>
                  <a:lnTo>
                    <a:pt x="83" y="7"/>
                  </a:lnTo>
                  <a:lnTo>
                    <a:pt x="75" y="7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7"/>
                  </a:lnTo>
                  <a:lnTo>
                    <a:pt x="0" y="14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7" y="331"/>
                  </a:lnTo>
                  <a:lnTo>
                    <a:pt x="7" y="331"/>
                  </a:lnTo>
                  <a:lnTo>
                    <a:pt x="14" y="324"/>
                  </a:lnTo>
                  <a:lnTo>
                    <a:pt x="21" y="324"/>
                  </a:lnTo>
                  <a:lnTo>
                    <a:pt x="25" y="324"/>
                  </a:lnTo>
                  <a:lnTo>
                    <a:pt x="32" y="324"/>
                  </a:lnTo>
                  <a:lnTo>
                    <a:pt x="39" y="317"/>
                  </a:lnTo>
                  <a:lnTo>
                    <a:pt x="47" y="317"/>
                  </a:lnTo>
                  <a:lnTo>
                    <a:pt x="54" y="317"/>
                  </a:lnTo>
                  <a:lnTo>
                    <a:pt x="61" y="310"/>
                  </a:lnTo>
                  <a:lnTo>
                    <a:pt x="68" y="303"/>
                  </a:lnTo>
                  <a:lnTo>
                    <a:pt x="75" y="303"/>
                  </a:lnTo>
                  <a:lnTo>
                    <a:pt x="83" y="299"/>
                  </a:lnTo>
                  <a:lnTo>
                    <a:pt x="83" y="7"/>
                  </a:lnTo>
                  <a:close/>
                </a:path>
              </a:pathLst>
            </a:custGeom>
            <a:solidFill>
              <a:srgbClr val="7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3092" y="3367"/>
              <a:ext cx="75" cy="279"/>
            </a:xfrm>
            <a:custGeom>
              <a:avLst/>
              <a:gdLst/>
              <a:ahLst/>
              <a:cxnLst>
                <a:cxn ang="0">
                  <a:pos x="75" y="7"/>
                </a:cxn>
                <a:cxn ang="0">
                  <a:pos x="75" y="7"/>
                </a:cxn>
                <a:cxn ang="0">
                  <a:pos x="75" y="7"/>
                </a:cxn>
                <a:cxn ang="0">
                  <a:pos x="68" y="7"/>
                </a:cxn>
                <a:cxn ang="0">
                  <a:pos x="68" y="7"/>
                </a:cxn>
                <a:cxn ang="0">
                  <a:pos x="61" y="7"/>
                </a:cxn>
                <a:cxn ang="0">
                  <a:pos x="61" y="7"/>
                </a:cxn>
                <a:cxn ang="0">
                  <a:pos x="54" y="0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39" y="0"/>
                </a:cxn>
                <a:cxn ang="0">
                  <a:pos x="32" y="0"/>
                </a:cxn>
                <a:cxn ang="0">
                  <a:pos x="25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7" y="14"/>
                </a:cxn>
                <a:cxn ang="0">
                  <a:pos x="0" y="14"/>
                </a:cxn>
                <a:cxn ang="0">
                  <a:pos x="0" y="279"/>
                </a:cxn>
                <a:cxn ang="0">
                  <a:pos x="0" y="279"/>
                </a:cxn>
                <a:cxn ang="0">
                  <a:pos x="0" y="279"/>
                </a:cxn>
                <a:cxn ang="0">
                  <a:pos x="7" y="279"/>
                </a:cxn>
                <a:cxn ang="0">
                  <a:pos x="7" y="279"/>
                </a:cxn>
                <a:cxn ang="0">
                  <a:pos x="14" y="279"/>
                </a:cxn>
                <a:cxn ang="0">
                  <a:pos x="14" y="279"/>
                </a:cxn>
                <a:cxn ang="0">
                  <a:pos x="21" y="279"/>
                </a:cxn>
                <a:cxn ang="0">
                  <a:pos x="25" y="279"/>
                </a:cxn>
                <a:cxn ang="0">
                  <a:pos x="25" y="272"/>
                </a:cxn>
                <a:cxn ang="0">
                  <a:pos x="32" y="272"/>
                </a:cxn>
                <a:cxn ang="0">
                  <a:pos x="39" y="272"/>
                </a:cxn>
                <a:cxn ang="0">
                  <a:pos x="47" y="265"/>
                </a:cxn>
                <a:cxn ang="0">
                  <a:pos x="54" y="265"/>
                </a:cxn>
                <a:cxn ang="0">
                  <a:pos x="61" y="258"/>
                </a:cxn>
                <a:cxn ang="0">
                  <a:pos x="68" y="258"/>
                </a:cxn>
                <a:cxn ang="0">
                  <a:pos x="75" y="251"/>
                </a:cxn>
                <a:cxn ang="0">
                  <a:pos x="75" y="7"/>
                </a:cxn>
              </a:cxnLst>
              <a:rect l="0" t="0" r="r" b="b"/>
              <a:pathLst>
                <a:path w="75" h="279">
                  <a:moveTo>
                    <a:pt x="75" y="7"/>
                  </a:moveTo>
                  <a:lnTo>
                    <a:pt x="75" y="7"/>
                  </a:lnTo>
                  <a:lnTo>
                    <a:pt x="75" y="7"/>
                  </a:lnTo>
                  <a:lnTo>
                    <a:pt x="68" y="7"/>
                  </a:lnTo>
                  <a:lnTo>
                    <a:pt x="68" y="7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21" y="7"/>
                  </a:lnTo>
                  <a:lnTo>
                    <a:pt x="14" y="7"/>
                  </a:lnTo>
                  <a:lnTo>
                    <a:pt x="7" y="14"/>
                  </a:lnTo>
                  <a:lnTo>
                    <a:pt x="0" y="14"/>
                  </a:lnTo>
                  <a:lnTo>
                    <a:pt x="0" y="279"/>
                  </a:lnTo>
                  <a:lnTo>
                    <a:pt x="0" y="279"/>
                  </a:lnTo>
                  <a:lnTo>
                    <a:pt x="0" y="279"/>
                  </a:lnTo>
                  <a:lnTo>
                    <a:pt x="7" y="279"/>
                  </a:lnTo>
                  <a:lnTo>
                    <a:pt x="7" y="279"/>
                  </a:lnTo>
                  <a:lnTo>
                    <a:pt x="14" y="279"/>
                  </a:lnTo>
                  <a:lnTo>
                    <a:pt x="14" y="279"/>
                  </a:lnTo>
                  <a:lnTo>
                    <a:pt x="21" y="279"/>
                  </a:lnTo>
                  <a:lnTo>
                    <a:pt x="25" y="279"/>
                  </a:lnTo>
                  <a:lnTo>
                    <a:pt x="25" y="272"/>
                  </a:lnTo>
                  <a:lnTo>
                    <a:pt x="32" y="272"/>
                  </a:lnTo>
                  <a:lnTo>
                    <a:pt x="39" y="272"/>
                  </a:lnTo>
                  <a:lnTo>
                    <a:pt x="47" y="265"/>
                  </a:lnTo>
                  <a:lnTo>
                    <a:pt x="54" y="265"/>
                  </a:lnTo>
                  <a:lnTo>
                    <a:pt x="61" y="258"/>
                  </a:lnTo>
                  <a:lnTo>
                    <a:pt x="68" y="258"/>
                  </a:lnTo>
                  <a:lnTo>
                    <a:pt x="75" y="251"/>
                  </a:lnTo>
                  <a:lnTo>
                    <a:pt x="75" y="7"/>
                  </a:lnTo>
                  <a:close/>
                </a:path>
              </a:pathLst>
            </a:custGeom>
            <a:solidFill>
              <a:srgbClr val="93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3092" y="3374"/>
              <a:ext cx="61" cy="226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39" y="0"/>
                </a:cxn>
                <a:cxn ang="0">
                  <a:pos x="32" y="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1" y="0"/>
                </a:cxn>
                <a:cxn ang="0">
                  <a:pos x="14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226"/>
                </a:cxn>
                <a:cxn ang="0">
                  <a:pos x="0" y="226"/>
                </a:cxn>
                <a:cxn ang="0">
                  <a:pos x="7" y="226"/>
                </a:cxn>
                <a:cxn ang="0">
                  <a:pos x="7" y="226"/>
                </a:cxn>
                <a:cxn ang="0">
                  <a:pos x="7" y="226"/>
                </a:cxn>
                <a:cxn ang="0">
                  <a:pos x="14" y="226"/>
                </a:cxn>
                <a:cxn ang="0">
                  <a:pos x="14" y="226"/>
                </a:cxn>
                <a:cxn ang="0">
                  <a:pos x="21" y="226"/>
                </a:cxn>
                <a:cxn ang="0">
                  <a:pos x="21" y="219"/>
                </a:cxn>
                <a:cxn ang="0">
                  <a:pos x="25" y="219"/>
                </a:cxn>
                <a:cxn ang="0">
                  <a:pos x="32" y="219"/>
                </a:cxn>
                <a:cxn ang="0">
                  <a:pos x="32" y="219"/>
                </a:cxn>
                <a:cxn ang="0">
                  <a:pos x="39" y="212"/>
                </a:cxn>
                <a:cxn ang="0">
                  <a:pos x="47" y="212"/>
                </a:cxn>
                <a:cxn ang="0">
                  <a:pos x="54" y="212"/>
                </a:cxn>
                <a:cxn ang="0">
                  <a:pos x="61" y="205"/>
                </a:cxn>
                <a:cxn ang="0">
                  <a:pos x="61" y="205"/>
                </a:cxn>
                <a:cxn ang="0">
                  <a:pos x="61" y="0"/>
                </a:cxn>
              </a:cxnLst>
              <a:rect l="0" t="0" r="r" b="b"/>
              <a:pathLst>
                <a:path w="61" h="226">
                  <a:moveTo>
                    <a:pt x="61" y="0"/>
                  </a:move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7" y="226"/>
                  </a:lnTo>
                  <a:lnTo>
                    <a:pt x="7" y="226"/>
                  </a:lnTo>
                  <a:lnTo>
                    <a:pt x="7" y="226"/>
                  </a:lnTo>
                  <a:lnTo>
                    <a:pt x="14" y="226"/>
                  </a:lnTo>
                  <a:lnTo>
                    <a:pt x="14" y="226"/>
                  </a:lnTo>
                  <a:lnTo>
                    <a:pt x="21" y="226"/>
                  </a:lnTo>
                  <a:lnTo>
                    <a:pt x="21" y="219"/>
                  </a:lnTo>
                  <a:lnTo>
                    <a:pt x="25" y="219"/>
                  </a:lnTo>
                  <a:lnTo>
                    <a:pt x="32" y="219"/>
                  </a:lnTo>
                  <a:lnTo>
                    <a:pt x="32" y="219"/>
                  </a:lnTo>
                  <a:lnTo>
                    <a:pt x="39" y="212"/>
                  </a:lnTo>
                  <a:lnTo>
                    <a:pt x="47" y="212"/>
                  </a:lnTo>
                  <a:lnTo>
                    <a:pt x="54" y="212"/>
                  </a:lnTo>
                  <a:lnTo>
                    <a:pt x="61" y="205"/>
                  </a:lnTo>
                  <a:lnTo>
                    <a:pt x="61" y="205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A8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3099" y="3374"/>
              <a:ext cx="47" cy="178"/>
            </a:xfrm>
            <a:custGeom>
              <a:avLst/>
              <a:gdLst/>
              <a:ahLst/>
              <a:cxnLst>
                <a:cxn ang="0">
                  <a:pos x="47" y="7"/>
                </a:cxn>
                <a:cxn ang="0">
                  <a:pos x="47" y="7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32" y="0"/>
                </a:cxn>
                <a:cxn ang="0">
                  <a:pos x="25" y="0"/>
                </a:cxn>
                <a:cxn ang="0">
                  <a:pos x="14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178"/>
                </a:cxn>
                <a:cxn ang="0">
                  <a:pos x="0" y="178"/>
                </a:cxn>
                <a:cxn ang="0">
                  <a:pos x="0" y="171"/>
                </a:cxn>
                <a:cxn ang="0">
                  <a:pos x="7" y="171"/>
                </a:cxn>
                <a:cxn ang="0">
                  <a:pos x="14" y="171"/>
                </a:cxn>
                <a:cxn ang="0">
                  <a:pos x="18" y="171"/>
                </a:cxn>
                <a:cxn ang="0">
                  <a:pos x="25" y="164"/>
                </a:cxn>
                <a:cxn ang="0">
                  <a:pos x="40" y="164"/>
                </a:cxn>
                <a:cxn ang="0">
                  <a:pos x="47" y="160"/>
                </a:cxn>
                <a:cxn ang="0">
                  <a:pos x="47" y="7"/>
                </a:cxn>
              </a:cxnLst>
              <a:rect l="0" t="0" r="r" b="b"/>
              <a:pathLst>
                <a:path w="47" h="178">
                  <a:moveTo>
                    <a:pt x="47" y="7"/>
                  </a:moveTo>
                  <a:lnTo>
                    <a:pt x="47" y="7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0" y="171"/>
                  </a:lnTo>
                  <a:lnTo>
                    <a:pt x="7" y="171"/>
                  </a:lnTo>
                  <a:lnTo>
                    <a:pt x="14" y="171"/>
                  </a:lnTo>
                  <a:lnTo>
                    <a:pt x="18" y="171"/>
                  </a:lnTo>
                  <a:lnTo>
                    <a:pt x="25" y="164"/>
                  </a:lnTo>
                  <a:lnTo>
                    <a:pt x="40" y="164"/>
                  </a:lnTo>
                  <a:lnTo>
                    <a:pt x="47" y="160"/>
                  </a:lnTo>
                  <a:lnTo>
                    <a:pt x="47" y="7"/>
                  </a:lnTo>
                  <a:close/>
                </a:path>
              </a:pathLst>
            </a:custGeom>
            <a:solidFill>
              <a:srgbClr val="BC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3099" y="3374"/>
              <a:ext cx="40" cy="125"/>
            </a:xfrm>
            <a:custGeom>
              <a:avLst/>
              <a:gdLst/>
              <a:ahLst/>
              <a:cxnLst>
                <a:cxn ang="0">
                  <a:pos x="40" y="7"/>
                </a:cxn>
                <a:cxn ang="0">
                  <a:pos x="32" y="7"/>
                </a:cxn>
                <a:cxn ang="0">
                  <a:pos x="32" y="7"/>
                </a:cxn>
                <a:cxn ang="0">
                  <a:pos x="32" y="7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4" y="7"/>
                </a:cxn>
                <a:cxn ang="0">
                  <a:pos x="7" y="7"/>
                </a:cxn>
                <a:cxn ang="0">
                  <a:pos x="0" y="14"/>
                </a:cxn>
                <a:cxn ang="0">
                  <a:pos x="0" y="125"/>
                </a:cxn>
                <a:cxn ang="0">
                  <a:pos x="0" y="125"/>
                </a:cxn>
                <a:cxn ang="0">
                  <a:pos x="7" y="125"/>
                </a:cxn>
                <a:cxn ang="0">
                  <a:pos x="7" y="125"/>
                </a:cxn>
                <a:cxn ang="0">
                  <a:pos x="14" y="125"/>
                </a:cxn>
                <a:cxn ang="0">
                  <a:pos x="18" y="125"/>
                </a:cxn>
                <a:cxn ang="0">
                  <a:pos x="25" y="118"/>
                </a:cxn>
                <a:cxn ang="0">
                  <a:pos x="32" y="118"/>
                </a:cxn>
                <a:cxn ang="0">
                  <a:pos x="40" y="111"/>
                </a:cxn>
                <a:cxn ang="0">
                  <a:pos x="40" y="7"/>
                </a:cxn>
              </a:cxnLst>
              <a:rect l="0" t="0" r="r" b="b"/>
              <a:pathLst>
                <a:path w="40" h="125">
                  <a:moveTo>
                    <a:pt x="40" y="7"/>
                  </a:moveTo>
                  <a:lnTo>
                    <a:pt x="32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4" y="7"/>
                  </a:lnTo>
                  <a:lnTo>
                    <a:pt x="7" y="7"/>
                  </a:lnTo>
                  <a:lnTo>
                    <a:pt x="0" y="14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7" y="125"/>
                  </a:lnTo>
                  <a:lnTo>
                    <a:pt x="7" y="125"/>
                  </a:lnTo>
                  <a:lnTo>
                    <a:pt x="14" y="125"/>
                  </a:lnTo>
                  <a:lnTo>
                    <a:pt x="18" y="125"/>
                  </a:lnTo>
                  <a:lnTo>
                    <a:pt x="25" y="118"/>
                  </a:lnTo>
                  <a:lnTo>
                    <a:pt x="32" y="118"/>
                  </a:lnTo>
                  <a:lnTo>
                    <a:pt x="40" y="111"/>
                  </a:lnTo>
                  <a:lnTo>
                    <a:pt x="40" y="7"/>
                  </a:lnTo>
                  <a:close/>
                </a:path>
              </a:pathLst>
            </a:custGeom>
            <a:solidFill>
              <a:srgbClr val="D1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3099" y="3381"/>
              <a:ext cx="25" cy="7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7" y="73"/>
                </a:cxn>
                <a:cxn ang="0">
                  <a:pos x="7" y="73"/>
                </a:cxn>
                <a:cxn ang="0">
                  <a:pos x="14" y="66"/>
                </a:cxn>
                <a:cxn ang="0">
                  <a:pos x="14" y="66"/>
                </a:cxn>
                <a:cxn ang="0">
                  <a:pos x="18" y="66"/>
                </a:cxn>
                <a:cxn ang="0">
                  <a:pos x="25" y="66"/>
                </a:cxn>
                <a:cxn ang="0">
                  <a:pos x="25" y="59"/>
                </a:cxn>
                <a:cxn ang="0">
                  <a:pos x="25" y="0"/>
                </a:cxn>
              </a:cxnLst>
              <a:rect l="0" t="0" r="r" b="b"/>
              <a:pathLst>
                <a:path w="25" h="73">
                  <a:moveTo>
                    <a:pt x="25" y="0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8" y="66"/>
                  </a:lnTo>
                  <a:lnTo>
                    <a:pt x="25" y="66"/>
                  </a:lnTo>
                  <a:lnTo>
                    <a:pt x="25" y="5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5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3412" y="3586"/>
              <a:ext cx="36" cy="32"/>
            </a:xfrm>
            <a:custGeom>
              <a:avLst/>
              <a:gdLst/>
              <a:ahLst/>
              <a:cxnLst>
                <a:cxn ang="0">
                  <a:pos x="22" y="32"/>
                </a:cxn>
                <a:cxn ang="0">
                  <a:pos x="22" y="32"/>
                </a:cxn>
                <a:cxn ang="0">
                  <a:pos x="29" y="32"/>
                </a:cxn>
                <a:cxn ang="0">
                  <a:pos x="29" y="32"/>
                </a:cxn>
                <a:cxn ang="0">
                  <a:pos x="29" y="32"/>
                </a:cxn>
                <a:cxn ang="0">
                  <a:pos x="36" y="25"/>
                </a:cxn>
                <a:cxn ang="0">
                  <a:pos x="36" y="25"/>
                </a:cxn>
                <a:cxn ang="0">
                  <a:pos x="36" y="18"/>
                </a:cxn>
                <a:cxn ang="0">
                  <a:pos x="36" y="18"/>
                </a:cxn>
                <a:cxn ang="0">
                  <a:pos x="36" y="14"/>
                </a:cxn>
                <a:cxn ang="0">
                  <a:pos x="36" y="14"/>
                </a:cxn>
                <a:cxn ang="0">
                  <a:pos x="36" y="7"/>
                </a:cxn>
                <a:cxn ang="0">
                  <a:pos x="29" y="7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7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15" y="32"/>
                </a:cxn>
                <a:cxn ang="0">
                  <a:pos x="22" y="32"/>
                </a:cxn>
              </a:cxnLst>
              <a:rect l="0" t="0" r="r" b="b"/>
              <a:pathLst>
                <a:path w="36" h="32">
                  <a:moveTo>
                    <a:pt x="22" y="32"/>
                  </a:moveTo>
                  <a:lnTo>
                    <a:pt x="22" y="32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7"/>
                  </a:lnTo>
                  <a:lnTo>
                    <a:pt x="29" y="7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5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3297" y="3586"/>
              <a:ext cx="18" cy="18"/>
            </a:xfrm>
            <a:custGeom>
              <a:avLst/>
              <a:gdLst/>
              <a:ahLst/>
              <a:cxnLst>
                <a:cxn ang="0">
                  <a:pos x="7" y="18"/>
                </a:cxn>
                <a:cxn ang="0">
                  <a:pos x="15" y="18"/>
                </a:cxn>
                <a:cxn ang="0">
                  <a:pos x="15" y="14"/>
                </a:cxn>
                <a:cxn ang="0">
                  <a:pos x="18" y="14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7" y="18"/>
                </a:cxn>
                <a:cxn ang="0">
                  <a:pos x="7" y="18"/>
                </a:cxn>
              </a:cxnLst>
              <a:rect l="0" t="0" r="r" b="b"/>
              <a:pathLst>
                <a:path w="18" h="18">
                  <a:moveTo>
                    <a:pt x="7" y="18"/>
                  </a:moveTo>
                  <a:lnTo>
                    <a:pt x="15" y="18"/>
                  </a:lnTo>
                  <a:lnTo>
                    <a:pt x="15" y="14"/>
                  </a:lnTo>
                  <a:lnTo>
                    <a:pt x="18" y="14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7" y="18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3330" y="3586"/>
              <a:ext cx="14" cy="18"/>
            </a:xfrm>
            <a:custGeom>
              <a:avLst/>
              <a:gdLst/>
              <a:ahLst/>
              <a:cxnLst>
                <a:cxn ang="0">
                  <a:pos x="7" y="18"/>
                </a:cxn>
                <a:cxn ang="0">
                  <a:pos x="14" y="18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4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7" y="18"/>
                </a:cxn>
              </a:cxnLst>
              <a:rect l="0" t="0" r="r" b="b"/>
              <a:pathLst>
                <a:path w="14" h="18">
                  <a:moveTo>
                    <a:pt x="7" y="18"/>
                  </a:moveTo>
                  <a:lnTo>
                    <a:pt x="14" y="18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3200" y="3332"/>
              <a:ext cx="54" cy="254"/>
            </a:xfrm>
            <a:custGeom>
              <a:avLst/>
              <a:gdLst/>
              <a:ahLst/>
              <a:cxnLst>
                <a:cxn ang="0">
                  <a:pos x="21" y="7"/>
                </a:cxn>
                <a:cxn ang="0">
                  <a:pos x="14" y="14"/>
                </a:cxn>
                <a:cxn ang="0">
                  <a:pos x="14" y="28"/>
                </a:cxn>
                <a:cxn ang="0">
                  <a:pos x="7" y="49"/>
                </a:cxn>
                <a:cxn ang="0">
                  <a:pos x="0" y="80"/>
                </a:cxn>
                <a:cxn ang="0">
                  <a:pos x="0" y="115"/>
                </a:cxn>
                <a:cxn ang="0">
                  <a:pos x="0" y="160"/>
                </a:cxn>
                <a:cxn ang="0">
                  <a:pos x="7" y="202"/>
                </a:cxn>
                <a:cxn ang="0">
                  <a:pos x="14" y="254"/>
                </a:cxn>
                <a:cxn ang="0">
                  <a:pos x="54" y="254"/>
                </a:cxn>
                <a:cxn ang="0">
                  <a:pos x="47" y="247"/>
                </a:cxn>
                <a:cxn ang="0">
                  <a:pos x="47" y="227"/>
                </a:cxn>
                <a:cxn ang="0">
                  <a:pos x="43" y="195"/>
                </a:cxn>
                <a:cxn ang="0">
                  <a:pos x="43" y="160"/>
                </a:cxn>
                <a:cxn ang="0">
                  <a:pos x="36" y="122"/>
                </a:cxn>
                <a:cxn ang="0">
                  <a:pos x="36" y="73"/>
                </a:cxn>
                <a:cxn ang="0">
                  <a:pos x="43" y="42"/>
                </a:cxn>
                <a:cxn ang="0">
                  <a:pos x="54" y="7"/>
                </a:cxn>
                <a:cxn ang="0">
                  <a:pos x="54" y="7"/>
                </a:cxn>
                <a:cxn ang="0">
                  <a:pos x="54" y="7"/>
                </a:cxn>
                <a:cxn ang="0">
                  <a:pos x="54" y="7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43" y="7"/>
                </a:cxn>
                <a:cxn ang="0">
                  <a:pos x="29" y="7"/>
                </a:cxn>
                <a:cxn ang="0">
                  <a:pos x="21" y="7"/>
                </a:cxn>
              </a:cxnLst>
              <a:rect l="0" t="0" r="r" b="b"/>
              <a:pathLst>
                <a:path w="54" h="254">
                  <a:moveTo>
                    <a:pt x="21" y="7"/>
                  </a:moveTo>
                  <a:lnTo>
                    <a:pt x="14" y="14"/>
                  </a:lnTo>
                  <a:lnTo>
                    <a:pt x="14" y="28"/>
                  </a:lnTo>
                  <a:lnTo>
                    <a:pt x="7" y="49"/>
                  </a:lnTo>
                  <a:lnTo>
                    <a:pt x="0" y="80"/>
                  </a:lnTo>
                  <a:lnTo>
                    <a:pt x="0" y="115"/>
                  </a:lnTo>
                  <a:lnTo>
                    <a:pt x="0" y="160"/>
                  </a:lnTo>
                  <a:lnTo>
                    <a:pt x="7" y="202"/>
                  </a:lnTo>
                  <a:lnTo>
                    <a:pt x="14" y="254"/>
                  </a:lnTo>
                  <a:lnTo>
                    <a:pt x="54" y="254"/>
                  </a:lnTo>
                  <a:lnTo>
                    <a:pt x="47" y="247"/>
                  </a:lnTo>
                  <a:lnTo>
                    <a:pt x="47" y="227"/>
                  </a:lnTo>
                  <a:lnTo>
                    <a:pt x="43" y="195"/>
                  </a:lnTo>
                  <a:lnTo>
                    <a:pt x="43" y="160"/>
                  </a:lnTo>
                  <a:lnTo>
                    <a:pt x="36" y="122"/>
                  </a:lnTo>
                  <a:lnTo>
                    <a:pt x="36" y="73"/>
                  </a:lnTo>
                  <a:lnTo>
                    <a:pt x="43" y="42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3" y="7"/>
                  </a:lnTo>
                  <a:lnTo>
                    <a:pt x="29" y="7"/>
                  </a:lnTo>
                  <a:lnTo>
                    <a:pt x="21" y="7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3474" y="3308"/>
              <a:ext cx="75" cy="278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75" y="0"/>
                </a:cxn>
                <a:cxn ang="0">
                  <a:pos x="68" y="7"/>
                </a:cxn>
                <a:cxn ang="0">
                  <a:pos x="61" y="24"/>
                </a:cxn>
                <a:cxn ang="0">
                  <a:pos x="54" y="45"/>
                </a:cxn>
                <a:cxn ang="0">
                  <a:pos x="47" y="80"/>
                </a:cxn>
                <a:cxn ang="0">
                  <a:pos x="47" y="132"/>
                </a:cxn>
                <a:cxn ang="0">
                  <a:pos x="47" y="191"/>
                </a:cxn>
                <a:cxn ang="0">
                  <a:pos x="54" y="278"/>
                </a:cxn>
                <a:cxn ang="0">
                  <a:pos x="14" y="278"/>
                </a:cxn>
                <a:cxn ang="0">
                  <a:pos x="14" y="264"/>
                </a:cxn>
                <a:cxn ang="0">
                  <a:pos x="14" y="244"/>
                </a:cxn>
                <a:cxn ang="0">
                  <a:pos x="7" y="212"/>
                </a:cxn>
                <a:cxn ang="0">
                  <a:pos x="7" y="170"/>
                </a:cxn>
                <a:cxn ang="0">
                  <a:pos x="0" y="125"/>
                </a:cxn>
                <a:cxn ang="0">
                  <a:pos x="7" y="80"/>
                </a:cxn>
                <a:cxn ang="0">
                  <a:pos x="14" y="31"/>
                </a:cxn>
                <a:cxn ang="0">
                  <a:pos x="29" y="0"/>
                </a:cxn>
                <a:cxn ang="0">
                  <a:pos x="75" y="0"/>
                </a:cxn>
              </a:cxnLst>
              <a:rect l="0" t="0" r="r" b="b"/>
              <a:pathLst>
                <a:path w="75" h="278">
                  <a:moveTo>
                    <a:pt x="75" y="0"/>
                  </a:moveTo>
                  <a:lnTo>
                    <a:pt x="75" y="0"/>
                  </a:lnTo>
                  <a:lnTo>
                    <a:pt x="68" y="7"/>
                  </a:lnTo>
                  <a:lnTo>
                    <a:pt x="61" y="24"/>
                  </a:lnTo>
                  <a:lnTo>
                    <a:pt x="54" y="45"/>
                  </a:lnTo>
                  <a:lnTo>
                    <a:pt x="47" y="80"/>
                  </a:lnTo>
                  <a:lnTo>
                    <a:pt x="47" y="132"/>
                  </a:lnTo>
                  <a:lnTo>
                    <a:pt x="47" y="191"/>
                  </a:lnTo>
                  <a:lnTo>
                    <a:pt x="54" y="278"/>
                  </a:lnTo>
                  <a:lnTo>
                    <a:pt x="14" y="278"/>
                  </a:lnTo>
                  <a:lnTo>
                    <a:pt x="14" y="264"/>
                  </a:lnTo>
                  <a:lnTo>
                    <a:pt x="14" y="244"/>
                  </a:lnTo>
                  <a:lnTo>
                    <a:pt x="7" y="212"/>
                  </a:lnTo>
                  <a:lnTo>
                    <a:pt x="7" y="170"/>
                  </a:lnTo>
                  <a:lnTo>
                    <a:pt x="0" y="125"/>
                  </a:lnTo>
                  <a:lnTo>
                    <a:pt x="7" y="80"/>
                  </a:lnTo>
                  <a:lnTo>
                    <a:pt x="14" y="31"/>
                  </a:lnTo>
                  <a:lnTo>
                    <a:pt x="29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3200" y="3353"/>
              <a:ext cx="47" cy="212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14" y="7"/>
                </a:cxn>
                <a:cxn ang="0">
                  <a:pos x="14" y="21"/>
                </a:cxn>
                <a:cxn ang="0">
                  <a:pos x="7" y="42"/>
                </a:cxn>
                <a:cxn ang="0">
                  <a:pos x="7" y="66"/>
                </a:cxn>
                <a:cxn ang="0">
                  <a:pos x="0" y="94"/>
                </a:cxn>
                <a:cxn ang="0">
                  <a:pos x="0" y="132"/>
                </a:cxn>
                <a:cxn ang="0">
                  <a:pos x="7" y="174"/>
                </a:cxn>
                <a:cxn ang="0">
                  <a:pos x="14" y="212"/>
                </a:cxn>
                <a:cxn ang="0">
                  <a:pos x="47" y="212"/>
                </a:cxn>
                <a:cxn ang="0">
                  <a:pos x="47" y="206"/>
                </a:cxn>
                <a:cxn ang="0">
                  <a:pos x="43" y="192"/>
                </a:cxn>
                <a:cxn ang="0">
                  <a:pos x="43" y="167"/>
                </a:cxn>
                <a:cxn ang="0">
                  <a:pos x="36" y="132"/>
                </a:cxn>
                <a:cxn ang="0">
                  <a:pos x="36" y="101"/>
                </a:cxn>
                <a:cxn ang="0">
                  <a:pos x="36" y="59"/>
                </a:cxn>
                <a:cxn ang="0">
                  <a:pos x="43" y="28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43" y="0"/>
                </a:cxn>
                <a:cxn ang="0">
                  <a:pos x="36" y="0"/>
                </a:cxn>
                <a:cxn ang="0">
                  <a:pos x="29" y="0"/>
                </a:cxn>
                <a:cxn ang="0">
                  <a:pos x="21" y="0"/>
                </a:cxn>
              </a:cxnLst>
              <a:rect l="0" t="0" r="r" b="b"/>
              <a:pathLst>
                <a:path w="47" h="212">
                  <a:moveTo>
                    <a:pt x="21" y="0"/>
                  </a:moveTo>
                  <a:lnTo>
                    <a:pt x="14" y="7"/>
                  </a:lnTo>
                  <a:lnTo>
                    <a:pt x="14" y="21"/>
                  </a:lnTo>
                  <a:lnTo>
                    <a:pt x="7" y="42"/>
                  </a:lnTo>
                  <a:lnTo>
                    <a:pt x="7" y="66"/>
                  </a:lnTo>
                  <a:lnTo>
                    <a:pt x="0" y="94"/>
                  </a:lnTo>
                  <a:lnTo>
                    <a:pt x="0" y="132"/>
                  </a:lnTo>
                  <a:lnTo>
                    <a:pt x="7" y="174"/>
                  </a:lnTo>
                  <a:lnTo>
                    <a:pt x="14" y="212"/>
                  </a:lnTo>
                  <a:lnTo>
                    <a:pt x="47" y="212"/>
                  </a:lnTo>
                  <a:lnTo>
                    <a:pt x="47" y="206"/>
                  </a:lnTo>
                  <a:lnTo>
                    <a:pt x="43" y="192"/>
                  </a:lnTo>
                  <a:lnTo>
                    <a:pt x="43" y="167"/>
                  </a:lnTo>
                  <a:lnTo>
                    <a:pt x="36" y="132"/>
                  </a:lnTo>
                  <a:lnTo>
                    <a:pt x="36" y="101"/>
                  </a:lnTo>
                  <a:lnTo>
                    <a:pt x="36" y="59"/>
                  </a:lnTo>
                  <a:lnTo>
                    <a:pt x="43" y="28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59B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3207" y="3367"/>
              <a:ext cx="36" cy="18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7" y="21"/>
                </a:cxn>
                <a:cxn ang="0">
                  <a:pos x="0" y="31"/>
                </a:cxn>
                <a:cxn ang="0">
                  <a:pos x="0" y="52"/>
                </a:cxn>
                <a:cxn ang="0">
                  <a:pos x="0" y="80"/>
                </a:cxn>
                <a:cxn ang="0">
                  <a:pos x="0" y="111"/>
                </a:cxn>
                <a:cxn ang="0">
                  <a:pos x="0" y="146"/>
                </a:cxn>
                <a:cxn ang="0">
                  <a:pos x="7" y="185"/>
                </a:cxn>
                <a:cxn ang="0">
                  <a:pos x="36" y="185"/>
                </a:cxn>
                <a:cxn ang="0">
                  <a:pos x="36" y="178"/>
                </a:cxn>
                <a:cxn ang="0">
                  <a:pos x="36" y="167"/>
                </a:cxn>
                <a:cxn ang="0">
                  <a:pos x="29" y="139"/>
                </a:cxn>
                <a:cxn ang="0">
                  <a:pos x="29" y="111"/>
                </a:cxn>
                <a:cxn ang="0">
                  <a:pos x="29" y="87"/>
                </a:cxn>
                <a:cxn ang="0">
                  <a:pos x="29" y="52"/>
                </a:cxn>
                <a:cxn ang="0">
                  <a:pos x="29" y="28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7" y="0"/>
                </a:cxn>
              </a:cxnLst>
              <a:rect l="0" t="0" r="r" b="b"/>
              <a:pathLst>
                <a:path w="36" h="185">
                  <a:moveTo>
                    <a:pt x="7" y="0"/>
                  </a:moveTo>
                  <a:lnTo>
                    <a:pt x="7" y="7"/>
                  </a:lnTo>
                  <a:lnTo>
                    <a:pt x="7" y="21"/>
                  </a:lnTo>
                  <a:lnTo>
                    <a:pt x="0" y="31"/>
                  </a:lnTo>
                  <a:lnTo>
                    <a:pt x="0" y="52"/>
                  </a:lnTo>
                  <a:lnTo>
                    <a:pt x="0" y="80"/>
                  </a:lnTo>
                  <a:lnTo>
                    <a:pt x="0" y="111"/>
                  </a:lnTo>
                  <a:lnTo>
                    <a:pt x="0" y="146"/>
                  </a:lnTo>
                  <a:lnTo>
                    <a:pt x="7" y="185"/>
                  </a:lnTo>
                  <a:lnTo>
                    <a:pt x="36" y="185"/>
                  </a:lnTo>
                  <a:lnTo>
                    <a:pt x="36" y="178"/>
                  </a:lnTo>
                  <a:lnTo>
                    <a:pt x="36" y="167"/>
                  </a:lnTo>
                  <a:lnTo>
                    <a:pt x="29" y="139"/>
                  </a:lnTo>
                  <a:lnTo>
                    <a:pt x="29" y="111"/>
                  </a:lnTo>
                  <a:lnTo>
                    <a:pt x="29" y="87"/>
                  </a:lnTo>
                  <a:lnTo>
                    <a:pt x="29" y="52"/>
                  </a:lnTo>
                  <a:lnTo>
                    <a:pt x="29" y="28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2C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3207" y="3381"/>
              <a:ext cx="36" cy="153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7"/>
                </a:cxn>
                <a:cxn ang="0">
                  <a:pos x="7" y="14"/>
                </a:cxn>
                <a:cxn ang="0">
                  <a:pos x="0" y="24"/>
                </a:cxn>
                <a:cxn ang="0">
                  <a:pos x="0" y="45"/>
                </a:cxn>
                <a:cxn ang="0">
                  <a:pos x="0" y="66"/>
                </a:cxn>
                <a:cxn ang="0">
                  <a:pos x="0" y="91"/>
                </a:cxn>
                <a:cxn ang="0">
                  <a:pos x="0" y="125"/>
                </a:cxn>
                <a:cxn ang="0">
                  <a:pos x="7" y="153"/>
                </a:cxn>
                <a:cxn ang="0">
                  <a:pos x="36" y="153"/>
                </a:cxn>
                <a:cxn ang="0">
                  <a:pos x="29" y="146"/>
                </a:cxn>
                <a:cxn ang="0">
                  <a:pos x="29" y="132"/>
                </a:cxn>
                <a:cxn ang="0">
                  <a:pos x="29" y="118"/>
                </a:cxn>
                <a:cxn ang="0">
                  <a:pos x="22" y="91"/>
                </a:cxn>
                <a:cxn ang="0">
                  <a:pos x="22" y="73"/>
                </a:cxn>
                <a:cxn ang="0">
                  <a:pos x="22" y="45"/>
                </a:cxn>
                <a:cxn ang="0">
                  <a:pos x="29" y="17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7" y="7"/>
                </a:cxn>
              </a:cxnLst>
              <a:rect l="0" t="0" r="r" b="b"/>
              <a:pathLst>
                <a:path w="36" h="153">
                  <a:moveTo>
                    <a:pt x="7" y="7"/>
                  </a:moveTo>
                  <a:lnTo>
                    <a:pt x="7" y="7"/>
                  </a:lnTo>
                  <a:lnTo>
                    <a:pt x="7" y="14"/>
                  </a:lnTo>
                  <a:lnTo>
                    <a:pt x="0" y="24"/>
                  </a:lnTo>
                  <a:lnTo>
                    <a:pt x="0" y="45"/>
                  </a:lnTo>
                  <a:lnTo>
                    <a:pt x="0" y="66"/>
                  </a:lnTo>
                  <a:lnTo>
                    <a:pt x="0" y="91"/>
                  </a:lnTo>
                  <a:lnTo>
                    <a:pt x="0" y="125"/>
                  </a:lnTo>
                  <a:lnTo>
                    <a:pt x="7" y="153"/>
                  </a:lnTo>
                  <a:lnTo>
                    <a:pt x="36" y="153"/>
                  </a:lnTo>
                  <a:lnTo>
                    <a:pt x="29" y="146"/>
                  </a:lnTo>
                  <a:lnTo>
                    <a:pt x="29" y="132"/>
                  </a:lnTo>
                  <a:lnTo>
                    <a:pt x="29" y="118"/>
                  </a:lnTo>
                  <a:lnTo>
                    <a:pt x="22" y="91"/>
                  </a:lnTo>
                  <a:lnTo>
                    <a:pt x="22" y="73"/>
                  </a:lnTo>
                  <a:lnTo>
                    <a:pt x="22" y="45"/>
                  </a:lnTo>
                  <a:lnTo>
                    <a:pt x="29" y="17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8CD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3207" y="3395"/>
              <a:ext cx="29" cy="125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3"/>
                </a:cxn>
                <a:cxn ang="0">
                  <a:pos x="7" y="10"/>
                </a:cxn>
                <a:cxn ang="0">
                  <a:pos x="7" y="24"/>
                </a:cxn>
                <a:cxn ang="0">
                  <a:pos x="0" y="38"/>
                </a:cxn>
                <a:cxn ang="0">
                  <a:pos x="0" y="52"/>
                </a:cxn>
                <a:cxn ang="0">
                  <a:pos x="0" y="77"/>
                </a:cxn>
                <a:cxn ang="0">
                  <a:pos x="0" y="97"/>
                </a:cxn>
                <a:cxn ang="0">
                  <a:pos x="7" y="125"/>
                </a:cxn>
                <a:cxn ang="0">
                  <a:pos x="29" y="118"/>
                </a:cxn>
                <a:cxn ang="0">
                  <a:pos x="29" y="118"/>
                </a:cxn>
                <a:cxn ang="0">
                  <a:pos x="22" y="104"/>
                </a:cxn>
                <a:cxn ang="0">
                  <a:pos x="22" y="90"/>
                </a:cxn>
                <a:cxn ang="0">
                  <a:pos x="22" y="77"/>
                </a:cxn>
                <a:cxn ang="0">
                  <a:pos x="22" y="59"/>
                </a:cxn>
                <a:cxn ang="0">
                  <a:pos x="22" y="38"/>
                </a:cxn>
                <a:cxn ang="0">
                  <a:pos x="22" y="17"/>
                </a:cxn>
                <a:cxn ang="0">
                  <a:pos x="29" y="3"/>
                </a:cxn>
                <a:cxn ang="0">
                  <a:pos x="29" y="3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0"/>
                </a:cxn>
                <a:cxn ang="0">
                  <a:pos x="7" y="3"/>
                </a:cxn>
              </a:cxnLst>
              <a:rect l="0" t="0" r="r" b="b"/>
              <a:pathLst>
                <a:path w="29" h="125">
                  <a:moveTo>
                    <a:pt x="7" y="3"/>
                  </a:moveTo>
                  <a:lnTo>
                    <a:pt x="7" y="3"/>
                  </a:lnTo>
                  <a:lnTo>
                    <a:pt x="7" y="10"/>
                  </a:lnTo>
                  <a:lnTo>
                    <a:pt x="7" y="24"/>
                  </a:lnTo>
                  <a:lnTo>
                    <a:pt x="0" y="38"/>
                  </a:lnTo>
                  <a:lnTo>
                    <a:pt x="0" y="52"/>
                  </a:lnTo>
                  <a:lnTo>
                    <a:pt x="0" y="77"/>
                  </a:lnTo>
                  <a:lnTo>
                    <a:pt x="0" y="97"/>
                  </a:lnTo>
                  <a:lnTo>
                    <a:pt x="7" y="125"/>
                  </a:lnTo>
                  <a:lnTo>
                    <a:pt x="29" y="118"/>
                  </a:lnTo>
                  <a:lnTo>
                    <a:pt x="29" y="118"/>
                  </a:lnTo>
                  <a:lnTo>
                    <a:pt x="22" y="104"/>
                  </a:lnTo>
                  <a:lnTo>
                    <a:pt x="22" y="90"/>
                  </a:lnTo>
                  <a:lnTo>
                    <a:pt x="22" y="77"/>
                  </a:lnTo>
                  <a:lnTo>
                    <a:pt x="22" y="59"/>
                  </a:lnTo>
                  <a:lnTo>
                    <a:pt x="22" y="38"/>
                  </a:lnTo>
                  <a:lnTo>
                    <a:pt x="22" y="17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A5E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3207" y="3412"/>
              <a:ext cx="22" cy="8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0"/>
                </a:cxn>
                <a:cxn ang="0">
                  <a:pos x="7" y="7"/>
                </a:cxn>
                <a:cxn ang="0">
                  <a:pos x="7" y="14"/>
                </a:cxn>
                <a:cxn ang="0">
                  <a:pos x="7" y="28"/>
                </a:cxn>
                <a:cxn ang="0">
                  <a:pos x="0" y="42"/>
                </a:cxn>
                <a:cxn ang="0">
                  <a:pos x="0" y="53"/>
                </a:cxn>
                <a:cxn ang="0">
                  <a:pos x="7" y="66"/>
                </a:cxn>
                <a:cxn ang="0">
                  <a:pos x="7" y="87"/>
                </a:cxn>
                <a:cxn ang="0">
                  <a:pos x="22" y="87"/>
                </a:cxn>
                <a:cxn ang="0">
                  <a:pos x="22" y="87"/>
                </a:cxn>
                <a:cxn ang="0">
                  <a:pos x="22" y="73"/>
                </a:cxn>
                <a:cxn ang="0">
                  <a:pos x="22" y="66"/>
                </a:cxn>
                <a:cxn ang="0">
                  <a:pos x="14" y="53"/>
                </a:cxn>
                <a:cxn ang="0">
                  <a:pos x="14" y="42"/>
                </a:cxn>
                <a:cxn ang="0">
                  <a:pos x="14" y="21"/>
                </a:cxn>
                <a:cxn ang="0">
                  <a:pos x="22" y="7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0"/>
                </a:cxn>
                <a:cxn ang="0">
                  <a:pos x="7" y="0"/>
                </a:cxn>
              </a:cxnLst>
              <a:rect l="0" t="0" r="r" b="b"/>
              <a:pathLst>
                <a:path w="22" h="87">
                  <a:moveTo>
                    <a:pt x="7" y="0"/>
                  </a:moveTo>
                  <a:lnTo>
                    <a:pt x="7" y="0"/>
                  </a:lnTo>
                  <a:lnTo>
                    <a:pt x="7" y="7"/>
                  </a:lnTo>
                  <a:lnTo>
                    <a:pt x="7" y="14"/>
                  </a:lnTo>
                  <a:lnTo>
                    <a:pt x="7" y="28"/>
                  </a:lnTo>
                  <a:lnTo>
                    <a:pt x="0" y="42"/>
                  </a:lnTo>
                  <a:lnTo>
                    <a:pt x="0" y="53"/>
                  </a:lnTo>
                  <a:lnTo>
                    <a:pt x="7" y="66"/>
                  </a:lnTo>
                  <a:lnTo>
                    <a:pt x="7" y="87"/>
                  </a:lnTo>
                  <a:lnTo>
                    <a:pt x="22" y="87"/>
                  </a:lnTo>
                  <a:lnTo>
                    <a:pt x="22" y="87"/>
                  </a:lnTo>
                  <a:lnTo>
                    <a:pt x="22" y="73"/>
                  </a:lnTo>
                  <a:lnTo>
                    <a:pt x="22" y="66"/>
                  </a:lnTo>
                  <a:lnTo>
                    <a:pt x="14" y="53"/>
                  </a:lnTo>
                  <a:lnTo>
                    <a:pt x="14" y="42"/>
                  </a:lnTo>
                  <a:lnTo>
                    <a:pt x="14" y="21"/>
                  </a:lnTo>
                  <a:lnTo>
                    <a:pt x="22" y="7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3481" y="3322"/>
              <a:ext cx="61" cy="243"/>
            </a:xfrm>
            <a:custGeom>
              <a:avLst/>
              <a:gdLst/>
              <a:ahLst/>
              <a:cxnLst>
                <a:cxn ang="0">
                  <a:pos x="61" y="7"/>
                </a:cxn>
                <a:cxn ang="0">
                  <a:pos x="61" y="7"/>
                </a:cxn>
                <a:cxn ang="0">
                  <a:pos x="54" y="10"/>
                </a:cxn>
                <a:cxn ang="0">
                  <a:pos x="47" y="24"/>
                </a:cxn>
                <a:cxn ang="0">
                  <a:pos x="47" y="45"/>
                </a:cxn>
                <a:cxn ang="0">
                  <a:pos x="40" y="73"/>
                </a:cxn>
                <a:cxn ang="0">
                  <a:pos x="40" y="118"/>
                </a:cxn>
                <a:cxn ang="0">
                  <a:pos x="40" y="170"/>
                </a:cxn>
                <a:cxn ang="0">
                  <a:pos x="47" y="243"/>
                </a:cxn>
                <a:cxn ang="0">
                  <a:pos x="7" y="243"/>
                </a:cxn>
                <a:cxn ang="0">
                  <a:pos x="7" y="237"/>
                </a:cxn>
                <a:cxn ang="0">
                  <a:pos x="7" y="216"/>
                </a:cxn>
                <a:cxn ang="0">
                  <a:pos x="0" y="184"/>
                </a:cxn>
                <a:cxn ang="0">
                  <a:pos x="0" y="150"/>
                </a:cxn>
                <a:cxn ang="0">
                  <a:pos x="0" y="111"/>
                </a:cxn>
                <a:cxn ang="0">
                  <a:pos x="0" y="73"/>
                </a:cxn>
                <a:cxn ang="0">
                  <a:pos x="7" y="31"/>
                </a:cxn>
                <a:cxn ang="0">
                  <a:pos x="22" y="0"/>
                </a:cxn>
                <a:cxn ang="0">
                  <a:pos x="61" y="7"/>
                </a:cxn>
              </a:cxnLst>
              <a:rect l="0" t="0" r="r" b="b"/>
              <a:pathLst>
                <a:path w="61" h="243">
                  <a:moveTo>
                    <a:pt x="61" y="7"/>
                  </a:moveTo>
                  <a:lnTo>
                    <a:pt x="61" y="7"/>
                  </a:lnTo>
                  <a:lnTo>
                    <a:pt x="54" y="10"/>
                  </a:lnTo>
                  <a:lnTo>
                    <a:pt x="47" y="24"/>
                  </a:lnTo>
                  <a:lnTo>
                    <a:pt x="47" y="45"/>
                  </a:lnTo>
                  <a:lnTo>
                    <a:pt x="40" y="73"/>
                  </a:lnTo>
                  <a:lnTo>
                    <a:pt x="40" y="118"/>
                  </a:lnTo>
                  <a:lnTo>
                    <a:pt x="40" y="170"/>
                  </a:lnTo>
                  <a:lnTo>
                    <a:pt x="47" y="243"/>
                  </a:lnTo>
                  <a:lnTo>
                    <a:pt x="7" y="243"/>
                  </a:lnTo>
                  <a:lnTo>
                    <a:pt x="7" y="237"/>
                  </a:lnTo>
                  <a:lnTo>
                    <a:pt x="7" y="216"/>
                  </a:lnTo>
                  <a:lnTo>
                    <a:pt x="0" y="184"/>
                  </a:lnTo>
                  <a:lnTo>
                    <a:pt x="0" y="150"/>
                  </a:lnTo>
                  <a:lnTo>
                    <a:pt x="0" y="111"/>
                  </a:lnTo>
                  <a:lnTo>
                    <a:pt x="0" y="73"/>
                  </a:lnTo>
                  <a:lnTo>
                    <a:pt x="7" y="31"/>
                  </a:lnTo>
                  <a:lnTo>
                    <a:pt x="22" y="0"/>
                  </a:lnTo>
                  <a:lnTo>
                    <a:pt x="61" y="7"/>
                  </a:lnTo>
                  <a:close/>
                </a:path>
              </a:pathLst>
            </a:custGeom>
            <a:solidFill>
              <a:srgbClr val="59B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3481" y="3339"/>
              <a:ext cx="54" cy="2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54" y="0"/>
                </a:cxn>
                <a:cxn ang="0">
                  <a:pos x="47" y="7"/>
                </a:cxn>
                <a:cxn ang="0">
                  <a:pos x="47" y="21"/>
                </a:cxn>
                <a:cxn ang="0">
                  <a:pos x="40" y="35"/>
                </a:cxn>
                <a:cxn ang="0">
                  <a:pos x="32" y="59"/>
                </a:cxn>
                <a:cxn ang="0">
                  <a:pos x="32" y="101"/>
                </a:cxn>
                <a:cxn ang="0">
                  <a:pos x="32" y="146"/>
                </a:cxn>
                <a:cxn ang="0">
                  <a:pos x="40" y="206"/>
                </a:cxn>
                <a:cxn ang="0">
                  <a:pos x="14" y="206"/>
                </a:cxn>
                <a:cxn ang="0">
                  <a:pos x="7" y="199"/>
                </a:cxn>
                <a:cxn ang="0">
                  <a:pos x="7" y="188"/>
                </a:cxn>
                <a:cxn ang="0">
                  <a:pos x="7" y="160"/>
                </a:cxn>
                <a:cxn ang="0">
                  <a:pos x="0" y="126"/>
                </a:cxn>
                <a:cxn ang="0">
                  <a:pos x="0" y="94"/>
                </a:cxn>
                <a:cxn ang="0">
                  <a:pos x="0" y="59"/>
                </a:cxn>
                <a:cxn ang="0">
                  <a:pos x="7" y="28"/>
                </a:cxn>
                <a:cxn ang="0">
                  <a:pos x="22" y="0"/>
                </a:cxn>
                <a:cxn ang="0">
                  <a:pos x="54" y="0"/>
                </a:cxn>
              </a:cxnLst>
              <a:rect l="0" t="0" r="r" b="b"/>
              <a:pathLst>
                <a:path w="54" h="206">
                  <a:moveTo>
                    <a:pt x="54" y="0"/>
                  </a:moveTo>
                  <a:lnTo>
                    <a:pt x="54" y="0"/>
                  </a:lnTo>
                  <a:lnTo>
                    <a:pt x="47" y="7"/>
                  </a:lnTo>
                  <a:lnTo>
                    <a:pt x="47" y="21"/>
                  </a:lnTo>
                  <a:lnTo>
                    <a:pt x="40" y="35"/>
                  </a:lnTo>
                  <a:lnTo>
                    <a:pt x="32" y="59"/>
                  </a:lnTo>
                  <a:lnTo>
                    <a:pt x="32" y="101"/>
                  </a:lnTo>
                  <a:lnTo>
                    <a:pt x="32" y="146"/>
                  </a:lnTo>
                  <a:lnTo>
                    <a:pt x="40" y="206"/>
                  </a:lnTo>
                  <a:lnTo>
                    <a:pt x="14" y="206"/>
                  </a:lnTo>
                  <a:lnTo>
                    <a:pt x="7" y="199"/>
                  </a:lnTo>
                  <a:lnTo>
                    <a:pt x="7" y="188"/>
                  </a:lnTo>
                  <a:lnTo>
                    <a:pt x="7" y="160"/>
                  </a:lnTo>
                  <a:lnTo>
                    <a:pt x="0" y="126"/>
                  </a:lnTo>
                  <a:lnTo>
                    <a:pt x="0" y="94"/>
                  </a:lnTo>
                  <a:lnTo>
                    <a:pt x="0" y="59"/>
                  </a:lnTo>
                  <a:lnTo>
                    <a:pt x="7" y="28"/>
                  </a:lnTo>
                  <a:lnTo>
                    <a:pt x="22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72C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3481" y="3353"/>
              <a:ext cx="47" cy="174"/>
            </a:xfrm>
            <a:custGeom>
              <a:avLst/>
              <a:gdLst/>
              <a:ahLst/>
              <a:cxnLst>
                <a:cxn ang="0">
                  <a:pos x="47" y="7"/>
                </a:cxn>
                <a:cxn ang="0">
                  <a:pos x="47" y="7"/>
                </a:cxn>
                <a:cxn ang="0">
                  <a:pos x="40" y="7"/>
                </a:cxn>
                <a:cxn ang="0">
                  <a:pos x="40" y="21"/>
                </a:cxn>
                <a:cxn ang="0">
                  <a:pos x="32" y="35"/>
                </a:cxn>
                <a:cxn ang="0">
                  <a:pos x="32" y="52"/>
                </a:cxn>
                <a:cxn ang="0">
                  <a:pos x="32" y="87"/>
                </a:cxn>
                <a:cxn ang="0">
                  <a:pos x="32" y="125"/>
                </a:cxn>
                <a:cxn ang="0">
                  <a:pos x="32" y="174"/>
                </a:cxn>
                <a:cxn ang="0">
                  <a:pos x="14" y="174"/>
                </a:cxn>
                <a:cxn ang="0">
                  <a:pos x="14" y="167"/>
                </a:cxn>
                <a:cxn ang="0">
                  <a:pos x="7" y="153"/>
                </a:cxn>
                <a:cxn ang="0">
                  <a:pos x="7" y="132"/>
                </a:cxn>
                <a:cxn ang="0">
                  <a:pos x="0" y="108"/>
                </a:cxn>
                <a:cxn ang="0">
                  <a:pos x="0" y="80"/>
                </a:cxn>
                <a:cxn ang="0">
                  <a:pos x="7" y="52"/>
                </a:cxn>
                <a:cxn ang="0">
                  <a:pos x="7" y="28"/>
                </a:cxn>
                <a:cxn ang="0">
                  <a:pos x="22" y="0"/>
                </a:cxn>
                <a:cxn ang="0">
                  <a:pos x="47" y="7"/>
                </a:cxn>
              </a:cxnLst>
              <a:rect l="0" t="0" r="r" b="b"/>
              <a:pathLst>
                <a:path w="47" h="174">
                  <a:moveTo>
                    <a:pt x="47" y="7"/>
                  </a:moveTo>
                  <a:lnTo>
                    <a:pt x="47" y="7"/>
                  </a:lnTo>
                  <a:lnTo>
                    <a:pt x="40" y="7"/>
                  </a:lnTo>
                  <a:lnTo>
                    <a:pt x="40" y="21"/>
                  </a:lnTo>
                  <a:lnTo>
                    <a:pt x="32" y="35"/>
                  </a:lnTo>
                  <a:lnTo>
                    <a:pt x="32" y="52"/>
                  </a:lnTo>
                  <a:lnTo>
                    <a:pt x="32" y="87"/>
                  </a:lnTo>
                  <a:lnTo>
                    <a:pt x="32" y="125"/>
                  </a:lnTo>
                  <a:lnTo>
                    <a:pt x="32" y="174"/>
                  </a:lnTo>
                  <a:lnTo>
                    <a:pt x="14" y="174"/>
                  </a:lnTo>
                  <a:lnTo>
                    <a:pt x="14" y="167"/>
                  </a:lnTo>
                  <a:lnTo>
                    <a:pt x="7" y="153"/>
                  </a:lnTo>
                  <a:lnTo>
                    <a:pt x="7" y="132"/>
                  </a:lnTo>
                  <a:lnTo>
                    <a:pt x="0" y="108"/>
                  </a:lnTo>
                  <a:lnTo>
                    <a:pt x="0" y="80"/>
                  </a:lnTo>
                  <a:lnTo>
                    <a:pt x="7" y="52"/>
                  </a:lnTo>
                  <a:lnTo>
                    <a:pt x="7" y="28"/>
                  </a:lnTo>
                  <a:lnTo>
                    <a:pt x="22" y="0"/>
                  </a:lnTo>
                  <a:lnTo>
                    <a:pt x="47" y="7"/>
                  </a:lnTo>
                  <a:close/>
                </a:path>
              </a:pathLst>
            </a:custGeom>
            <a:solidFill>
              <a:srgbClr val="8CD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3488" y="3374"/>
              <a:ext cx="33" cy="132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3" y="0"/>
                </a:cxn>
                <a:cxn ang="0">
                  <a:pos x="25" y="7"/>
                </a:cxn>
                <a:cxn ang="0">
                  <a:pos x="25" y="14"/>
                </a:cxn>
                <a:cxn ang="0">
                  <a:pos x="25" y="24"/>
                </a:cxn>
                <a:cxn ang="0">
                  <a:pos x="22" y="38"/>
                </a:cxn>
                <a:cxn ang="0">
                  <a:pos x="22" y="66"/>
                </a:cxn>
                <a:cxn ang="0">
                  <a:pos x="22" y="91"/>
                </a:cxn>
                <a:cxn ang="0">
                  <a:pos x="25" y="132"/>
                </a:cxn>
                <a:cxn ang="0">
                  <a:pos x="7" y="132"/>
                </a:cxn>
                <a:cxn ang="0">
                  <a:pos x="7" y="132"/>
                </a:cxn>
                <a:cxn ang="0">
                  <a:pos x="0" y="118"/>
                </a:cxn>
                <a:cxn ang="0">
                  <a:pos x="0" y="104"/>
                </a:cxn>
                <a:cxn ang="0">
                  <a:pos x="0" y="87"/>
                </a:cxn>
                <a:cxn ang="0">
                  <a:pos x="0" y="59"/>
                </a:cxn>
                <a:cxn ang="0">
                  <a:pos x="0" y="38"/>
                </a:cxn>
                <a:cxn ang="0">
                  <a:pos x="7" y="21"/>
                </a:cxn>
                <a:cxn ang="0">
                  <a:pos x="7" y="0"/>
                </a:cxn>
                <a:cxn ang="0">
                  <a:pos x="33" y="0"/>
                </a:cxn>
              </a:cxnLst>
              <a:rect l="0" t="0" r="r" b="b"/>
              <a:pathLst>
                <a:path w="33" h="132">
                  <a:moveTo>
                    <a:pt x="33" y="0"/>
                  </a:moveTo>
                  <a:lnTo>
                    <a:pt x="33" y="0"/>
                  </a:lnTo>
                  <a:lnTo>
                    <a:pt x="25" y="7"/>
                  </a:lnTo>
                  <a:lnTo>
                    <a:pt x="25" y="14"/>
                  </a:lnTo>
                  <a:lnTo>
                    <a:pt x="25" y="24"/>
                  </a:lnTo>
                  <a:lnTo>
                    <a:pt x="22" y="38"/>
                  </a:lnTo>
                  <a:lnTo>
                    <a:pt x="22" y="66"/>
                  </a:lnTo>
                  <a:lnTo>
                    <a:pt x="22" y="91"/>
                  </a:lnTo>
                  <a:lnTo>
                    <a:pt x="25" y="132"/>
                  </a:lnTo>
                  <a:lnTo>
                    <a:pt x="7" y="132"/>
                  </a:lnTo>
                  <a:lnTo>
                    <a:pt x="7" y="132"/>
                  </a:lnTo>
                  <a:lnTo>
                    <a:pt x="0" y="118"/>
                  </a:lnTo>
                  <a:lnTo>
                    <a:pt x="0" y="104"/>
                  </a:lnTo>
                  <a:lnTo>
                    <a:pt x="0" y="87"/>
                  </a:lnTo>
                  <a:lnTo>
                    <a:pt x="0" y="59"/>
                  </a:lnTo>
                  <a:lnTo>
                    <a:pt x="0" y="38"/>
                  </a:lnTo>
                  <a:lnTo>
                    <a:pt x="7" y="21"/>
                  </a:lnTo>
                  <a:lnTo>
                    <a:pt x="7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A5E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3488" y="3388"/>
              <a:ext cx="25" cy="104"/>
            </a:xfrm>
            <a:custGeom>
              <a:avLst/>
              <a:gdLst/>
              <a:ahLst/>
              <a:cxnLst>
                <a:cxn ang="0">
                  <a:pos x="25" y="7"/>
                </a:cxn>
                <a:cxn ang="0">
                  <a:pos x="25" y="7"/>
                </a:cxn>
                <a:cxn ang="0">
                  <a:pos x="25" y="7"/>
                </a:cxn>
                <a:cxn ang="0">
                  <a:pos x="22" y="10"/>
                </a:cxn>
                <a:cxn ang="0">
                  <a:pos x="22" y="17"/>
                </a:cxn>
                <a:cxn ang="0">
                  <a:pos x="22" y="31"/>
                </a:cxn>
                <a:cxn ang="0">
                  <a:pos x="22" y="52"/>
                </a:cxn>
                <a:cxn ang="0">
                  <a:pos x="22" y="73"/>
                </a:cxn>
                <a:cxn ang="0">
                  <a:pos x="22" y="104"/>
                </a:cxn>
                <a:cxn ang="0">
                  <a:pos x="7" y="104"/>
                </a:cxn>
                <a:cxn ang="0">
                  <a:pos x="7" y="97"/>
                </a:cxn>
                <a:cxn ang="0">
                  <a:pos x="7" y="90"/>
                </a:cxn>
                <a:cxn ang="0">
                  <a:pos x="0" y="77"/>
                </a:cxn>
                <a:cxn ang="0">
                  <a:pos x="0" y="66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7" y="17"/>
                </a:cxn>
                <a:cxn ang="0">
                  <a:pos x="7" y="0"/>
                </a:cxn>
                <a:cxn ang="0">
                  <a:pos x="25" y="7"/>
                </a:cxn>
              </a:cxnLst>
              <a:rect l="0" t="0" r="r" b="b"/>
              <a:pathLst>
                <a:path w="25" h="104">
                  <a:moveTo>
                    <a:pt x="25" y="7"/>
                  </a:moveTo>
                  <a:lnTo>
                    <a:pt x="25" y="7"/>
                  </a:lnTo>
                  <a:lnTo>
                    <a:pt x="25" y="7"/>
                  </a:lnTo>
                  <a:lnTo>
                    <a:pt x="22" y="10"/>
                  </a:lnTo>
                  <a:lnTo>
                    <a:pt x="22" y="17"/>
                  </a:lnTo>
                  <a:lnTo>
                    <a:pt x="22" y="31"/>
                  </a:lnTo>
                  <a:lnTo>
                    <a:pt x="22" y="52"/>
                  </a:lnTo>
                  <a:lnTo>
                    <a:pt x="22" y="73"/>
                  </a:lnTo>
                  <a:lnTo>
                    <a:pt x="22" y="104"/>
                  </a:lnTo>
                  <a:lnTo>
                    <a:pt x="7" y="104"/>
                  </a:lnTo>
                  <a:lnTo>
                    <a:pt x="7" y="97"/>
                  </a:lnTo>
                  <a:lnTo>
                    <a:pt x="7" y="90"/>
                  </a:lnTo>
                  <a:lnTo>
                    <a:pt x="0" y="77"/>
                  </a:lnTo>
                  <a:lnTo>
                    <a:pt x="0" y="66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7" y="17"/>
                  </a:lnTo>
                  <a:lnTo>
                    <a:pt x="7" y="0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B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72" name="Rectangle 67"/>
            <p:cNvSpPr>
              <a:spLocks noChangeArrowheads="1"/>
            </p:cNvSpPr>
            <p:nvPr/>
          </p:nvSpPr>
          <p:spPr bwMode="auto">
            <a:xfrm>
              <a:off x="3146" y="3367"/>
              <a:ext cx="7" cy="3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261" y="3360"/>
              <a:ext cx="130" cy="146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4" y="21"/>
                </a:cxn>
                <a:cxn ang="0">
                  <a:pos x="7" y="28"/>
                </a:cxn>
                <a:cxn ang="0">
                  <a:pos x="7" y="38"/>
                </a:cxn>
                <a:cxn ang="0">
                  <a:pos x="0" y="52"/>
                </a:cxn>
                <a:cxn ang="0">
                  <a:pos x="0" y="73"/>
                </a:cxn>
                <a:cxn ang="0">
                  <a:pos x="0" y="101"/>
                </a:cxn>
                <a:cxn ang="0">
                  <a:pos x="0" y="118"/>
                </a:cxn>
                <a:cxn ang="0">
                  <a:pos x="7" y="146"/>
                </a:cxn>
                <a:cxn ang="0">
                  <a:pos x="7" y="146"/>
                </a:cxn>
                <a:cxn ang="0">
                  <a:pos x="7" y="139"/>
                </a:cxn>
                <a:cxn ang="0">
                  <a:pos x="7" y="139"/>
                </a:cxn>
                <a:cxn ang="0">
                  <a:pos x="7" y="132"/>
                </a:cxn>
                <a:cxn ang="0">
                  <a:pos x="7" y="118"/>
                </a:cxn>
                <a:cxn ang="0">
                  <a:pos x="7" y="112"/>
                </a:cxn>
                <a:cxn ang="0">
                  <a:pos x="14" y="105"/>
                </a:cxn>
                <a:cxn ang="0">
                  <a:pos x="14" y="94"/>
                </a:cxn>
                <a:cxn ang="0">
                  <a:pos x="14" y="87"/>
                </a:cxn>
                <a:cxn ang="0">
                  <a:pos x="22" y="73"/>
                </a:cxn>
                <a:cxn ang="0">
                  <a:pos x="29" y="66"/>
                </a:cxn>
                <a:cxn ang="0">
                  <a:pos x="36" y="52"/>
                </a:cxn>
                <a:cxn ang="0">
                  <a:pos x="43" y="45"/>
                </a:cxn>
                <a:cxn ang="0">
                  <a:pos x="51" y="38"/>
                </a:cxn>
                <a:cxn ang="0">
                  <a:pos x="61" y="38"/>
                </a:cxn>
                <a:cxn ang="0">
                  <a:pos x="69" y="35"/>
                </a:cxn>
                <a:cxn ang="0">
                  <a:pos x="76" y="35"/>
                </a:cxn>
                <a:cxn ang="0">
                  <a:pos x="76" y="35"/>
                </a:cxn>
                <a:cxn ang="0">
                  <a:pos x="76" y="35"/>
                </a:cxn>
                <a:cxn ang="0">
                  <a:pos x="83" y="28"/>
                </a:cxn>
                <a:cxn ang="0">
                  <a:pos x="90" y="28"/>
                </a:cxn>
                <a:cxn ang="0">
                  <a:pos x="105" y="21"/>
                </a:cxn>
                <a:cxn ang="0">
                  <a:pos x="119" y="14"/>
                </a:cxn>
                <a:cxn ang="0">
                  <a:pos x="130" y="7"/>
                </a:cxn>
                <a:cxn ang="0">
                  <a:pos x="130" y="7"/>
                </a:cxn>
                <a:cxn ang="0">
                  <a:pos x="123" y="7"/>
                </a:cxn>
                <a:cxn ang="0">
                  <a:pos x="123" y="7"/>
                </a:cxn>
                <a:cxn ang="0">
                  <a:pos x="119" y="7"/>
                </a:cxn>
                <a:cxn ang="0">
                  <a:pos x="112" y="0"/>
                </a:cxn>
                <a:cxn ang="0">
                  <a:pos x="105" y="0"/>
                </a:cxn>
                <a:cxn ang="0">
                  <a:pos x="97" y="0"/>
                </a:cxn>
                <a:cxn ang="0">
                  <a:pos x="90" y="0"/>
                </a:cxn>
                <a:cxn ang="0">
                  <a:pos x="83" y="0"/>
                </a:cxn>
                <a:cxn ang="0">
                  <a:pos x="69" y="0"/>
                </a:cxn>
                <a:cxn ang="0">
                  <a:pos x="61" y="0"/>
                </a:cxn>
                <a:cxn ang="0">
                  <a:pos x="54" y="0"/>
                </a:cxn>
                <a:cxn ang="0">
                  <a:pos x="43" y="7"/>
                </a:cxn>
                <a:cxn ang="0">
                  <a:pos x="36" y="7"/>
                </a:cxn>
                <a:cxn ang="0">
                  <a:pos x="22" y="7"/>
                </a:cxn>
                <a:cxn ang="0">
                  <a:pos x="14" y="14"/>
                </a:cxn>
              </a:cxnLst>
              <a:rect l="0" t="0" r="r" b="b"/>
              <a:pathLst>
                <a:path w="130" h="146">
                  <a:moveTo>
                    <a:pt x="14" y="14"/>
                  </a:moveTo>
                  <a:lnTo>
                    <a:pt x="14" y="21"/>
                  </a:lnTo>
                  <a:lnTo>
                    <a:pt x="7" y="28"/>
                  </a:lnTo>
                  <a:lnTo>
                    <a:pt x="7" y="38"/>
                  </a:lnTo>
                  <a:lnTo>
                    <a:pt x="0" y="52"/>
                  </a:lnTo>
                  <a:lnTo>
                    <a:pt x="0" y="73"/>
                  </a:lnTo>
                  <a:lnTo>
                    <a:pt x="0" y="101"/>
                  </a:lnTo>
                  <a:lnTo>
                    <a:pt x="0" y="118"/>
                  </a:lnTo>
                  <a:lnTo>
                    <a:pt x="7" y="146"/>
                  </a:lnTo>
                  <a:lnTo>
                    <a:pt x="7" y="146"/>
                  </a:lnTo>
                  <a:lnTo>
                    <a:pt x="7" y="139"/>
                  </a:lnTo>
                  <a:lnTo>
                    <a:pt x="7" y="139"/>
                  </a:lnTo>
                  <a:lnTo>
                    <a:pt x="7" y="132"/>
                  </a:lnTo>
                  <a:lnTo>
                    <a:pt x="7" y="118"/>
                  </a:lnTo>
                  <a:lnTo>
                    <a:pt x="7" y="112"/>
                  </a:lnTo>
                  <a:lnTo>
                    <a:pt x="14" y="105"/>
                  </a:lnTo>
                  <a:lnTo>
                    <a:pt x="14" y="94"/>
                  </a:lnTo>
                  <a:lnTo>
                    <a:pt x="14" y="87"/>
                  </a:lnTo>
                  <a:lnTo>
                    <a:pt x="22" y="73"/>
                  </a:lnTo>
                  <a:lnTo>
                    <a:pt x="29" y="66"/>
                  </a:lnTo>
                  <a:lnTo>
                    <a:pt x="36" y="52"/>
                  </a:lnTo>
                  <a:lnTo>
                    <a:pt x="43" y="45"/>
                  </a:lnTo>
                  <a:lnTo>
                    <a:pt x="51" y="38"/>
                  </a:lnTo>
                  <a:lnTo>
                    <a:pt x="61" y="38"/>
                  </a:lnTo>
                  <a:lnTo>
                    <a:pt x="69" y="35"/>
                  </a:lnTo>
                  <a:lnTo>
                    <a:pt x="76" y="35"/>
                  </a:lnTo>
                  <a:lnTo>
                    <a:pt x="76" y="35"/>
                  </a:lnTo>
                  <a:lnTo>
                    <a:pt x="76" y="35"/>
                  </a:lnTo>
                  <a:lnTo>
                    <a:pt x="83" y="28"/>
                  </a:lnTo>
                  <a:lnTo>
                    <a:pt x="90" y="28"/>
                  </a:lnTo>
                  <a:lnTo>
                    <a:pt x="105" y="21"/>
                  </a:lnTo>
                  <a:lnTo>
                    <a:pt x="119" y="14"/>
                  </a:lnTo>
                  <a:lnTo>
                    <a:pt x="130" y="7"/>
                  </a:lnTo>
                  <a:lnTo>
                    <a:pt x="130" y="7"/>
                  </a:lnTo>
                  <a:lnTo>
                    <a:pt x="123" y="7"/>
                  </a:lnTo>
                  <a:lnTo>
                    <a:pt x="123" y="7"/>
                  </a:lnTo>
                  <a:lnTo>
                    <a:pt x="119" y="7"/>
                  </a:lnTo>
                  <a:lnTo>
                    <a:pt x="112" y="0"/>
                  </a:lnTo>
                  <a:lnTo>
                    <a:pt x="105" y="0"/>
                  </a:lnTo>
                  <a:lnTo>
                    <a:pt x="97" y="0"/>
                  </a:lnTo>
                  <a:lnTo>
                    <a:pt x="90" y="0"/>
                  </a:lnTo>
                  <a:lnTo>
                    <a:pt x="83" y="0"/>
                  </a:lnTo>
                  <a:lnTo>
                    <a:pt x="69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3" y="7"/>
                  </a:lnTo>
                  <a:lnTo>
                    <a:pt x="36" y="7"/>
                  </a:lnTo>
                  <a:lnTo>
                    <a:pt x="22" y="7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74" name="Freeform 69"/>
            <p:cNvSpPr>
              <a:spLocks/>
            </p:cNvSpPr>
            <p:nvPr/>
          </p:nvSpPr>
          <p:spPr bwMode="auto">
            <a:xfrm>
              <a:off x="3084" y="3465"/>
              <a:ext cx="101" cy="34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15" y="7"/>
                </a:cxn>
                <a:cxn ang="0">
                  <a:pos x="22" y="7"/>
                </a:cxn>
                <a:cxn ang="0">
                  <a:pos x="29" y="7"/>
                </a:cxn>
                <a:cxn ang="0">
                  <a:pos x="33" y="7"/>
                </a:cxn>
                <a:cxn ang="0">
                  <a:pos x="40" y="0"/>
                </a:cxn>
                <a:cxn ang="0">
                  <a:pos x="47" y="0"/>
                </a:cxn>
                <a:cxn ang="0">
                  <a:pos x="62" y="7"/>
                </a:cxn>
                <a:cxn ang="0">
                  <a:pos x="76" y="7"/>
                </a:cxn>
                <a:cxn ang="0">
                  <a:pos x="91" y="7"/>
                </a:cxn>
                <a:cxn ang="0">
                  <a:pos x="101" y="13"/>
                </a:cxn>
                <a:cxn ang="0">
                  <a:pos x="101" y="20"/>
                </a:cxn>
                <a:cxn ang="0">
                  <a:pos x="101" y="20"/>
                </a:cxn>
                <a:cxn ang="0">
                  <a:pos x="101" y="20"/>
                </a:cxn>
                <a:cxn ang="0">
                  <a:pos x="98" y="13"/>
                </a:cxn>
                <a:cxn ang="0">
                  <a:pos x="91" y="13"/>
                </a:cxn>
                <a:cxn ang="0">
                  <a:pos x="83" y="13"/>
                </a:cxn>
                <a:cxn ang="0">
                  <a:pos x="76" y="13"/>
                </a:cxn>
                <a:cxn ang="0">
                  <a:pos x="69" y="13"/>
                </a:cxn>
                <a:cxn ang="0">
                  <a:pos x="62" y="13"/>
                </a:cxn>
                <a:cxn ang="0">
                  <a:pos x="55" y="7"/>
                </a:cxn>
                <a:cxn ang="0">
                  <a:pos x="40" y="7"/>
                </a:cxn>
                <a:cxn ang="0">
                  <a:pos x="33" y="13"/>
                </a:cxn>
                <a:cxn ang="0">
                  <a:pos x="29" y="13"/>
                </a:cxn>
                <a:cxn ang="0">
                  <a:pos x="22" y="13"/>
                </a:cxn>
                <a:cxn ang="0">
                  <a:pos x="15" y="20"/>
                </a:cxn>
                <a:cxn ang="0">
                  <a:pos x="8" y="27"/>
                </a:cxn>
                <a:cxn ang="0">
                  <a:pos x="0" y="34"/>
                </a:cxn>
                <a:cxn ang="0">
                  <a:pos x="0" y="20"/>
                </a:cxn>
              </a:cxnLst>
              <a:rect l="0" t="0" r="r" b="b"/>
              <a:pathLst>
                <a:path w="101" h="34">
                  <a:moveTo>
                    <a:pt x="0" y="20"/>
                  </a:move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5" y="7"/>
                  </a:lnTo>
                  <a:lnTo>
                    <a:pt x="22" y="7"/>
                  </a:lnTo>
                  <a:lnTo>
                    <a:pt x="29" y="7"/>
                  </a:lnTo>
                  <a:lnTo>
                    <a:pt x="33" y="7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62" y="7"/>
                  </a:lnTo>
                  <a:lnTo>
                    <a:pt x="76" y="7"/>
                  </a:lnTo>
                  <a:lnTo>
                    <a:pt x="91" y="7"/>
                  </a:lnTo>
                  <a:lnTo>
                    <a:pt x="101" y="13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98" y="13"/>
                  </a:lnTo>
                  <a:lnTo>
                    <a:pt x="91" y="13"/>
                  </a:lnTo>
                  <a:lnTo>
                    <a:pt x="83" y="13"/>
                  </a:lnTo>
                  <a:lnTo>
                    <a:pt x="76" y="13"/>
                  </a:lnTo>
                  <a:lnTo>
                    <a:pt x="69" y="13"/>
                  </a:lnTo>
                  <a:lnTo>
                    <a:pt x="62" y="13"/>
                  </a:lnTo>
                  <a:lnTo>
                    <a:pt x="55" y="7"/>
                  </a:lnTo>
                  <a:lnTo>
                    <a:pt x="40" y="7"/>
                  </a:lnTo>
                  <a:lnTo>
                    <a:pt x="33" y="13"/>
                  </a:lnTo>
                  <a:lnTo>
                    <a:pt x="29" y="13"/>
                  </a:lnTo>
                  <a:lnTo>
                    <a:pt x="22" y="13"/>
                  </a:lnTo>
                  <a:lnTo>
                    <a:pt x="15" y="20"/>
                  </a:lnTo>
                  <a:lnTo>
                    <a:pt x="8" y="27"/>
                  </a:lnTo>
                  <a:lnTo>
                    <a:pt x="0" y="3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3084" y="3405"/>
              <a:ext cx="101" cy="28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15" y="0"/>
                </a:cxn>
                <a:cxn ang="0">
                  <a:pos x="22" y="0"/>
                </a:cxn>
                <a:cxn ang="0">
                  <a:pos x="29" y="0"/>
                </a:cxn>
                <a:cxn ang="0">
                  <a:pos x="33" y="0"/>
                </a:cxn>
                <a:cxn ang="0">
                  <a:pos x="40" y="0"/>
                </a:cxn>
                <a:cxn ang="0">
                  <a:pos x="47" y="0"/>
                </a:cxn>
                <a:cxn ang="0">
                  <a:pos x="62" y="0"/>
                </a:cxn>
                <a:cxn ang="0">
                  <a:pos x="76" y="0"/>
                </a:cxn>
                <a:cxn ang="0">
                  <a:pos x="91" y="0"/>
                </a:cxn>
                <a:cxn ang="0">
                  <a:pos x="101" y="7"/>
                </a:cxn>
                <a:cxn ang="0">
                  <a:pos x="101" y="14"/>
                </a:cxn>
                <a:cxn ang="0">
                  <a:pos x="101" y="14"/>
                </a:cxn>
                <a:cxn ang="0">
                  <a:pos x="101" y="14"/>
                </a:cxn>
                <a:cxn ang="0">
                  <a:pos x="98" y="14"/>
                </a:cxn>
                <a:cxn ang="0">
                  <a:pos x="91" y="7"/>
                </a:cxn>
                <a:cxn ang="0">
                  <a:pos x="83" y="7"/>
                </a:cxn>
                <a:cxn ang="0">
                  <a:pos x="76" y="7"/>
                </a:cxn>
                <a:cxn ang="0">
                  <a:pos x="69" y="7"/>
                </a:cxn>
                <a:cxn ang="0">
                  <a:pos x="62" y="7"/>
                </a:cxn>
                <a:cxn ang="0">
                  <a:pos x="55" y="7"/>
                </a:cxn>
                <a:cxn ang="0">
                  <a:pos x="40" y="7"/>
                </a:cxn>
                <a:cxn ang="0">
                  <a:pos x="33" y="7"/>
                </a:cxn>
                <a:cxn ang="0">
                  <a:pos x="29" y="7"/>
                </a:cxn>
                <a:cxn ang="0">
                  <a:pos x="22" y="7"/>
                </a:cxn>
                <a:cxn ang="0">
                  <a:pos x="15" y="14"/>
                </a:cxn>
                <a:cxn ang="0">
                  <a:pos x="8" y="21"/>
                </a:cxn>
                <a:cxn ang="0">
                  <a:pos x="0" y="28"/>
                </a:cxn>
                <a:cxn ang="0">
                  <a:pos x="0" y="14"/>
                </a:cxn>
              </a:cxnLst>
              <a:rect l="0" t="0" r="r" b="b"/>
              <a:pathLst>
                <a:path w="101" h="28">
                  <a:moveTo>
                    <a:pt x="0" y="1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91" y="0"/>
                  </a:lnTo>
                  <a:lnTo>
                    <a:pt x="101" y="7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98" y="14"/>
                  </a:lnTo>
                  <a:lnTo>
                    <a:pt x="91" y="7"/>
                  </a:lnTo>
                  <a:lnTo>
                    <a:pt x="83" y="7"/>
                  </a:lnTo>
                  <a:lnTo>
                    <a:pt x="76" y="7"/>
                  </a:lnTo>
                  <a:lnTo>
                    <a:pt x="69" y="7"/>
                  </a:lnTo>
                  <a:lnTo>
                    <a:pt x="62" y="7"/>
                  </a:lnTo>
                  <a:lnTo>
                    <a:pt x="55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9" y="7"/>
                  </a:lnTo>
                  <a:lnTo>
                    <a:pt x="22" y="7"/>
                  </a:lnTo>
                  <a:lnTo>
                    <a:pt x="15" y="14"/>
                  </a:lnTo>
                  <a:lnTo>
                    <a:pt x="8" y="21"/>
                  </a:lnTo>
                  <a:lnTo>
                    <a:pt x="0" y="2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3182" y="3374"/>
              <a:ext cx="169" cy="2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92"/>
                </a:cxn>
                <a:cxn ang="0">
                  <a:pos x="54" y="296"/>
                </a:cxn>
                <a:cxn ang="0">
                  <a:pos x="54" y="258"/>
                </a:cxn>
                <a:cxn ang="0">
                  <a:pos x="169" y="278"/>
                </a:cxn>
                <a:cxn ang="0">
                  <a:pos x="169" y="265"/>
                </a:cxn>
                <a:cxn ang="0">
                  <a:pos x="86" y="251"/>
                </a:cxn>
                <a:cxn ang="0">
                  <a:pos x="79" y="219"/>
                </a:cxn>
                <a:cxn ang="0">
                  <a:pos x="25" y="219"/>
                </a:cxn>
                <a:cxn ang="0">
                  <a:pos x="25" y="219"/>
                </a:cxn>
                <a:cxn ang="0">
                  <a:pos x="18" y="205"/>
                </a:cxn>
                <a:cxn ang="0">
                  <a:pos x="18" y="185"/>
                </a:cxn>
                <a:cxn ang="0">
                  <a:pos x="11" y="160"/>
                </a:cxn>
                <a:cxn ang="0">
                  <a:pos x="3" y="125"/>
                </a:cxn>
                <a:cxn ang="0">
                  <a:pos x="3" y="87"/>
                </a:cxn>
                <a:cxn ang="0">
                  <a:pos x="3" y="52"/>
                </a:cxn>
                <a:cxn ang="0">
                  <a:pos x="18" y="7"/>
                </a:cxn>
                <a:cxn ang="0">
                  <a:pos x="0" y="0"/>
                </a:cxn>
              </a:cxnLst>
              <a:rect l="0" t="0" r="r" b="b"/>
              <a:pathLst>
                <a:path w="169" h="296">
                  <a:moveTo>
                    <a:pt x="0" y="0"/>
                  </a:moveTo>
                  <a:lnTo>
                    <a:pt x="0" y="292"/>
                  </a:lnTo>
                  <a:lnTo>
                    <a:pt x="54" y="296"/>
                  </a:lnTo>
                  <a:lnTo>
                    <a:pt x="54" y="258"/>
                  </a:lnTo>
                  <a:lnTo>
                    <a:pt x="169" y="278"/>
                  </a:lnTo>
                  <a:lnTo>
                    <a:pt x="169" y="265"/>
                  </a:lnTo>
                  <a:lnTo>
                    <a:pt x="86" y="251"/>
                  </a:lnTo>
                  <a:lnTo>
                    <a:pt x="79" y="219"/>
                  </a:lnTo>
                  <a:lnTo>
                    <a:pt x="25" y="219"/>
                  </a:lnTo>
                  <a:lnTo>
                    <a:pt x="25" y="219"/>
                  </a:lnTo>
                  <a:lnTo>
                    <a:pt x="18" y="205"/>
                  </a:lnTo>
                  <a:lnTo>
                    <a:pt x="18" y="185"/>
                  </a:lnTo>
                  <a:lnTo>
                    <a:pt x="11" y="160"/>
                  </a:lnTo>
                  <a:lnTo>
                    <a:pt x="3" y="125"/>
                  </a:lnTo>
                  <a:lnTo>
                    <a:pt x="3" y="87"/>
                  </a:lnTo>
                  <a:lnTo>
                    <a:pt x="3" y="52"/>
                  </a:lnTo>
                  <a:lnTo>
                    <a:pt x="1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77" name="Freeform 72"/>
            <p:cNvSpPr>
              <a:spLocks/>
            </p:cNvSpPr>
            <p:nvPr/>
          </p:nvSpPr>
          <p:spPr bwMode="auto">
            <a:xfrm>
              <a:off x="3268" y="3301"/>
              <a:ext cx="220" cy="3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7" y="38"/>
                </a:cxn>
                <a:cxn ang="0">
                  <a:pos x="15" y="38"/>
                </a:cxn>
                <a:cxn ang="0">
                  <a:pos x="29" y="31"/>
                </a:cxn>
                <a:cxn ang="0">
                  <a:pos x="36" y="31"/>
                </a:cxn>
                <a:cxn ang="0">
                  <a:pos x="47" y="28"/>
                </a:cxn>
                <a:cxn ang="0">
                  <a:pos x="62" y="28"/>
                </a:cxn>
                <a:cxn ang="0">
                  <a:pos x="83" y="28"/>
                </a:cxn>
                <a:cxn ang="0">
                  <a:pos x="98" y="21"/>
                </a:cxn>
                <a:cxn ang="0">
                  <a:pos x="116" y="21"/>
                </a:cxn>
                <a:cxn ang="0">
                  <a:pos x="130" y="21"/>
                </a:cxn>
                <a:cxn ang="0">
                  <a:pos x="152" y="21"/>
                </a:cxn>
                <a:cxn ang="0">
                  <a:pos x="173" y="21"/>
                </a:cxn>
                <a:cxn ang="0">
                  <a:pos x="191" y="28"/>
                </a:cxn>
                <a:cxn ang="0">
                  <a:pos x="213" y="28"/>
                </a:cxn>
                <a:cxn ang="0">
                  <a:pos x="220" y="0"/>
                </a:cxn>
                <a:cxn ang="0">
                  <a:pos x="213" y="0"/>
                </a:cxn>
                <a:cxn ang="0">
                  <a:pos x="213" y="0"/>
                </a:cxn>
                <a:cxn ang="0">
                  <a:pos x="206" y="0"/>
                </a:cxn>
                <a:cxn ang="0">
                  <a:pos x="191" y="0"/>
                </a:cxn>
                <a:cxn ang="0">
                  <a:pos x="184" y="0"/>
                </a:cxn>
                <a:cxn ang="0">
                  <a:pos x="173" y="0"/>
                </a:cxn>
                <a:cxn ang="0">
                  <a:pos x="152" y="7"/>
                </a:cxn>
                <a:cxn ang="0">
                  <a:pos x="137" y="7"/>
                </a:cxn>
                <a:cxn ang="0">
                  <a:pos x="116" y="7"/>
                </a:cxn>
                <a:cxn ang="0">
                  <a:pos x="105" y="7"/>
                </a:cxn>
                <a:cxn ang="0">
                  <a:pos x="83" y="7"/>
                </a:cxn>
                <a:cxn ang="0">
                  <a:pos x="69" y="14"/>
                </a:cxn>
                <a:cxn ang="0">
                  <a:pos x="47" y="14"/>
                </a:cxn>
                <a:cxn ang="0">
                  <a:pos x="29" y="21"/>
                </a:cxn>
                <a:cxn ang="0">
                  <a:pos x="15" y="21"/>
                </a:cxn>
                <a:cxn ang="0">
                  <a:pos x="0" y="28"/>
                </a:cxn>
                <a:cxn ang="0">
                  <a:pos x="0" y="38"/>
                </a:cxn>
              </a:cxnLst>
              <a:rect l="0" t="0" r="r" b="b"/>
              <a:pathLst>
                <a:path w="220" h="38">
                  <a:moveTo>
                    <a:pt x="0" y="38"/>
                  </a:moveTo>
                  <a:lnTo>
                    <a:pt x="0" y="38"/>
                  </a:lnTo>
                  <a:lnTo>
                    <a:pt x="0" y="38"/>
                  </a:lnTo>
                  <a:lnTo>
                    <a:pt x="7" y="38"/>
                  </a:lnTo>
                  <a:lnTo>
                    <a:pt x="15" y="38"/>
                  </a:lnTo>
                  <a:lnTo>
                    <a:pt x="29" y="31"/>
                  </a:lnTo>
                  <a:lnTo>
                    <a:pt x="36" y="31"/>
                  </a:lnTo>
                  <a:lnTo>
                    <a:pt x="47" y="28"/>
                  </a:lnTo>
                  <a:lnTo>
                    <a:pt x="62" y="28"/>
                  </a:lnTo>
                  <a:lnTo>
                    <a:pt x="83" y="28"/>
                  </a:lnTo>
                  <a:lnTo>
                    <a:pt x="98" y="21"/>
                  </a:lnTo>
                  <a:lnTo>
                    <a:pt x="116" y="21"/>
                  </a:lnTo>
                  <a:lnTo>
                    <a:pt x="130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91" y="28"/>
                  </a:lnTo>
                  <a:lnTo>
                    <a:pt x="213" y="28"/>
                  </a:lnTo>
                  <a:lnTo>
                    <a:pt x="220" y="0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206" y="0"/>
                  </a:lnTo>
                  <a:lnTo>
                    <a:pt x="191" y="0"/>
                  </a:lnTo>
                  <a:lnTo>
                    <a:pt x="184" y="0"/>
                  </a:lnTo>
                  <a:lnTo>
                    <a:pt x="173" y="0"/>
                  </a:lnTo>
                  <a:lnTo>
                    <a:pt x="152" y="7"/>
                  </a:lnTo>
                  <a:lnTo>
                    <a:pt x="137" y="7"/>
                  </a:lnTo>
                  <a:lnTo>
                    <a:pt x="116" y="7"/>
                  </a:lnTo>
                  <a:lnTo>
                    <a:pt x="105" y="7"/>
                  </a:lnTo>
                  <a:lnTo>
                    <a:pt x="83" y="7"/>
                  </a:lnTo>
                  <a:lnTo>
                    <a:pt x="69" y="14"/>
                  </a:lnTo>
                  <a:lnTo>
                    <a:pt x="47" y="14"/>
                  </a:lnTo>
                  <a:lnTo>
                    <a:pt x="29" y="21"/>
                  </a:lnTo>
                  <a:lnTo>
                    <a:pt x="15" y="21"/>
                  </a:lnTo>
                  <a:lnTo>
                    <a:pt x="0" y="2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3139" y="3684"/>
              <a:ext cx="371" cy="115"/>
            </a:xfrm>
            <a:custGeom>
              <a:avLst/>
              <a:gdLst/>
              <a:ahLst/>
              <a:cxnLst>
                <a:cxn ang="0">
                  <a:pos x="158" y="115"/>
                </a:cxn>
                <a:cxn ang="0">
                  <a:pos x="158" y="115"/>
                </a:cxn>
                <a:cxn ang="0">
                  <a:pos x="158" y="115"/>
                </a:cxn>
                <a:cxn ang="0">
                  <a:pos x="165" y="108"/>
                </a:cxn>
                <a:cxn ang="0">
                  <a:pos x="165" y="108"/>
                </a:cxn>
                <a:cxn ang="0">
                  <a:pos x="173" y="108"/>
                </a:cxn>
                <a:cxn ang="0">
                  <a:pos x="176" y="101"/>
                </a:cxn>
                <a:cxn ang="0">
                  <a:pos x="183" y="101"/>
                </a:cxn>
                <a:cxn ang="0">
                  <a:pos x="191" y="94"/>
                </a:cxn>
                <a:cxn ang="0">
                  <a:pos x="198" y="94"/>
                </a:cxn>
                <a:cxn ang="0">
                  <a:pos x="205" y="87"/>
                </a:cxn>
                <a:cxn ang="0">
                  <a:pos x="212" y="87"/>
                </a:cxn>
                <a:cxn ang="0">
                  <a:pos x="219" y="80"/>
                </a:cxn>
                <a:cxn ang="0">
                  <a:pos x="227" y="73"/>
                </a:cxn>
                <a:cxn ang="0">
                  <a:pos x="234" y="66"/>
                </a:cxn>
                <a:cxn ang="0">
                  <a:pos x="234" y="66"/>
                </a:cxn>
                <a:cxn ang="0">
                  <a:pos x="241" y="59"/>
                </a:cxn>
                <a:cxn ang="0">
                  <a:pos x="0" y="0"/>
                </a:cxn>
                <a:cxn ang="0">
                  <a:pos x="21" y="0"/>
                </a:cxn>
                <a:cxn ang="0">
                  <a:pos x="371" y="80"/>
                </a:cxn>
                <a:cxn ang="0">
                  <a:pos x="356" y="87"/>
                </a:cxn>
                <a:cxn ang="0">
                  <a:pos x="252" y="59"/>
                </a:cxn>
                <a:cxn ang="0">
                  <a:pos x="252" y="59"/>
                </a:cxn>
                <a:cxn ang="0">
                  <a:pos x="252" y="66"/>
                </a:cxn>
                <a:cxn ang="0">
                  <a:pos x="245" y="66"/>
                </a:cxn>
                <a:cxn ang="0">
                  <a:pos x="245" y="66"/>
                </a:cxn>
                <a:cxn ang="0">
                  <a:pos x="245" y="73"/>
                </a:cxn>
                <a:cxn ang="0">
                  <a:pos x="241" y="73"/>
                </a:cxn>
                <a:cxn ang="0">
                  <a:pos x="241" y="80"/>
                </a:cxn>
                <a:cxn ang="0">
                  <a:pos x="234" y="80"/>
                </a:cxn>
                <a:cxn ang="0">
                  <a:pos x="227" y="87"/>
                </a:cxn>
                <a:cxn ang="0">
                  <a:pos x="219" y="87"/>
                </a:cxn>
                <a:cxn ang="0">
                  <a:pos x="212" y="94"/>
                </a:cxn>
                <a:cxn ang="0">
                  <a:pos x="205" y="101"/>
                </a:cxn>
                <a:cxn ang="0">
                  <a:pos x="191" y="101"/>
                </a:cxn>
                <a:cxn ang="0">
                  <a:pos x="183" y="108"/>
                </a:cxn>
                <a:cxn ang="0">
                  <a:pos x="173" y="115"/>
                </a:cxn>
                <a:cxn ang="0">
                  <a:pos x="165" y="115"/>
                </a:cxn>
                <a:cxn ang="0">
                  <a:pos x="158" y="115"/>
                </a:cxn>
              </a:cxnLst>
              <a:rect l="0" t="0" r="r" b="b"/>
              <a:pathLst>
                <a:path w="371" h="115">
                  <a:moveTo>
                    <a:pt x="158" y="115"/>
                  </a:moveTo>
                  <a:lnTo>
                    <a:pt x="158" y="115"/>
                  </a:lnTo>
                  <a:lnTo>
                    <a:pt x="158" y="115"/>
                  </a:lnTo>
                  <a:lnTo>
                    <a:pt x="165" y="108"/>
                  </a:lnTo>
                  <a:lnTo>
                    <a:pt x="165" y="108"/>
                  </a:lnTo>
                  <a:lnTo>
                    <a:pt x="173" y="108"/>
                  </a:lnTo>
                  <a:lnTo>
                    <a:pt x="176" y="101"/>
                  </a:lnTo>
                  <a:lnTo>
                    <a:pt x="183" y="101"/>
                  </a:lnTo>
                  <a:lnTo>
                    <a:pt x="191" y="94"/>
                  </a:lnTo>
                  <a:lnTo>
                    <a:pt x="198" y="94"/>
                  </a:lnTo>
                  <a:lnTo>
                    <a:pt x="205" y="87"/>
                  </a:lnTo>
                  <a:lnTo>
                    <a:pt x="212" y="87"/>
                  </a:lnTo>
                  <a:lnTo>
                    <a:pt x="219" y="80"/>
                  </a:lnTo>
                  <a:lnTo>
                    <a:pt x="227" y="73"/>
                  </a:lnTo>
                  <a:lnTo>
                    <a:pt x="234" y="66"/>
                  </a:lnTo>
                  <a:lnTo>
                    <a:pt x="234" y="66"/>
                  </a:lnTo>
                  <a:lnTo>
                    <a:pt x="241" y="59"/>
                  </a:lnTo>
                  <a:lnTo>
                    <a:pt x="0" y="0"/>
                  </a:lnTo>
                  <a:lnTo>
                    <a:pt x="21" y="0"/>
                  </a:lnTo>
                  <a:lnTo>
                    <a:pt x="371" y="80"/>
                  </a:lnTo>
                  <a:lnTo>
                    <a:pt x="356" y="87"/>
                  </a:lnTo>
                  <a:lnTo>
                    <a:pt x="252" y="59"/>
                  </a:lnTo>
                  <a:lnTo>
                    <a:pt x="252" y="59"/>
                  </a:lnTo>
                  <a:lnTo>
                    <a:pt x="252" y="66"/>
                  </a:lnTo>
                  <a:lnTo>
                    <a:pt x="245" y="66"/>
                  </a:lnTo>
                  <a:lnTo>
                    <a:pt x="245" y="66"/>
                  </a:lnTo>
                  <a:lnTo>
                    <a:pt x="245" y="73"/>
                  </a:lnTo>
                  <a:lnTo>
                    <a:pt x="241" y="73"/>
                  </a:lnTo>
                  <a:lnTo>
                    <a:pt x="241" y="80"/>
                  </a:lnTo>
                  <a:lnTo>
                    <a:pt x="234" y="80"/>
                  </a:lnTo>
                  <a:lnTo>
                    <a:pt x="227" y="87"/>
                  </a:lnTo>
                  <a:lnTo>
                    <a:pt x="219" y="87"/>
                  </a:lnTo>
                  <a:lnTo>
                    <a:pt x="212" y="94"/>
                  </a:lnTo>
                  <a:lnTo>
                    <a:pt x="205" y="101"/>
                  </a:lnTo>
                  <a:lnTo>
                    <a:pt x="191" y="101"/>
                  </a:lnTo>
                  <a:lnTo>
                    <a:pt x="183" y="108"/>
                  </a:lnTo>
                  <a:lnTo>
                    <a:pt x="173" y="115"/>
                  </a:lnTo>
                  <a:lnTo>
                    <a:pt x="165" y="115"/>
                  </a:lnTo>
                  <a:lnTo>
                    <a:pt x="158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3063" y="3712"/>
              <a:ext cx="378" cy="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1" y="104"/>
                </a:cxn>
                <a:cxn ang="0">
                  <a:pos x="378" y="104"/>
                </a:cxn>
                <a:cxn ang="0">
                  <a:pos x="14" y="0"/>
                </a:cxn>
                <a:cxn ang="0">
                  <a:pos x="0" y="0"/>
                </a:cxn>
              </a:cxnLst>
              <a:rect l="0" t="0" r="r" b="b"/>
              <a:pathLst>
                <a:path w="378" h="104">
                  <a:moveTo>
                    <a:pt x="0" y="0"/>
                  </a:moveTo>
                  <a:lnTo>
                    <a:pt x="371" y="104"/>
                  </a:lnTo>
                  <a:lnTo>
                    <a:pt x="378" y="104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3124" y="3698"/>
              <a:ext cx="371" cy="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4" y="94"/>
                </a:cxn>
                <a:cxn ang="0">
                  <a:pos x="371" y="94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r" b="b"/>
              <a:pathLst>
                <a:path w="371" h="94">
                  <a:moveTo>
                    <a:pt x="0" y="0"/>
                  </a:moveTo>
                  <a:lnTo>
                    <a:pt x="364" y="94"/>
                  </a:lnTo>
                  <a:lnTo>
                    <a:pt x="371" y="94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3099" y="3705"/>
              <a:ext cx="367" cy="1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0" y="101"/>
                </a:cxn>
                <a:cxn ang="0">
                  <a:pos x="367" y="101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367" h="101">
                  <a:moveTo>
                    <a:pt x="0" y="0"/>
                  </a:moveTo>
                  <a:lnTo>
                    <a:pt x="360" y="101"/>
                  </a:lnTo>
                  <a:lnTo>
                    <a:pt x="367" y="101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</p:grp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5921390" y="3143248"/>
            <a:ext cx="793750" cy="720725"/>
            <a:chOff x="3016" y="3294"/>
            <a:chExt cx="692" cy="564"/>
          </a:xfrm>
        </p:grpSpPr>
        <p:sp>
          <p:nvSpPr>
            <p:cNvPr id="3" name="Freeform 78"/>
            <p:cNvSpPr>
              <a:spLocks/>
            </p:cNvSpPr>
            <p:nvPr/>
          </p:nvSpPr>
          <p:spPr bwMode="auto">
            <a:xfrm>
              <a:off x="3016" y="3294"/>
              <a:ext cx="692" cy="564"/>
            </a:xfrm>
            <a:custGeom>
              <a:avLst/>
              <a:gdLst/>
              <a:ahLst/>
              <a:cxnLst>
                <a:cxn ang="0">
                  <a:pos x="191" y="38"/>
                </a:cxn>
                <a:cxn ang="0">
                  <a:pos x="191" y="38"/>
                </a:cxn>
                <a:cxn ang="0">
                  <a:pos x="198" y="38"/>
                </a:cxn>
                <a:cxn ang="0">
                  <a:pos x="205" y="38"/>
                </a:cxn>
                <a:cxn ang="0">
                  <a:pos x="213" y="35"/>
                </a:cxn>
                <a:cxn ang="0">
                  <a:pos x="227" y="35"/>
                </a:cxn>
                <a:cxn ang="0">
                  <a:pos x="238" y="28"/>
                </a:cxn>
                <a:cxn ang="0">
                  <a:pos x="259" y="28"/>
                </a:cxn>
                <a:cxn ang="0">
                  <a:pos x="281" y="21"/>
                </a:cxn>
                <a:cxn ang="0">
                  <a:pos x="306" y="14"/>
                </a:cxn>
                <a:cxn ang="0">
                  <a:pos x="335" y="14"/>
                </a:cxn>
                <a:cxn ang="0">
                  <a:pos x="364" y="7"/>
                </a:cxn>
                <a:cxn ang="0">
                  <a:pos x="396" y="7"/>
                </a:cxn>
                <a:cxn ang="0">
                  <a:pos x="432" y="7"/>
                </a:cxn>
                <a:cxn ang="0">
                  <a:pos x="472" y="0"/>
                </a:cxn>
                <a:cxn ang="0">
                  <a:pos x="512" y="0"/>
                </a:cxn>
                <a:cxn ang="0">
                  <a:pos x="555" y="0"/>
                </a:cxn>
                <a:cxn ang="0">
                  <a:pos x="573" y="80"/>
                </a:cxn>
                <a:cxn ang="0">
                  <a:pos x="580" y="80"/>
                </a:cxn>
                <a:cxn ang="0">
                  <a:pos x="602" y="94"/>
                </a:cxn>
                <a:cxn ang="0">
                  <a:pos x="616" y="111"/>
                </a:cxn>
                <a:cxn ang="0">
                  <a:pos x="623" y="139"/>
                </a:cxn>
                <a:cxn ang="0">
                  <a:pos x="663" y="317"/>
                </a:cxn>
                <a:cxn ang="0">
                  <a:pos x="685" y="390"/>
                </a:cxn>
                <a:cxn ang="0">
                  <a:pos x="685" y="397"/>
                </a:cxn>
                <a:cxn ang="0">
                  <a:pos x="692" y="411"/>
                </a:cxn>
                <a:cxn ang="0">
                  <a:pos x="692" y="432"/>
                </a:cxn>
                <a:cxn ang="0">
                  <a:pos x="678" y="456"/>
                </a:cxn>
                <a:cxn ang="0">
                  <a:pos x="0" y="442"/>
                </a:cxn>
                <a:cxn ang="0">
                  <a:pos x="61" y="404"/>
                </a:cxn>
                <a:cxn ang="0">
                  <a:pos x="68" y="80"/>
                </a:cxn>
                <a:cxn ang="0">
                  <a:pos x="68" y="80"/>
                </a:cxn>
                <a:cxn ang="0">
                  <a:pos x="76" y="73"/>
                </a:cxn>
                <a:cxn ang="0">
                  <a:pos x="83" y="66"/>
                </a:cxn>
                <a:cxn ang="0">
                  <a:pos x="97" y="66"/>
                </a:cxn>
                <a:cxn ang="0">
                  <a:pos x="115" y="59"/>
                </a:cxn>
                <a:cxn ang="0">
                  <a:pos x="130" y="59"/>
                </a:cxn>
                <a:cxn ang="0">
                  <a:pos x="159" y="66"/>
                </a:cxn>
                <a:cxn ang="0">
                  <a:pos x="184" y="73"/>
                </a:cxn>
              </a:cxnLst>
              <a:rect l="0" t="0" r="r" b="b"/>
              <a:pathLst>
                <a:path w="692" h="564">
                  <a:moveTo>
                    <a:pt x="184" y="73"/>
                  </a:moveTo>
                  <a:lnTo>
                    <a:pt x="191" y="38"/>
                  </a:lnTo>
                  <a:lnTo>
                    <a:pt x="191" y="38"/>
                  </a:lnTo>
                  <a:lnTo>
                    <a:pt x="191" y="38"/>
                  </a:lnTo>
                  <a:lnTo>
                    <a:pt x="198" y="38"/>
                  </a:lnTo>
                  <a:lnTo>
                    <a:pt x="198" y="38"/>
                  </a:lnTo>
                  <a:lnTo>
                    <a:pt x="198" y="38"/>
                  </a:lnTo>
                  <a:lnTo>
                    <a:pt x="205" y="38"/>
                  </a:lnTo>
                  <a:lnTo>
                    <a:pt x="213" y="35"/>
                  </a:lnTo>
                  <a:lnTo>
                    <a:pt x="213" y="35"/>
                  </a:lnTo>
                  <a:lnTo>
                    <a:pt x="220" y="35"/>
                  </a:lnTo>
                  <a:lnTo>
                    <a:pt x="227" y="35"/>
                  </a:lnTo>
                  <a:lnTo>
                    <a:pt x="231" y="28"/>
                  </a:lnTo>
                  <a:lnTo>
                    <a:pt x="238" y="28"/>
                  </a:lnTo>
                  <a:lnTo>
                    <a:pt x="252" y="28"/>
                  </a:lnTo>
                  <a:lnTo>
                    <a:pt x="259" y="28"/>
                  </a:lnTo>
                  <a:lnTo>
                    <a:pt x="274" y="21"/>
                  </a:lnTo>
                  <a:lnTo>
                    <a:pt x="281" y="21"/>
                  </a:lnTo>
                  <a:lnTo>
                    <a:pt x="296" y="21"/>
                  </a:lnTo>
                  <a:lnTo>
                    <a:pt x="306" y="14"/>
                  </a:lnTo>
                  <a:lnTo>
                    <a:pt x="321" y="14"/>
                  </a:lnTo>
                  <a:lnTo>
                    <a:pt x="335" y="14"/>
                  </a:lnTo>
                  <a:lnTo>
                    <a:pt x="350" y="14"/>
                  </a:lnTo>
                  <a:lnTo>
                    <a:pt x="364" y="7"/>
                  </a:lnTo>
                  <a:lnTo>
                    <a:pt x="375" y="7"/>
                  </a:lnTo>
                  <a:lnTo>
                    <a:pt x="396" y="7"/>
                  </a:lnTo>
                  <a:lnTo>
                    <a:pt x="418" y="7"/>
                  </a:lnTo>
                  <a:lnTo>
                    <a:pt x="432" y="7"/>
                  </a:lnTo>
                  <a:lnTo>
                    <a:pt x="450" y="0"/>
                  </a:lnTo>
                  <a:lnTo>
                    <a:pt x="472" y="0"/>
                  </a:lnTo>
                  <a:lnTo>
                    <a:pt x="494" y="0"/>
                  </a:lnTo>
                  <a:lnTo>
                    <a:pt x="512" y="0"/>
                  </a:lnTo>
                  <a:lnTo>
                    <a:pt x="533" y="0"/>
                  </a:lnTo>
                  <a:lnTo>
                    <a:pt x="555" y="0"/>
                  </a:lnTo>
                  <a:lnTo>
                    <a:pt x="580" y="14"/>
                  </a:lnTo>
                  <a:lnTo>
                    <a:pt x="573" y="80"/>
                  </a:lnTo>
                  <a:lnTo>
                    <a:pt x="580" y="80"/>
                  </a:lnTo>
                  <a:lnTo>
                    <a:pt x="580" y="80"/>
                  </a:lnTo>
                  <a:lnTo>
                    <a:pt x="587" y="87"/>
                  </a:lnTo>
                  <a:lnTo>
                    <a:pt x="602" y="94"/>
                  </a:lnTo>
                  <a:lnTo>
                    <a:pt x="609" y="101"/>
                  </a:lnTo>
                  <a:lnTo>
                    <a:pt x="616" y="111"/>
                  </a:lnTo>
                  <a:lnTo>
                    <a:pt x="623" y="125"/>
                  </a:lnTo>
                  <a:lnTo>
                    <a:pt x="623" y="139"/>
                  </a:lnTo>
                  <a:lnTo>
                    <a:pt x="685" y="184"/>
                  </a:lnTo>
                  <a:lnTo>
                    <a:pt x="663" y="317"/>
                  </a:lnTo>
                  <a:lnTo>
                    <a:pt x="573" y="358"/>
                  </a:lnTo>
                  <a:lnTo>
                    <a:pt x="685" y="390"/>
                  </a:lnTo>
                  <a:lnTo>
                    <a:pt x="685" y="390"/>
                  </a:lnTo>
                  <a:lnTo>
                    <a:pt x="685" y="397"/>
                  </a:lnTo>
                  <a:lnTo>
                    <a:pt x="685" y="397"/>
                  </a:lnTo>
                  <a:lnTo>
                    <a:pt x="692" y="411"/>
                  </a:lnTo>
                  <a:lnTo>
                    <a:pt x="692" y="418"/>
                  </a:lnTo>
                  <a:lnTo>
                    <a:pt x="692" y="432"/>
                  </a:lnTo>
                  <a:lnTo>
                    <a:pt x="685" y="442"/>
                  </a:lnTo>
                  <a:lnTo>
                    <a:pt x="678" y="456"/>
                  </a:lnTo>
                  <a:lnTo>
                    <a:pt x="396" y="564"/>
                  </a:lnTo>
                  <a:lnTo>
                    <a:pt x="0" y="442"/>
                  </a:lnTo>
                  <a:lnTo>
                    <a:pt x="7" y="425"/>
                  </a:lnTo>
                  <a:lnTo>
                    <a:pt x="61" y="404"/>
                  </a:lnTo>
                  <a:lnTo>
                    <a:pt x="61" y="80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8" y="73"/>
                  </a:lnTo>
                  <a:lnTo>
                    <a:pt x="76" y="73"/>
                  </a:lnTo>
                  <a:lnTo>
                    <a:pt x="83" y="73"/>
                  </a:lnTo>
                  <a:lnTo>
                    <a:pt x="83" y="66"/>
                  </a:lnTo>
                  <a:lnTo>
                    <a:pt x="90" y="66"/>
                  </a:lnTo>
                  <a:lnTo>
                    <a:pt x="97" y="66"/>
                  </a:lnTo>
                  <a:lnTo>
                    <a:pt x="108" y="59"/>
                  </a:lnTo>
                  <a:lnTo>
                    <a:pt x="115" y="59"/>
                  </a:lnTo>
                  <a:lnTo>
                    <a:pt x="123" y="59"/>
                  </a:lnTo>
                  <a:lnTo>
                    <a:pt x="130" y="59"/>
                  </a:lnTo>
                  <a:lnTo>
                    <a:pt x="144" y="59"/>
                  </a:lnTo>
                  <a:lnTo>
                    <a:pt x="159" y="66"/>
                  </a:lnTo>
                  <a:lnTo>
                    <a:pt x="166" y="66"/>
                  </a:lnTo>
                  <a:lnTo>
                    <a:pt x="184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4" name="Freeform 79"/>
            <p:cNvSpPr>
              <a:spLocks/>
            </p:cNvSpPr>
            <p:nvPr/>
          </p:nvSpPr>
          <p:spPr bwMode="auto">
            <a:xfrm>
              <a:off x="3254" y="3339"/>
              <a:ext cx="220" cy="240"/>
            </a:xfrm>
            <a:custGeom>
              <a:avLst/>
              <a:gdLst/>
              <a:ahLst/>
              <a:cxnLst>
                <a:cxn ang="0">
                  <a:pos x="220" y="7"/>
                </a:cxn>
                <a:cxn ang="0">
                  <a:pos x="220" y="7"/>
                </a:cxn>
                <a:cxn ang="0">
                  <a:pos x="212" y="7"/>
                </a:cxn>
                <a:cxn ang="0">
                  <a:pos x="205" y="7"/>
                </a:cxn>
                <a:cxn ang="0">
                  <a:pos x="198" y="0"/>
                </a:cxn>
                <a:cxn ang="0">
                  <a:pos x="194" y="0"/>
                </a:cxn>
                <a:cxn ang="0">
                  <a:pos x="180" y="0"/>
                </a:cxn>
                <a:cxn ang="0">
                  <a:pos x="166" y="0"/>
                </a:cxn>
                <a:cxn ang="0">
                  <a:pos x="151" y="0"/>
                </a:cxn>
                <a:cxn ang="0">
                  <a:pos x="137" y="0"/>
                </a:cxn>
                <a:cxn ang="0">
                  <a:pos x="126" y="0"/>
                </a:cxn>
                <a:cxn ang="0">
                  <a:pos x="104" y="0"/>
                </a:cxn>
                <a:cxn ang="0">
                  <a:pos x="90" y="0"/>
                </a:cxn>
                <a:cxn ang="0">
                  <a:pos x="68" y="7"/>
                </a:cxn>
                <a:cxn ang="0">
                  <a:pos x="50" y="14"/>
                </a:cxn>
                <a:cxn ang="0">
                  <a:pos x="36" y="21"/>
                </a:cxn>
                <a:cxn ang="0">
                  <a:pos x="14" y="28"/>
                </a:cxn>
                <a:cxn ang="0">
                  <a:pos x="14" y="35"/>
                </a:cxn>
                <a:cxn ang="0">
                  <a:pos x="7" y="49"/>
                </a:cxn>
                <a:cxn ang="0">
                  <a:pos x="0" y="66"/>
                </a:cxn>
                <a:cxn ang="0">
                  <a:pos x="0" y="94"/>
                </a:cxn>
                <a:cxn ang="0">
                  <a:pos x="0" y="126"/>
                </a:cxn>
                <a:cxn ang="0">
                  <a:pos x="0" y="160"/>
                </a:cxn>
                <a:cxn ang="0">
                  <a:pos x="7" y="199"/>
                </a:cxn>
                <a:cxn ang="0">
                  <a:pos x="14" y="240"/>
                </a:cxn>
                <a:cxn ang="0">
                  <a:pos x="14" y="240"/>
                </a:cxn>
                <a:cxn ang="0">
                  <a:pos x="21" y="233"/>
                </a:cxn>
                <a:cxn ang="0">
                  <a:pos x="29" y="233"/>
                </a:cxn>
                <a:cxn ang="0">
                  <a:pos x="36" y="233"/>
                </a:cxn>
                <a:cxn ang="0">
                  <a:pos x="43" y="233"/>
                </a:cxn>
                <a:cxn ang="0">
                  <a:pos x="50" y="233"/>
                </a:cxn>
                <a:cxn ang="0">
                  <a:pos x="61" y="233"/>
                </a:cxn>
                <a:cxn ang="0">
                  <a:pos x="76" y="233"/>
                </a:cxn>
                <a:cxn ang="0">
                  <a:pos x="90" y="233"/>
                </a:cxn>
                <a:cxn ang="0">
                  <a:pos x="104" y="233"/>
                </a:cxn>
                <a:cxn ang="0">
                  <a:pos x="126" y="233"/>
                </a:cxn>
                <a:cxn ang="0">
                  <a:pos x="137" y="233"/>
                </a:cxn>
                <a:cxn ang="0">
                  <a:pos x="158" y="233"/>
                </a:cxn>
                <a:cxn ang="0">
                  <a:pos x="180" y="240"/>
                </a:cxn>
                <a:cxn ang="0">
                  <a:pos x="198" y="240"/>
                </a:cxn>
                <a:cxn ang="0">
                  <a:pos x="220" y="240"/>
                </a:cxn>
                <a:cxn ang="0">
                  <a:pos x="220" y="233"/>
                </a:cxn>
                <a:cxn ang="0">
                  <a:pos x="220" y="213"/>
                </a:cxn>
                <a:cxn ang="0">
                  <a:pos x="212" y="188"/>
                </a:cxn>
                <a:cxn ang="0">
                  <a:pos x="212" y="153"/>
                </a:cxn>
                <a:cxn ang="0">
                  <a:pos x="212" y="115"/>
                </a:cxn>
                <a:cxn ang="0">
                  <a:pos x="212" y="73"/>
                </a:cxn>
                <a:cxn ang="0">
                  <a:pos x="212" y="42"/>
                </a:cxn>
                <a:cxn ang="0">
                  <a:pos x="220" y="7"/>
                </a:cxn>
              </a:cxnLst>
              <a:rect l="0" t="0" r="r" b="b"/>
              <a:pathLst>
                <a:path w="220" h="240">
                  <a:moveTo>
                    <a:pt x="220" y="7"/>
                  </a:moveTo>
                  <a:lnTo>
                    <a:pt x="220" y="7"/>
                  </a:lnTo>
                  <a:lnTo>
                    <a:pt x="212" y="7"/>
                  </a:lnTo>
                  <a:lnTo>
                    <a:pt x="205" y="7"/>
                  </a:lnTo>
                  <a:lnTo>
                    <a:pt x="198" y="0"/>
                  </a:lnTo>
                  <a:lnTo>
                    <a:pt x="194" y="0"/>
                  </a:lnTo>
                  <a:lnTo>
                    <a:pt x="180" y="0"/>
                  </a:lnTo>
                  <a:lnTo>
                    <a:pt x="166" y="0"/>
                  </a:lnTo>
                  <a:lnTo>
                    <a:pt x="151" y="0"/>
                  </a:lnTo>
                  <a:lnTo>
                    <a:pt x="137" y="0"/>
                  </a:lnTo>
                  <a:lnTo>
                    <a:pt x="126" y="0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68" y="7"/>
                  </a:lnTo>
                  <a:lnTo>
                    <a:pt x="50" y="14"/>
                  </a:lnTo>
                  <a:lnTo>
                    <a:pt x="36" y="21"/>
                  </a:lnTo>
                  <a:lnTo>
                    <a:pt x="14" y="28"/>
                  </a:lnTo>
                  <a:lnTo>
                    <a:pt x="14" y="35"/>
                  </a:lnTo>
                  <a:lnTo>
                    <a:pt x="7" y="49"/>
                  </a:lnTo>
                  <a:lnTo>
                    <a:pt x="0" y="66"/>
                  </a:lnTo>
                  <a:lnTo>
                    <a:pt x="0" y="94"/>
                  </a:lnTo>
                  <a:lnTo>
                    <a:pt x="0" y="126"/>
                  </a:lnTo>
                  <a:lnTo>
                    <a:pt x="0" y="160"/>
                  </a:lnTo>
                  <a:lnTo>
                    <a:pt x="7" y="199"/>
                  </a:lnTo>
                  <a:lnTo>
                    <a:pt x="14" y="240"/>
                  </a:lnTo>
                  <a:lnTo>
                    <a:pt x="14" y="240"/>
                  </a:lnTo>
                  <a:lnTo>
                    <a:pt x="21" y="233"/>
                  </a:lnTo>
                  <a:lnTo>
                    <a:pt x="29" y="233"/>
                  </a:lnTo>
                  <a:lnTo>
                    <a:pt x="36" y="233"/>
                  </a:lnTo>
                  <a:lnTo>
                    <a:pt x="43" y="233"/>
                  </a:lnTo>
                  <a:lnTo>
                    <a:pt x="50" y="233"/>
                  </a:lnTo>
                  <a:lnTo>
                    <a:pt x="61" y="233"/>
                  </a:lnTo>
                  <a:lnTo>
                    <a:pt x="76" y="233"/>
                  </a:lnTo>
                  <a:lnTo>
                    <a:pt x="90" y="233"/>
                  </a:lnTo>
                  <a:lnTo>
                    <a:pt x="104" y="233"/>
                  </a:lnTo>
                  <a:lnTo>
                    <a:pt x="126" y="233"/>
                  </a:lnTo>
                  <a:lnTo>
                    <a:pt x="137" y="233"/>
                  </a:lnTo>
                  <a:lnTo>
                    <a:pt x="158" y="233"/>
                  </a:lnTo>
                  <a:lnTo>
                    <a:pt x="180" y="240"/>
                  </a:lnTo>
                  <a:lnTo>
                    <a:pt x="198" y="240"/>
                  </a:lnTo>
                  <a:lnTo>
                    <a:pt x="220" y="240"/>
                  </a:lnTo>
                  <a:lnTo>
                    <a:pt x="220" y="233"/>
                  </a:lnTo>
                  <a:lnTo>
                    <a:pt x="220" y="213"/>
                  </a:lnTo>
                  <a:lnTo>
                    <a:pt x="212" y="188"/>
                  </a:lnTo>
                  <a:lnTo>
                    <a:pt x="212" y="153"/>
                  </a:lnTo>
                  <a:lnTo>
                    <a:pt x="212" y="115"/>
                  </a:lnTo>
                  <a:lnTo>
                    <a:pt x="212" y="73"/>
                  </a:lnTo>
                  <a:lnTo>
                    <a:pt x="212" y="42"/>
                  </a:lnTo>
                  <a:lnTo>
                    <a:pt x="220" y="7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5" name="Freeform 80"/>
            <p:cNvSpPr>
              <a:spLocks/>
            </p:cNvSpPr>
            <p:nvPr/>
          </p:nvSpPr>
          <p:spPr bwMode="auto">
            <a:xfrm>
              <a:off x="3275" y="3405"/>
              <a:ext cx="372" cy="241"/>
            </a:xfrm>
            <a:custGeom>
              <a:avLst/>
              <a:gdLst/>
              <a:ahLst/>
              <a:cxnLst>
                <a:cxn ang="0">
                  <a:pos x="8" y="181"/>
                </a:cxn>
                <a:cxn ang="0">
                  <a:pos x="0" y="213"/>
                </a:cxn>
                <a:cxn ang="0">
                  <a:pos x="238" y="241"/>
                </a:cxn>
                <a:cxn ang="0">
                  <a:pos x="238" y="241"/>
                </a:cxn>
                <a:cxn ang="0">
                  <a:pos x="246" y="241"/>
                </a:cxn>
                <a:cxn ang="0">
                  <a:pos x="253" y="234"/>
                </a:cxn>
                <a:cxn ang="0">
                  <a:pos x="267" y="227"/>
                </a:cxn>
                <a:cxn ang="0">
                  <a:pos x="274" y="220"/>
                </a:cxn>
                <a:cxn ang="0">
                  <a:pos x="289" y="213"/>
                </a:cxn>
                <a:cxn ang="0">
                  <a:pos x="303" y="199"/>
                </a:cxn>
                <a:cxn ang="0">
                  <a:pos x="314" y="195"/>
                </a:cxn>
                <a:cxn ang="0">
                  <a:pos x="328" y="174"/>
                </a:cxn>
                <a:cxn ang="0">
                  <a:pos x="343" y="160"/>
                </a:cxn>
                <a:cxn ang="0">
                  <a:pos x="350" y="147"/>
                </a:cxn>
                <a:cxn ang="0">
                  <a:pos x="357" y="129"/>
                </a:cxn>
                <a:cxn ang="0">
                  <a:pos x="364" y="108"/>
                </a:cxn>
                <a:cxn ang="0">
                  <a:pos x="372" y="80"/>
                </a:cxn>
                <a:cxn ang="0">
                  <a:pos x="372" y="60"/>
                </a:cxn>
                <a:cxn ang="0">
                  <a:pos x="364" y="35"/>
                </a:cxn>
                <a:cxn ang="0">
                  <a:pos x="364" y="35"/>
                </a:cxn>
                <a:cxn ang="0">
                  <a:pos x="364" y="28"/>
                </a:cxn>
                <a:cxn ang="0">
                  <a:pos x="357" y="28"/>
                </a:cxn>
                <a:cxn ang="0">
                  <a:pos x="350" y="21"/>
                </a:cxn>
                <a:cxn ang="0">
                  <a:pos x="343" y="14"/>
                </a:cxn>
                <a:cxn ang="0">
                  <a:pos x="336" y="7"/>
                </a:cxn>
                <a:cxn ang="0">
                  <a:pos x="328" y="0"/>
                </a:cxn>
                <a:cxn ang="0">
                  <a:pos x="314" y="0"/>
                </a:cxn>
                <a:cxn ang="0">
                  <a:pos x="314" y="0"/>
                </a:cxn>
                <a:cxn ang="0">
                  <a:pos x="321" y="14"/>
                </a:cxn>
                <a:cxn ang="0">
                  <a:pos x="328" y="28"/>
                </a:cxn>
                <a:cxn ang="0">
                  <a:pos x="328" y="56"/>
                </a:cxn>
                <a:cxn ang="0">
                  <a:pos x="328" y="80"/>
                </a:cxn>
                <a:cxn ang="0">
                  <a:pos x="328" y="108"/>
                </a:cxn>
                <a:cxn ang="0">
                  <a:pos x="321" y="140"/>
                </a:cxn>
                <a:cxn ang="0">
                  <a:pos x="303" y="174"/>
                </a:cxn>
                <a:cxn ang="0">
                  <a:pos x="303" y="174"/>
                </a:cxn>
                <a:cxn ang="0">
                  <a:pos x="303" y="174"/>
                </a:cxn>
                <a:cxn ang="0">
                  <a:pos x="303" y="174"/>
                </a:cxn>
                <a:cxn ang="0">
                  <a:pos x="296" y="174"/>
                </a:cxn>
                <a:cxn ang="0">
                  <a:pos x="296" y="181"/>
                </a:cxn>
                <a:cxn ang="0">
                  <a:pos x="289" y="181"/>
                </a:cxn>
                <a:cxn ang="0">
                  <a:pos x="282" y="188"/>
                </a:cxn>
                <a:cxn ang="0">
                  <a:pos x="274" y="188"/>
                </a:cxn>
                <a:cxn ang="0">
                  <a:pos x="267" y="188"/>
                </a:cxn>
                <a:cxn ang="0">
                  <a:pos x="260" y="195"/>
                </a:cxn>
                <a:cxn ang="0">
                  <a:pos x="253" y="195"/>
                </a:cxn>
                <a:cxn ang="0">
                  <a:pos x="238" y="195"/>
                </a:cxn>
                <a:cxn ang="0">
                  <a:pos x="235" y="195"/>
                </a:cxn>
                <a:cxn ang="0">
                  <a:pos x="220" y="195"/>
                </a:cxn>
                <a:cxn ang="0">
                  <a:pos x="206" y="195"/>
                </a:cxn>
                <a:cxn ang="0">
                  <a:pos x="191" y="195"/>
                </a:cxn>
                <a:cxn ang="0">
                  <a:pos x="191" y="227"/>
                </a:cxn>
                <a:cxn ang="0">
                  <a:pos x="8" y="206"/>
                </a:cxn>
                <a:cxn ang="0">
                  <a:pos x="8" y="181"/>
                </a:cxn>
              </a:cxnLst>
              <a:rect l="0" t="0" r="r" b="b"/>
              <a:pathLst>
                <a:path w="372" h="241">
                  <a:moveTo>
                    <a:pt x="8" y="181"/>
                  </a:moveTo>
                  <a:lnTo>
                    <a:pt x="0" y="213"/>
                  </a:lnTo>
                  <a:lnTo>
                    <a:pt x="238" y="241"/>
                  </a:lnTo>
                  <a:lnTo>
                    <a:pt x="238" y="241"/>
                  </a:lnTo>
                  <a:lnTo>
                    <a:pt x="246" y="241"/>
                  </a:lnTo>
                  <a:lnTo>
                    <a:pt x="253" y="234"/>
                  </a:lnTo>
                  <a:lnTo>
                    <a:pt x="267" y="227"/>
                  </a:lnTo>
                  <a:lnTo>
                    <a:pt x="274" y="220"/>
                  </a:lnTo>
                  <a:lnTo>
                    <a:pt x="289" y="213"/>
                  </a:lnTo>
                  <a:lnTo>
                    <a:pt x="303" y="199"/>
                  </a:lnTo>
                  <a:lnTo>
                    <a:pt x="314" y="195"/>
                  </a:lnTo>
                  <a:lnTo>
                    <a:pt x="328" y="174"/>
                  </a:lnTo>
                  <a:lnTo>
                    <a:pt x="343" y="160"/>
                  </a:lnTo>
                  <a:lnTo>
                    <a:pt x="350" y="147"/>
                  </a:lnTo>
                  <a:lnTo>
                    <a:pt x="357" y="129"/>
                  </a:lnTo>
                  <a:lnTo>
                    <a:pt x="364" y="108"/>
                  </a:lnTo>
                  <a:lnTo>
                    <a:pt x="372" y="80"/>
                  </a:lnTo>
                  <a:lnTo>
                    <a:pt x="372" y="60"/>
                  </a:lnTo>
                  <a:lnTo>
                    <a:pt x="364" y="35"/>
                  </a:lnTo>
                  <a:lnTo>
                    <a:pt x="364" y="35"/>
                  </a:lnTo>
                  <a:lnTo>
                    <a:pt x="364" y="28"/>
                  </a:lnTo>
                  <a:lnTo>
                    <a:pt x="357" y="28"/>
                  </a:lnTo>
                  <a:lnTo>
                    <a:pt x="350" y="21"/>
                  </a:lnTo>
                  <a:lnTo>
                    <a:pt x="343" y="14"/>
                  </a:lnTo>
                  <a:lnTo>
                    <a:pt x="336" y="7"/>
                  </a:lnTo>
                  <a:lnTo>
                    <a:pt x="328" y="0"/>
                  </a:lnTo>
                  <a:lnTo>
                    <a:pt x="314" y="0"/>
                  </a:lnTo>
                  <a:lnTo>
                    <a:pt x="314" y="0"/>
                  </a:lnTo>
                  <a:lnTo>
                    <a:pt x="321" y="14"/>
                  </a:lnTo>
                  <a:lnTo>
                    <a:pt x="328" y="28"/>
                  </a:lnTo>
                  <a:lnTo>
                    <a:pt x="328" y="56"/>
                  </a:lnTo>
                  <a:lnTo>
                    <a:pt x="328" y="80"/>
                  </a:lnTo>
                  <a:lnTo>
                    <a:pt x="328" y="108"/>
                  </a:lnTo>
                  <a:lnTo>
                    <a:pt x="321" y="140"/>
                  </a:lnTo>
                  <a:lnTo>
                    <a:pt x="303" y="174"/>
                  </a:lnTo>
                  <a:lnTo>
                    <a:pt x="303" y="174"/>
                  </a:lnTo>
                  <a:lnTo>
                    <a:pt x="303" y="174"/>
                  </a:lnTo>
                  <a:lnTo>
                    <a:pt x="303" y="174"/>
                  </a:lnTo>
                  <a:lnTo>
                    <a:pt x="296" y="174"/>
                  </a:lnTo>
                  <a:lnTo>
                    <a:pt x="296" y="181"/>
                  </a:lnTo>
                  <a:lnTo>
                    <a:pt x="289" y="181"/>
                  </a:lnTo>
                  <a:lnTo>
                    <a:pt x="282" y="188"/>
                  </a:lnTo>
                  <a:lnTo>
                    <a:pt x="274" y="188"/>
                  </a:lnTo>
                  <a:lnTo>
                    <a:pt x="267" y="188"/>
                  </a:lnTo>
                  <a:lnTo>
                    <a:pt x="260" y="195"/>
                  </a:lnTo>
                  <a:lnTo>
                    <a:pt x="253" y="195"/>
                  </a:lnTo>
                  <a:lnTo>
                    <a:pt x="238" y="195"/>
                  </a:lnTo>
                  <a:lnTo>
                    <a:pt x="235" y="195"/>
                  </a:lnTo>
                  <a:lnTo>
                    <a:pt x="220" y="195"/>
                  </a:lnTo>
                  <a:lnTo>
                    <a:pt x="206" y="195"/>
                  </a:lnTo>
                  <a:lnTo>
                    <a:pt x="191" y="195"/>
                  </a:lnTo>
                  <a:lnTo>
                    <a:pt x="191" y="227"/>
                  </a:lnTo>
                  <a:lnTo>
                    <a:pt x="8" y="206"/>
                  </a:lnTo>
                  <a:lnTo>
                    <a:pt x="8" y="181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6" name="Freeform 81"/>
            <p:cNvSpPr>
              <a:spLocks/>
            </p:cNvSpPr>
            <p:nvPr/>
          </p:nvSpPr>
          <p:spPr bwMode="auto">
            <a:xfrm>
              <a:off x="3229" y="3646"/>
              <a:ext cx="274" cy="80"/>
            </a:xfrm>
            <a:custGeom>
              <a:avLst/>
              <a:gdLst/>
              <a:ahLst/>
              <a:cxnLst>
                <a:cxn ang="0">
                  <a:pos x="274" y="24"/>
                </a:cxn>
                <a:cxn ang="0">
                  <a:pos x="7" y="0"/>
                </a:cxn>
                <a:cxn ang="0">
                  <a:pos x="0" y="24"/>
                </a:cxn>
                <a:cxn ang="0">
                  <a:pos x="266" y="80"/>
                </a:cxn>
                <a:cxn ang="0">
                  <a:pos x="274" y="24"/>
                </a:cxn>
              </a:cxnLst>
              <a:rect l="0" t="0" r="r" b="b"/>
              <a:pathLst>
                <a:path w="274" h="80">
                  <a:moveTo>
                    <a:pt x="274" y="24"/>
                  </a:moveTo>
                  <a:lnTo>
                    <a:pt x="7" y="0"/>
                  </a:lnTo>
                  <a:lnTo>
                    <a:pt x="0" y="24"/>
                  </a:lnTo>
                  <a:lnTo>
                    <a:pt x="266" y="80"/>
                  </a:lnTo>
                  <a:lnTo>
                    <a:pt x="274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7" name="Freeform 82"/>
            <p:cNvSpPr>
              <a:spLocks/>
            </p:cNvSpPr>
            <p:nvPr/>
          </p:nvSpPr>
          <p:spPr bwMode="auto">
            <a:xfrm>
              <a:off x="3366" y="3670"/>
              <a:ext cx="115" cy="35"/>
            </a:xfrm>
            <a:custGeom>
              <a:avLst/>
              <a:gdLst/>
              <a:ahLst/>
              <a:cxnLst>
                <a:cxn ang="0">
                  <a:pos x="115" y="14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08" y="35"/>
                </a:cxn>
                <a:cxn ang="0">
                  <a:pos x="115" y="14"/>
                </a:cxn>
              </a:cxnLst>
              <a:rect l="0" t="0" r="r" b="b"/>
              <a:pathLst>
                <a:path w="115" h="35">
                  <a:moveTo>
                    <a:pt x="115" y="14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08" y="35"/>
                  </a:lnTo>
                  <a:lnTo>
                    <a:pt x="115" y="14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8" name="Freeform 83"/>
            <p:cNvSpPr>
              <a:spLocks/>
            </p:cNvSpPr>
            <p:nvPr/>
          </p:nvSpPr>
          <p:spPr bwMode="auto">
            <a:xfrm>
              <a:off x="3247" y="3652"/>
              <a:ext cx="75" cy="25"/>
            </a:xfrm>
            <a:custGeom>
              <a:avLst/>
              <a:gdLst/>
              <a:ahLst/>
              <a:cxnLst>
                <a:cxn ang="0">
                  <a:pos x="75" y="14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75" y="25"/>
                </a:cxn>
                <a:cxn ang="0">
                  <a:pos x="75" y="14"/>
                </a:cxn>
              </a:cxnLst>
              <a:rect l="0" t="0" r="r" b="b"/>
              <a:pathLst>
                <a:path w="75" h="25">
                  <a:moveTo>
                    <a:pt x="75" y="14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75" y="25"/>
                  </a:lnTo>
                  <a:lnTo>
                    <a:pt x="75" y="14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9" name="Freeform 84"/>
            <p:cNvSpPr>
              <a:spLocks/>
            </p:cNvSpPr>
            <p:nvPr/>
          </p:nvSpPr>
          <p:spPr bwMode="auto">
            <a:xfrm>
              <a:off x="3056" y="3677"/>
              <a:ext cx="454" cy="146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0" y="49"/>
                </a:cxn>
                <a:cxn ang="0">
                  <a:pos x="0" y="42"/>
                </a:cxn>
                <a:cxn ang="0">
                  <a:pos x="7" y="42"/>
                </a:cxn>
                <a:cxn ang="0">
                  <a:pos x="14" y="42"/>
                </a:cxn>
                <a:cxn ang="0">
                  <a:pos x="21" y="42"/>
                </a:cxn>
                <a:cxn ang="0">
                  <a:pos x="28" y="42"/>
                </a:cxn>
                <a:cxn ang="0">
                  <a:pos x="36" y="35"/>
                </a:cxn>
                <a:cxn ang="0">
                  <a:pos x="50" y="35"/>
                </a:cxn>
                <a:cxn ang="0">
                  <a:pos x="57" y="35"/>
                </a:cxn>
                <a:cxn ang="0">
                  <a:pos x="68" y="28"/>
                </a:cxn>
                <a:cxn ang="0">
                  <a:pos x="75" y="28"/>
                </a:cxn>
                <a:cxn ang="0">
                  <a:pos x="83" y="21"/>
                </a:cxn>
                <a:cxn ang="0">
                  <a:pos x="97" y="14"/>
                </a:cxn>
                <a:cxn ang="0">
                  <a:pos x="104" y="14"/>
                </a:cxn>
                <a:cxn ang="0">
                  <a:pos x="111" y="7"/>
                </a:cxn>
                <a:cxn ang="0">
                  <a:pos x="119" y="0"/>
                </a:cxn>
                <a:cxn ang="0">
                  <a:pos x="454" y="73"/>
                </a:cxn>
                <a:cxn ang="0">
                  <a:pos x="454" y="73"/>
                </a:cxn>
                <a:cxn ang="0">
                  <a:pos x="454" y="80"/>
                </a:cxn>
                <a:cxn ang="0">
                  <a:pos x="447" y="80"/>
                </a:cxn>
                <a:cxn ang="0">
                  <a:pos x="447" y="80"/>
                </a:cxn>
                <a:cxn ang="0">
                  <a:pos x="439" y="87"/>
                </a:cxn>
                <a:cxn ang="0">
                  <a:pos x="432" y="94"/>
                </a:cxn>
                <a:cxn ang="0">
                  <a:pos x="425" y="101"/>
                </a:cxn>
                <a:cxn ang="0">
                  <a:pos x="418" y="108"/>
                </a:cxn>
                <a:cxn ang="0">
                  <a:pos x="410" y="115"/>
                </a:cxn>
                <a:cxn ang="0">
                  <a:pos x="403" y="115"/>
                </a:cxn>
                <a:cxn ang="0">
                  <a:pos x="392" y="122"/>
                </a:cxn>
                <a:cxn ang="0">
                  <a:pos x="385" y="129"/>
                </a:cxn>
                <a:cxn ang="0">
                  <a:pos x="378" y="132"/>
                </a:cxn>
                <a:cxn ang="0">
                  <a:pos x="371" y="139"/>
                </a:cxn>
                <a:cxn ang="0">
                  <a:pos x="356" y="139"/>
                </a:cxn>
                <a:cxn ang="0">
                  <a:pos x="349" y="146"/>
                </a:cxn>
                <a:cxn ang="0">
                  <a:pos x="0" y="49"/>
                </a:cxn>
              </a:cxnLst>
              <a:rect l="0" t="0" r="r" b="b"/>
              <a:pathLst>
                <a:path w="454" h="146">
                  <a:moveTo>
                    <a:pt x="0" y="49"/>
                  </a:moveTo>
                  <a:lnTo>
                    <a:pt x="0" y="49"/>
                  </a:lnTo>
                  <a:lnTo>
                    <a:pt x="0" y="42"/>
                  </a:lnTo>
                  <a:lnTo>
                    <a:pt x="7" y="42"/>
                  </a:lnTo>
                  <a:lnTo>
                    <a:pt x="14" y="42"/>
                  </a:lnTo>
                  <a:lnTo>
                    <a:pt x="21" y="42"/>
                  </a:lnTo>
                  <a:lnTo>
                    <a:pt x="28" y="42"/>
                  </a:lnTo>
                  <a:lnTo>
                    <a:pt x="36" y="35"/>
                  </a:lnTo>
                  <a:lnTo>
                    <a:pt x="50" y="35"/>
                  </a:lnTo>
                  <a:lnTo>
                    <a:pt x="57" y="35"/>
                  </a:lnTo>
                  <a:lnTo>
                    <a:pt x="68" y="28"/>
                  </a:lnTo>
                  <a:lnTo>
                    <a:pt x="75" y="28"/>
                  </a:lnTo>
                  <a:lnTo>
                    <a:pt x="83" y="21"/>
                  </a:lnTo>
                  <a:lnTo>
                    <a:pt x="97" y="14"/>
                  </a:lnTo>
                  <a:lnTo>
                    <a:pt x="104" y="14"/>
                  </a:lnTo>
                  <a:lnTo>
                    <a:pt x="111" y="7"/>
                  </a:lnTo>
                  <a:lnTo>
                    <a:pt x="119" y="0"/>
                  </a:lnTo>
                  <a:lnTo>
                    <a:pt x="454" y="73"/>
                  </a:lnTo>
                  <a:lnTo>
                    <a:pt x="454" y="73"/>
                  </a:lnTo>
                  <a:lnTo>
                    <a:pt x="454" y="80"/>
                  </a:lnTo>
                  <a:lnTo>
                    <a:pt x="447" y="80"/>
                  </a:lnTo>
                  <a:lnTo>
                    <a:pt x="447" y="80"/>
                  </a:lnTo>
                  <a:lnTo>
                    <a:pt x="439" y="87"/>
                  </a:lnTo>
                  <a:lnTo>
                    <a:pt x="432" y="94"/>
                  </a:lnTo>
                  <a:lnTo>
                    <a:pt x="425" y="101"/>
                  </a:lnTo>
                  <a:lnTo>
                    <a:pt x="418" y="108"/>
                  </a:lnTo>
                  <a:lnTo>
                    <a:pt x="410" y="115"/>
                  </a:lnTo>
                  <a:lnTo>
                    <a:pt x="403" y="115"/>
                  </a:lnTo>
                  <a:lnTo>
                    <a:pt x="392" y="122"/>
                  </a:lnTo>
                  <a:lnTo>
                    <a:pt x="385" y="129"/>
                  </a:lnTo>
                  <a:lnTo>
                    <a:pt x="378" y="132"/>
                  </a:lnTo>
                  <a:lnTo>
                    <a:pt x="371" y="139"/>
                  </a:lnTo>
                  <a:lnTo>
                    <a:pt x="356" y="139"/>
                  </a:lnTo>
                  <a:lnTo>
                    <a:pt x="349" y="146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99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0" name="Freeform 85"/>
            <p:cNvSpPr>
              <a:spLocks/>
            </p:cNvSpPr>
            <p:nvPr/>
          </p:nvSpPr>
          <p:spPr bwMode="auto">
            <a:xfrm>
              <a:off x="3510" y="3666"/>
              <a:ext cx="155" cy="67"/>
            </a:xfrm>
            <a:custGeom>
              <a:avLst/>
              <a:gdLst/>
              <a:ahLst/>
              <a:cxnLst>
                <a:cxn ang="0">
                  <a:pos x="11" y="67"/>
                </a:cxn>
                <a:cxn ang="0">
                  <a:pos x="155" y="25"/>
                </a:cxn>
                <a:cxn ang="0">
                  <a:pos x="68" y="0"/>
                </a:cxn>
                <a:cxn ang="0">
                  <a:pos x="0" y="4"/>
                </a:cxn>
                <a:cxn ang="0">
                  <a:pos x="0" y="67"/>
                </a:cxn>
                <a:cxn ang="0">
                  <a:pos x="11" y="67"/>
                </a:cxn>
              </a:cxnLst>
              <a:rect l="0" t="0" r="r" b="b"/>
              <a:pathLst>
                <a:path w="155" h="67">
                  <a:moveTo>
                    <a:pt x="11" y="67"/>
                  </a:moveTo>
                  <a:lnTo>
                    <a:pt x="155" y="25"/>
                  </a:lnTo>
                  <a:lnTo>
                    <a:pt x="68" y="0"/>
                  </a:lnTo>
                  <a:lnTo>
                    <a:pt x="0" y="4"/>
                  </a:lnTo>
                  <a:lnTo>
                    <a:pt x="0" y="67"/>
                  </a:lnTo>
                  <a:lnTo>
                    <a:pt x="11" y="67"/>
                  </a:lnTo>
                  <a:close/>
                </a:path>
              </a:pathLst>
            </a:custGeom>
            <a:solidFill>
              <a:srgbClr val="001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1" name="Freeform 86"/>
            <p:cNvSpPr>
              <a:spLocks/>
            </p:cNvSpPr>
            <p:nvPr/>
          </p:nvSpPr>
          <p:spPr bwMode="auto">
            <a:xfrm>
              <a:off x="3092" y="3367"/>
              <a:ext cx="83" cy="331"/>
            </a:xfrm>
            <a:custGeom>
              <a:avLst/>
              <a:gdLst/>
              <a:ahLst/>
              <a:cxnLst>
                <a:cxn ang="0">
                  <a:pos x="83" y="7"/>
                </a:cxn>
                <a:cxn ang="0">
                  <a:pos x="83" y="7"/>
                </a:cxn>
                <a:cxn ang="0">
                  <a:pos x="83" y="7"/>
                </a:cxn>
                <a:cxn ang="0">
                  <a:pos x="83" y="7"/>
                </a:cxn>
                <a:cxn ang="0">
                  <a:pos x="75" y="7"/>
                </a:cxn>
                <a:cxn ang="0">
                  <a:pos x="75" y="0"/>
                </a:cxn>
                <a:cxn ang="0">
                  <a:pos x="68" y="0"/>
                </a:cxn>
                <a:cxn ang="0">
                  <a:pos x="61" y="0"/>
                </a:cxn>
                <a:cxn ang="0">
                  <a:pos x="54" y="0"/>
                </a:cxn>
                <a:cxn ang="0">
                  <a:pos x="47" y="0"/>
                </a:cxn>
                <a:cxn ang="0">
                  <a:pos x="39" y="0"/>
                </a:cxn>
                <a:cxn ang="0">
                  <a:pos x="32" y="0"/>
                </a:cxn>
                <a:cxn ang="0">
                  <a:pos x="25" y="0"/>
                </a:cxn>
                <a:cxn ang="0">
                  <a:pos x="21" y="0"/>
                </a:cxn>
                <a:cxn ang="0">
                  <a:pos x="14" y="7"/>
                </a:cxn>
                <a:cxn ang="0">
                  <a:pos x="7" y="7"/>
                </a:cxn>
                <a:cxn ang="0">
                  <a:pos x="0" y="14"/>
                </a:cxn>
                <a:cxn ang="0">
                  <a:pos x="0" y="331"/>
                </a:cxn>
                <a:cxn ang="0">
                  <a:pos x="0" y="331"/>
                </a:cxn>
                <a:cxn ang="0">
                  <a:pos x="0" y="331"/>
                </a:cxn>
                <a:cxn ang="0">
                  <a:pos x="0" y="331"/>
                </a:cxn>
                <a:cxn ang="0">
                  <a:pos x="7" y="331"/>
                </a:cxn>
                <a:cxn ang="0">
                  <a:pos x="7" y="331"/>
                </a:cxn>
                <a:cxn ang="0">
                  <a:pos x="14" y="324"/>
                </a:cxn>
                <a:cxn ang="0">
                  <a:pos x="21" y="324"/>
                </a:cxn>
                <a:cxn ang="0">
                  <a:pos x="25" y="324"/>
                </a:cxn>
                <a:cxn ang="0">
                  <a:pos x="32" y="324"/>
                </a:cxn>
                <a:cxn ang="0">
                  <a:pos x="39" y="317"/>
                </a:cxn>
                <a:cxn ang="0">
                  <a:pos x="47" y="317"/>
                </a:cxn>
                <a:cxn ang="0">
                  <a:pos x="54" y="317"/>
                </a:cxn>
                <a:cxn ang="0">
                  <a:pos x="61" y="310"/>
                </a:cxn>
                <a:cxn ang="0">
                  <a:pos x="68" y="303"/>
                </a:cxn>
                <a:cxn ang="0">
                  <a:pos x="75" y="303"/>
                </a:cxn>
                <a:cxn ang="0">
                  <a:pos x="83" y="299"/>
                </a:cxn>
                <a:cxn ang="0">
                  <a:pos x="83" y="7"/>
                </a:cxn>
              </a:cxnLst>
              <a:rect l="0" t="0" r="r" b="b"/>
              <a:pathLst>
                <a:path w="83" h="331">
                  <a:moveTo>
                    <a:pt x="83" y="7"/>
                  </a:moveTo>
                  <a:lnTo>
                    <a:pt x="83" y="7"/>
                  </a:lnTo>
                  <a:lnTo>
                    <a:pt x="83" y="7"/>
                  </a:lnTo>
                  <a:lnTo>
                    <a:pt x="83" y="7"/>
                  </a:lnTo>
                  <a:lnTo>
                    <a:pt x="75" y="7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7"/>
                  </a:lnTo>
                  <a:lnTo>
                    <a:pt x="0" y="14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7" y="331"/>
                  </a:lnTo>
                  <a:lnTo>
                    <a:pt x="7" y="331"/>
                  </a:lnTo>
                  <a:lnTo>
                    <a:pt x="14" y="324"/>
                  </a:lnTo>
                  <a:lnTo>
                    <a:pt x="21" y="324"/>
                  </a:lnTo>
                  <a:lnTo>
                    <a:pt x="25" y="324"/>
                  </a:lnTo>
                  <a:lnTo>
                    <a:pt x="32" y="324"/>
                  </a:lnTo>
                  <a:lnTo>
                    <a:pt x="39" y="317"/>
                  </a:lnTo>
                  <a:lnTo>
                    <a:pt x="47" y="317"/>
                  </a:lnTo>
                  <a:lnTo>
                    <a:pt x="54" y="317"/>
                  </a:lnTo>
                  <a:lnTo>
                    <a:pt x="61" y="310"/>
                  </a:lnTo>
                  <a:lnTo>
                    <a:pt x="68" y="303"/>
                  </a:lnTo>
                  <a:lnTo>
                    <a:pt x="75" y="303"/>
                  </a:lnTo>
                  <a:lnTo>
                    <a:pt x="83" y="299"/>
                  </a:lnTo>
                  <a:lnTo>
                    <a:pt x="83" y="7"/>
                  </a:lnTo>
                  <a:close/>
                </a:path>
              </a:pathLst>
            </a:custGeom>
            <a:solidFill>
              <a:srgbClr val="7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2" name="Freeform 87"/>
            <p:cNvSpPr>
              <a:spLocks/>
            </p:cNvSpPr>
            <p:nvPr/>
          </p:nvSpPr>
          <p:spPr bwMode="auto">
            <a:xfrm>
              <a:off x="3092" y="3367"/>
              <a:ext cx="75" cy="279"/>
            </a:xfrm>
            <a:custGeom>
              <a:avLst/>
              <a:gdLst/>
              <a:ahLst/>
              <a:cxnLst>
                <a:cxn ang="0">
                  <a:pos x="75" y="7"/>
                </a:cxn>
                <a:cxn ang="0">
                  <a:pos x="75" y="7"/>
                </a:cxn>
                <a:cxn ang="0">
                  <a:pos x="75" y="7"/>
                </a:cxn>
                <a:cxn ang="0">
                  <a:pos x="68" y="7"/>
                </a:cxn>
                <a:cxn ang="0">
                  <a:pos x="68" y="7"/>
                </a:cxn>
                <a:cxn ang="0">
                  <a:pos x="61" y="7"/>
                </a:cxn>
                <a:cxn ang="0">
                  <a:pos x="61" y="7"/>
                </a:cxn>
                <a:cxn ang="0">
                  <a:pos x="54" y="0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39" y="0"/>
                </a:cxn>
                <a:cxn ang="0">
                  <a:pos x="32" y="0"/>
                </a:cxn>
                <a:cxn ang="0">
                  <a:pos x="25" y="0"/>
                </a:cxn>
                <a:cxn ang="0">
                  <a:pos x="21" y="7"/>
                </a:cxn>
                <a:cxn ang="0">
                  <a:pos x="14" y="7"/>
                </a:cxn>
                <a:cxn ang="0">
                  <a:pos x="7" y="14"/>
                </a:cxn>
                <a:cxn ang="0">
                  <a:pos x="0" y="14"/>
                </a:cxn>
                <a:cxn ang="0">
                  <a:pos x="0" y="279"/>
                </a:cxn>
                <a:cxn ang="0">
                  <a:pos x="0" y="279"/>
                </a:cxn>
                <a:cxn ang="0">
                  <a:pos x="0" y="279"/>
                </a:cxn>
                <a:cxn ang="0">
                  <a:pos x="7" y="279"/>
                </a:cxn>
                <a:cxn ang="0">
                  <a:pos x="7" y="279"/>
                </a:cxn>
                <a:cxn ang="0">
                  <a:pos x="14" y="279"/>
                </a:cxn>
                <a:cxn ang="0">
                  <a:pos x="14" y="279"/>
                </a:cxn>
                <a:cxn ang="0">
                  <a:pos x="21" y="279"/>
                </a:cxn>
                <a:cxn ang="0">
                  <a:pos x="25" y="279"/>
                </a:cxn>
                <a:cxn ang="0">
                  <a:pos x="25" y="272"/>
                </a:cxn>
                <a:cxn ang="0">
                  <a:pos x="32" y="272"/>
                </a:cxn>
                <a:cxn ang="0">
                  <a:pos x="39" y="272"/>
                </a:cxn>
                <a:cxn ang="0">
                  <a:pos x="47" y="265"/>
                </a:cxn>
                <a:cxn ang="0">
                  <a:pos x="54" y="265"/>
                </a:cxn>
                <a:cxn ang="0">
                  <a:pos x="61" y="258"/>
                </a:cxn>
                <a:cxn ang="0">
                  <a:pos x="68" y="258"/>
                </a:cxn>
                <a:cxn ang="0">
                  <a:pos x="75" y="251"/>
                </a:cxn>
                <a:cxn ang="0">
                  <a:pos x="75" y="7"/>
                </a:cxn>
              </a:cxnLst>
              <a:rect l="0" t="0" r="r" b="b"/>
              <a:pathLst>
                <a:path w="75" h="279">
                  <a:moveTo>
                    <a:pt x="75" y="7"/>
                  </a:moveTo>
                  <a:lnTo>
                    <a:pt x="75" y="7"/>
                  </a:lnTo>
                  <a:lnTo>
                    <a:pt x="75" y="7"/>
                  </a:lnTo>
                  <a:lnTo>
                    <a:pt x="68" y="7"/>
                  </a:lnTo>
                  <a:lnTo>
                    <a:pt x="68" y="7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21" y="7"/>
                  </a:lnTo>
                  <a:lnTo>
                    <a:pt x="14" y="7"/>
                  </a:lnTo>
                  <a:lnTo>
                    <a:pt x="7" y="14"/>
                  </a:lnTo>
                  <a:lnTo>
                    <a:pt x="0" y="14"/>
                  </a:lnTo>
                  <a:lnTo>
                    <a:pt x="0" y="279"/>
                  </a:lnTo>
                  <a:lnTo>
                    <a:pt x="0" y="279"/>
                  </a:lnTo>
                  <a:lnTo>
                    <a:pt x="0" y="279"/>
                  </a:lnTo>
                  <a:lnTo>
                    <a:pt x="7" y="279"/>
                  </a:lnTo>
                  <a:lnTo>
                    <a:pt x="7" y="279"/>
                  </a:lnTo>
                  <a:lnTo>
                    <a:pt x="14" y="279"/>
                  </a:lnTo>
                  <a:lnTo>
                    <a:pt x="14" y="279"/>
                  </a:lnTo>
                  <a:lnTo>
                    <a:pt x="21" y="279"/>
                  </a:lnTo>
                  <a:lnTo>
                    <a:pt x="25" y="279"/>
                  </a:lnTo>
                  <a:lnTo>
                    <a:pt x="25" y="272"/>
                  </a:lnTo>
                  <a:lnTo>
                    <a:pt x="32" y="272"/>
                  </a:lnTo>
                  <a:lnTo>
                    <a:pt x="39" y="272"/>
                  </a:lnTo>
                  <a:lnTo>
                    <a:pt x="47" y="265"/>
                  </a:lnTo>
                  <a:lnTo>
                    <a:pt x="54" y="265"/>
                  </a:lnTo>
                  <a:lnTo>
                    <a:pt x="61" y="258"/>
                  </a:lnTo>
                  <a:lnTo>
                    <a:pt x="68" y="258"/>
                  </a:lnTo>
                  <a:lnTo>
                    <a:pt x="75" y="251"/>
                  </a:lnTo>
                  <a:lnTo>
                    <a:pt x="75" y="7"/>
                  </a:lnTo>
                  <a:close/>
                </a:path>
              </a:pathLst>
            </a:custGeom>
            <a:solidFill>
              <a:srgbClr val="93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3" name="Freeform 88"/>
            <p:cNvSpPr>
              <a:spLocks/>
            </p:cNvSpPr>
            <p:nvPr/>
          </p:nvSpPr>
          <p:spPr bwMode="auto">
            <a:xfrm>
              <a:off x="3092" y="3374"/>
              <a:ext cx="61" cy="226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39" y="0"/>
                </a:cxn>
                <a:cxn ang="0">
                  <a:pos x="32" y="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1" y="0"/>
                </a:cxn>
                <a:cxn ang="0">
                  <a:pos x="14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226"/>
                </a:cxn>
                <a:cxn ang="0">
                  <a:pos x="0" y="226"/>
                </a:cxn>
                <a:cxn ang="0">
                  <a:pos x="7" y="226"/>
                </a:cxn>
                <a:cxn ang="0">
                  <a:pos x="7" y="226"/>
                </a:cxn>
                <a:cxn ang="0">
                  <a:pos x="7" y="226"/>
                </a:cxn>
                <a:cxn ang="0">
                  <a:pos x="14" y="226"/>
                </a:cxn>
                <a:cxn ang="0">
                  <a:pos x="14" y="226"/>
                </a:cxn>
                <a:cxn ang="0">
                  <a:pos x="21" y="226"/>
                </a:cxn>
                <a:cxn ang="0">
                  <a:pos x="21" y="219"/>
                </a:cxn>
                <a:cxn ang="0">
                  <a:pos x="25" y="219"/>
                </a:cxn>
                <a:cxn ang="0">
                  <a:pos x="32" y="219"/>
                </a:cxn>
                <a:cxn ang="0">
                  <a:pos x="32" y="219"/>
                </a:cxn>
                <a:cxn ang="0">
                  <a:pos x="39" y="212"/>
                </a:cxn>
                <a:cxn ang="0">
                  <a:pos x="47" y="212"/>
                </a:cxn>
                <a:cxn ang="0">
                  <a:pos x="54" y="212"/>
                </a:cxn>
                <a:cxn ang="0">
                  <a:pos x="61" y="205"/>
                </a:cxn>
                <a:cxn ang="0">
                  <a:pos x="61" y="205"/>
                </a:cxn>
                <a:cxn ang="0">
                  <a:pos x="61" y="0"/>
                </a:cxn>
              </a:cxnLst>
              <a:rect l="0" t="0" r="r" b="b"/>
              <a:pathLst>
                <a:path w="61" h="226">
                  <a:moveTo>
                    <a:pt x="61" y="0"/>
                  </a:move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7" y="226"/>
                  </a:lnTo>
                  <a:lnTo>
                    <a:pt x="7" y="226"/>
                  </a:lnTo>
                  <a:lnTo>
                    <a:pt x="7" y="226"/>
                  </a:lnTo>
                  <a:lnTo>
                    <a:pt x="14" y="226"/>
                  </a:lnTo>
                  <a:lnTo>
                    <a:pt x="14" y="226"/>
                  </a:lnTo>
                  <a:lnTo>
                    <a:pt x="21" y="226"/>
                  </a:lnTo>
                  <a:lnTo>
                    <a:pt x="21" y="219"/>
                  </a:lnTo>
                  <a:lnTo>
                    <a:pt x="25" y="219"/>
                  </a:lnTo>
                  <a:lnTo>
                    <a:pt x="32" y="219"/>
                  </a:lnTo>
                  <a:lnTo>
                    <a:pt x="32" y="219"/>
                  </a:lnTo>
                  <a:lnTo>
                    <a:pt x="39" y="212"/>
                  </a:lnTo>
                  <a:lnTo>
                    <a:pt x="47" y="212"/>
                  </a:lnTo>
                  <a:lnTo>
                    <a:pt x="54" y="212"/>
                  </a:lnTo>
                  <a:lnTo>
                    <a:pt x="61" y="205"/>
                  </a:lnTo>
                  <a:lnTo>
                    <a:pt x="61" y="205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A8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4" name="Freeform 89"/>
            <p:cNvSpPr>
              <a:spLocks/>
            </p:cNvSpPr>
            <p:nvPr/>
          </p:nvSpPr>
          <p:spPr bwMode="auto">
            <a:xfrm>
              <a:off x="3099" y="3374"/>
              <a:ext cx="47" cy="178"/>
            </a:xfrm>
            <a:custGeom>
              <a:avLst/>
              <a:gdLst/>
              <a:ahLst/>
              <a:cxnLst>
                <a:cxn ang="0">
                  <a:pos x="47" y="7"/>
                </a:cxn>
                <a:cxn ang="0">
                  <a:pos x="47" y="7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32" y="0"/>
                </a:cxn>
                <a:cxn ang="0">
                  <a:pos x="25" y="0"/>
                </a:cxn>
                <a:cxn ang="0">
                  <a:pos x="14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178"/>
                </a:cxn>
                <a:cxn ang="0">
                  <a:pos x="0" y="178"/>
                </a:cxn>
                <a:cxn ang="0">
                  <a:pos x="0" y="171"/>
                </a:cxn>
                <a:cxn ang="0">
                  <a:pos x="7" y="171"/>
                </a:cxn>
                <a:cxn ang="0">
                  <a:pos x="14" y="171"/>
                </a:cxn>
                <a:cxn ang="0">
                  <a:pos x="18" y="171"/>
                </a:cxn>
                <a:cxn ang="0">
                  <a:pos x="25" y="164"/>
                </a:cxn>
                <a:cxn ang="0">
                  <a:pos x="40" y="164"/>
                </a:cxn>
                <a:cxn ang="0">
                  <a:pos x="47" y="160"/>
                </a:cxn>
                <a:cxn ang="0">
                  <a:pos x="47" y="7"/>
                </a:cxn>
              </a:cxnLst>
              <a:rect l="0" t="0" r="r" b="b"/>
              <a:pathLst>
                <a:path w="47" h="178">
                  <a:moveTo>
                    <a:pt x="47" y="7"/>
                  </a:moveTo>
                  <a:lnTo>
                    <a:pt x="47" y="7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0" y="171"/>
                  </a:lnTo>
                  <a:lnTo>
                    <a:pt x="7" y="171"/>
                  </a:lnTo>
                  <a:lnTo>
                    <a:pt x="14" y="171"/>
                  </a:lnTo>
                  <a:lnTo>
                    <a:pt x="18" y="171"/>
                  </a:lnTo>
                  <a:lnTo>
                    <a:pt x="25" y="164"/>
                  </a:lnTo>
                  <a:lnTo>
                    <a:pt x="40" y="164"/>
                  </a:lnTo>
                  <a:lnTo>
                    <a:pt x="47" y="160"/>
                  </a:lnTo>
                  <a:lnTo>
                    <a:pt x="47" y="7"/>
                  </a:lnTo>
                  <a:close/>
                </a:path>
              </a:pathLst>
            </a:custGeom>
            <a:solidFill>
              <a:srgbClr val="BC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5" name="Freeform 90"/>
            <p:cNvSpPr>
              <a:spLocks/>
            </p:cNvSpPr>
            <p:nvPr/>
          </p:nvSpPr>
          <p:spPr bwMode="auto">
            <a:xfrm>
              <a:off x="3099" y="3374"/>
              <a:ext cx="40" cy="125"/>
            </a:xfrm>
            <a:custGeom>
              <a:avLst/>
              <a:gdLst/>
              <a:ahLst/>
              <a:cxnLst>
                <a:cxn ang="0">
                  <a:pos x="40" y="7"/>
                </a:cxn>
                <a:cxn ang="0">
                  <a:pos x="32" y="7"/>
                </a:cxn>
                <a:cxn ang="0">
                  <a:pos x="32" y="7"/>
                </a:cxn>
                <a:cxn ang="0">
                  <a:pos x="32" y="7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4" y="7"/>
                </a:cxn>
                <a:cxn ang="0">
                  <a:pos x="7" y="7"/>
                </a:cxn>
                <a:cxn ang="0">
                  <a:pos x="0" y="14"/>
                </a:cxn>
                <a:cxn ang="0">
                  <a:pos x="0" y="125"/>
                </a:cxn>
                <a:cxn ang="0">
                  <a:pos x="0" y="125"/>
                </a:cxn>
                <a:cxn ang="0">
                  <a:pos x="7" y="125"/>
                </a:cxn>
                <a:cxn ang="0">
                  <a:pos x="7" y="125"/>
                </a:cxn>
                <a:cxn ang="0">
                  <a:pos x="14" y="125"/>
                </a:cxn>
                <a:cxn ang="0">
                  <a:pos x="18" y="125"/>
                </a:cxn>
                <a:cxn ang="0">
                  <a:pos x="25" y="118"/>
                </a:cxn>
                <a:cxn ang="0">
                  <a:pos x="32" y="118"/>
                </a:cxn>
                <a:cxn ang="0">
                  <a:pos x="40" y="111"/>
                </a:cxn>
                <a:cxn ang="0">
                  <a:pos x="40" y="7"/>
                </a:cxn>
              </a:cxnLst>
              <a:rect l="0" t="0" r="r" b="b"/>
              <a:pathLst>
                <a:path w="40" h="125">
                  <a:moveTo>
                    <a:pt x="40" y="7"/>
                  </a:moveTo>
                  <a:lnTo>
                    <a:pt x="32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4" y="7"/>
                  </a:lnTo>
                  <a:lnTo>
                    <a:pt x="7" y="7"/>
                  </a:lnTo>
                  <a:lnTo>
                    <a:pt x="0" y="14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7" y="125"/>
                  </a:lnTo>
                  <a:lnTo>
                    <a:pt x="7" y="125"/>
                  </a:lnTo>
                  <a:lnTo>
                    <a:pt x="14" y="125"/>
                  </a:lnTo>
                  <a:lnTo>
                    <a:pt x="18" y="125"/>
                  </a:lnTo>
                  <a:lnTo>
                    <a:pt x="25" y="118"/>
                  </a:lnTo>
                  <a:lnTo>
                    <a:pt x="32" y="118"/>
                  </a:lnTo>
                  <a:lnTo>
                    <a:pt x="40" y="111"/>
                  </a:lnTo>
                  <a:lnTo>
                    <a:pt x="40" y="7"/>
                  </a:lnTo>
                  <a:close/>
                </a:path>
              </a:pathLst>
            </a:custGeom>
            <a:solidFill>
              <a:srgbClr val="D1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6" name="Freeform 91"/>
            <p:cNvSpPr>
              <a:spLocks/>
            </p:cNvSpPr>
            <p:nvPr/>
          </p:nvSpPr>
          <p:spPr bwMode="auto">
            <a:xfrm>
              <a:off x="3099" y="3381"/>
              <a:ext cx="25" cy="7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7" y="73"/>
                </a:cxn>
                <a:cxn ang="0">
                  <a:pos x="7" y="73"/>
                </a:cxn>
                <a:cxn ang="0">
                  <a:pos x="14" y="66"/>
                </a:cxn>
                <a:cxn ang="0">
                  <a:pos x="14" y="66"/>
                </a:cxn>
                <a:cxn ang="0">
                  <a:pos x="18" y="66"/>
                </a:cxn>
                <a:cxn ang="0">
                  <a:pos x="25" y="66"/>
                </a:cxn>
                <a:cxn ang="0">
                  <a:pos x="25" y="59"/>
                </a:cxn>
                <a:cxn ang="0">
                  <a:pos x="25" y="0"/>
                </a:cxn>
              </a:cxnLst>
              <a:rect l="0" t="0" r="r" b="b"/>
              <a:pathLst>
                <a:path w="25" h="73">
                  <a:moveTo>
                    <a:pt x="25" y="0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8" y="66"/>
                  </a:lnTo>
                  <a:lnTo>
                    <a:pt x="25" y="66"/>
                  </a:lnTo>
                  <a:lnTo>
                    <a:pt x="25" y="5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5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7" name="Freeform 92"/>
            <p:cNvSpPr>
              <a:spLocks/>
            </p:cNvSpPr>
            <p:nvPr/>
          </p:nvSpPr>
          <p:spPr bwMode="auto">
            <a:xfrm>
              <a:off x="3412" y="3586"/>
              <a:ext cx="36" cy="32"/>
            </a:xfrm>
            <a:custGeom>
              <a:avLst/>
              <a:gdLst/>
              <a:ahLst/>
              <a:cxnLst>
                <a:cxn ang="0">
                  <a:pos x="22" y="32"/>
                </a:cxn>
                <a:cxn ang="0">
                  <a:pos x="22" y="32"/>
                </a:cxn>
                <a:cxn ang="0">
                  <a:pos x="29" y="32"/>
                </a:cxn>
                <a:cxn ang="0">
                  <a:pos x="29" y="32"/>
                </a:cxn>
                <a:cxn ang="0">
                  <a:pos x="29" y="32"/>
                </a:cxn>
                <a:cxn ang="0">
                  <a:pos x="36" y="25"/>
                </a:cxn>
                <a:cxn ang="0">
                  <a:pos x="36" y="25"/>
                </a:cxn>
                <a:cxn ang="0">
                  <a:pos x="36" y="18"/>
                </a:cxn>
                <a:cxn ang="0">
                  <a:pos x="36" y="18"/>
                </a:cxn>
                <a:cxn ang="0">
                  <a:pos x="36" y="14"/>
                </a:cxn>
                <a:cxn ang="0">
                  <a:pos x="36" y="14"/>
                </a:cxn>
                <a:cxn ang="0">
                  <a:pos x="36" y="7"/>
                </a:cxn>
                <a:cxn ang="0">
                  <a:pos x="29" y="7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7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15" y="32"/>
                </a:cxn>
                <a:cxn ang="0">
                  <a:pos x="22" y="32"/>
                </a:cxn>
              </a:cxnLst>
              <a:rect l="0" t="0" r="r" b="b"/>
              <a:pathLst>
                <a:path w="36" h="32">
                  <a:moveTo>
                    <a:pt x="22" y="32"/>
                  </a:moveTo>
                  <a:lnTo>
                    <a:pt x="22" y="32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7"/>
                  </a:lnTo>
                  <a:lnTo>
                    <a:pt x="29" y="7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5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8" name="Freeform 93"/>
            <p:cNvSpPr>
              <a:spLocks/>
            </p:cNvSpPr>
            <p:nvPr/>
          </p:nvSpPr>
          <p:spPr bwMode="auto">
            <a:xfrm>
              <a:off x="3297" y="3586"/>
              <a:ext cx="18" cy="18"/>
            </a:xfrm>
            <a:custGeom>
              <a:avLst/>
              <a:gdLst/>
              <a:ahLst/>
              <a:cxnLst>
                <a:cxn ang="0">
                  <a:pos x="7" y="18"/>
                </a:cxn>
                <a:cxn ang="0">
                  <a:pos x="15" y="18"/>
                </a:cxn>
                <a:cxn ang="0">
                  <a:pos x="15" y="14"/>
                </a:cxn>
                <a:cxn ang="0">
                  <a:pos x="18" y="14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7" y="18"/>
                </a:cxn>
                <a:cxn ang="0">
                  <a:pos x="7" y="18"/>
                </a:cxn>
              </a:cxnLst>
              <a:rect l="0" t="0" r="r" b="b"/>
              <a:pathLst>
                <a:path w="18" h="18">
                  <a:moveTo>
                    <a:pt x="7" y="18"/>
                  </a:moveTo>
                  <a:lnTo>
                    <a:pt x="15" y="18"/>
                  </a:lnTo>
                  <a:lnTo>
                    <a:pt x="15" y="14"/>
                  </a:lnTo>
                  <a:lnTo>
                    <a:pt x="18" y="14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7" y="18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19" name="Freeform 94"/>
            <p:cNvSpPr>
              <a:spLocks/>
            </p:cNvSpPr>
            <p:nvPr/>
          </p:nvSpPr>
          <p:spPr bwMode="auto">
            <a:xfrm>
              <a:off x="3330" y="3586"/>
              <a:ext cx="14" cy="18"/>
            </a:xfrm>
            <a:custGeom>
              <a:avLst/>
              <a:gdLst/>
              <a:ahLst/>
              <a:cxnLst>
                <a:cxn ang="0">
                  <a:pos x="7" y="18"/>
                </a:cxn>
                <a:cxn ang="0">
                  <a:pos x="14" y="18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4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7" y="18"/>
                </a:cxn>
              </a:cxnLst>
              <a:rect l="0" t="0" r="r" b="b"/>
              <a:pathLst>
                <a:path w="14" h="18">
                  <a:moveTo>
                    <a:pt x="7" y="18"/>
                  </a:moveTo>
                  <a:lnTo>
                    <a:pt x="14" y="18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20" name="Freeform 95"/>
            <p:cNvSpPr>
              <a:spLocks/>
            </p:cNvSpPr>
            <p:nvPr/>
          </p:nvSpPr>
          <p:spPr bwMode="auto">
            <a:xfrm>
              <a:off x="3200" y="3332"/>
              <a:ext cx="54" cy="254"/>
            </a:xfrm>
            <a:custGeom>
              <a:avLst/>
              <a:gdLst/>
              <a:ahLst/>
              <a:cxnLst>
                <a:cxn ang="0">
                  <a:pos x="21" y="7"/>
                </a:cxn>
                <a:cxn ang="0">
                  <a:pos x="14" y="14"/>
                </a:cxn>
                <a:cxn ang="0">
                  <a:pos x="14" y="28"/>
                </a:cxn>
                <a:cxn ang="0">
                  <a:pos x="7" y="49"/>
                </a:cxn>
                <a:cxn ang="0">
                  <a:pos x="0" y="80"/>
                </a:cxn>
                <a:cxn ang="0">
                  <a:pos x="0" y="115"/>
                </a:cxn>
                <a:cxn ang="0">
                  <a:pos x="0" y="160"/>
                </a:cxn>
                <a:cxn ang="0">
                  <a:pos x="7" y="202"/>
                </a:cxn>
                <a:cxn ang="0">
                  <a:pos x="14" y="254"/>
                </a:cxn>
                <a:cxn ang="0">
                  <a:pos x="54" y="254"/>
                </a:cxn>
                <a:cxn ang="0">
                  <a:pos x="47" y="247"/>
                </a:cxn>
                <a:cxn ang="0">
                  <a:pos x="47" y="227"/>
                </a:cxn>
                <a:cxn ang="0">
                  <a:pos x="43" y="195"/>
                </a:cxn>
                <a:cxn ang="0">
                  <a:pos x="43" y="160"/>
                </a:cxn>
                <a:cxn ang="0">
                  <a:pos x="36" y="122"/>
                </a:cxn>
                <a:cxn ang="0">
                  <a:pos x="36" y="73"/>
                </a:cxn>
                <a:cxn ang="0">
                  <a:pos x="43" y="42"/>
                </a:cxn>
                <a:cxn ang="0">
                  <a:pos x="54" y="7"/>
                </a:cxn>
                <a:cxn ang="0">
                  <a:pos x="54" y="7"/>
                </a:cxn>
                <a:cxn ang="0">
                  <a:pos x="54" y="7"/>
                </a:cxn>
                <a:cxn ang="0">
                  <a:pos x="54" y="7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43" y="7"/>
                </a:cxn>
                <a:cxn ang="0">
                  <a:pos x="29" y="7"/>
                </a:cxn>
                <a:cxn ang="0">
                  <a:pos x="21" y="7"/>
                </a:cxn>
              </a:cxnLst>
              <a:rect l="0" t="0" r="r" b="b"/>
              <a:pathLst>
                <a:path w="54" h="254">
                  <a:moveTo>
                    <a:pt x="21" y="7"/>
                  </a:moveTo>
                  <a:lnTo>
                    <a:pt x="14" y="14"/>
                  </a:lnTo>
                  <a:lnTo>
                    <a:pt x="14" y="28"/>
                  </a:lnTo>
                  <a:lnTo>
                    <a:pt x="7" y="49"/>
                  </a:lnTo>
                  <a:lnTo>
                    <a:pt x="0" y="80"/>
                  </a:lnTo>
                  <a:lnTo>
                    <a:pt x="0" y="115"/>
                  </a:lnTo>
                  <a:lnTo>
                    <a:pt x="0" y="160"/>
                  </a:lnTo>
                  <a:lnTo>
                    <a:pt x="7" y="202"/>
                  </a:lnTo>
                  <a:lnTo>
                    <a:pt x="14" y="254"/>
                  </a:lnTo>
                  <a:lnTo>
                    <a:pt x="54" y="254"/>
                  </a:lnTo>
                  <a:lnTo>
                    <a:pt x="47" y="247"/>
                  </a:lnTo>
                  <a:lnTo>
                    <a:pt x="47" y="227"/>
                  </a:lnTo>
                  <a:lnTo>
                    <a:pt x="43" y="195"/>
                  </a:lnTo>
                  <a:lnTo>
                    <a:pt x="43" y="160"/>
                  </a:lnTo>
                  <a:lnTo>
                    <a:pt x="36" y="122"/>
                  </a:lnTo>
                  <a:lnTo>
                    <a:pt x="36" y="73"/>
                  </a:lnTo>
                  <a:lnTo>
                    <a:pt x="43" y="42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3" y="7"/>
                  </a:lnTo>
                  <a:lnTo>
                    <a:pt x="29" y="7"/>
                  </a:lnTo>
                  <a:lnTo>
                    <a:pt x="21" y="7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21" name="Freeform 96"/>
            <p:cNvSpPr>
              <a:spLocks/>
            </p:cNvSpPr>
            <p:nvPr/>
          </p:nvSpPr>
          <p:spPr bwMode="auto">
            <a:xfrm>
              <a:off x="3474" y="3308"/>
              <a:ext cx="75" cy="278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75" y="0"/>
                </a:cxn>
                <a:cxn ang="0">
                  <a:pos x="68" y="7"/>
                </a:cxn>
                <a:cxn ang="0">
                  <a:pos x="61" y="24"/>
                </a:cxn>
                <a:cxn ang="0">
                  <a:pos x="54" y="45"/>
                </a:cxn>
                <a:cxn ang="0">
                  <a:pos x="47" y="80"/>
                </a:cxn>
                <a:cxn ang="0">
                  <a:pos x="47" y="132"/>
                </a:cxn>
                <a:cxn ang="0">
                  <a:pos x="47" y="191"/>
                </a:cxn>
                <a:cxn ang="0">
                  <a:pos x="54" y="278"/>
                </a:cxn>
                <a:cxn ang="0">
                  <a:pos x="14" y="278"/>
                </a:cxn>
                <a:cxn ang="0">
                  <a:pos x="14" y="264"/>
                </a:cxn>
                <a:cxn ang="0">
                  <a:pos x="14" y="244"/>
                </a:cxn>
                <a:cxn ang="0">
                  <a:pos x="7" y="212"/>
                </a:cxn>
                <a:cxn ang="0">
                  <a:pos x="7" y="170"/>
                </a:cxn>
                <a:cxn ang="0">
                  <a:pos x="0" y="125"/>
                </a:cxn>
                <a:cxn ang="0">
                  <a:pos x="7" y="80"/>
                </a:cxn>
                <a:cxn ang="0">
                  <a:pos x="14" y="31"/>
                </a:cxn>
                <a:cxn ang="0">
                  <a:pos x="29" y="0"/>
                </a:cxn>
                <a:cxn ang="0">
                  <a:pos x="75" y="0"/>
                </a:cxn>
              </a:cxnLst>
              <a:rect l="0" t="0" r="r" b="b"/>
              <a:pathLst>
                <a:path w="75" h="278">
                  <a:moveTo>
                    <a:pt x="75" y="0"/>
                  </a:moveTo>
                  <a:lnTo>
                    <a:pt x="75" y="0"/>
                  </a:lnTo>
                  <a:lnTo>
                    <a:pt x="68" y="7"/>
                  </a:lnTo>
                  <a:lnTo>
                    <a:pt x="61" y="24"/>
                  </a:lnTo>
                  <a:lnTo>
                    <a:pt x="54" y="45"/>
                  </a:lnTo>
                  <a:lnTo>
                    <a:pt x="47" y="80"/>
                  </a:lnTo>
                  <a:lnTo>
                    <a:pt x="47" y="132"/>
                  </a:lnTo>
                  <a:lnTo>
                    <a:pt x="47" y="191"/>
                  </a:lnTo>
                  <a:lnTo>
                    <a:pt x="54" y="278"/>
                  </a:lnTo>
                  <a:lnTo>
                    <a:pt x="14" y="278"/>
                  </a:lnTo>
                  <a:lnTo>
                    <a:pt x="14" y="264"/>
                  </a:lnTo>
                  <a:lnTo>
                    <a:pt x="14" y="244"/>
                  </a:lnTo>
                  <a:lnTo>
                    <a:pt x="7" y="212"/>
                  </a:lnTo>
                  <a:lnTo>
                    <a:pt x="7" y="170"/>
                  </a:lnTo>
                  <a:lnTo>
                    <a:pt x="0" y="125"/>
                  </a:lnTo>
                  <a:lnTo>
                    <a:pt x="7" y="80"/>
                  </a:lnTo>
                  <a:lnTo>
                    <a:pt x="14" y="31"/>
                  </a:lnTo>
                  <a:lnTo>
                    <a:pt x="29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22" name="Freeform 97"/>
            <p:cNvSpPr>
              <a:spLocks/>
            </p:cNvSpPr>
            <p:nvPr/>
          </p:nvSpPr>
          <p:spPr bwMode="auto">
            <a:xfrm>
              <a:off x="3200" y="3353"/>
              <a:ext cx="47" cy="212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14" y="7"/>
                </a:cxn>
                <a:cxn ang="0">
                  <a:pos x="14" y="21"/>
                </a:cxn>
                <a:cxn ang="0">
                  <a:pos x="7" y="42"/>
                </a:cxn>
                <a:cxn ang="0">
                  <a:pos x="7" y="66"/>
                </a:cxn>
                <a:cxn ang="0">
                  <a:pos x="0" y="94"/>
                </a:cxn>
                <a:cxn ang="0">
                  <a:pos x="0" y="132"/>
                </a:cxn>
                <a:cxn ang="0">
                  <a:pos x="7" y="174"/>
                </a:cxn>
                <a:cxn ang="0">
                  <a:pos x="14" y="212"/>
                </a:cxn>
                <a:cxn ang="0">
                  <a:pos x="47" y="212"/>
                </a:cxn>
                <a:cxn ang="0">
                  <a:pos x="47" y="206"/>
                </a:cxn>
                <a:cxn ang="0">
                  <a:pos x="43" y="192"/>
                </a:cxn>
                <a:cxn ang="0">
                  <a:pos x="43" y="167"/>
                </a:cxn>
                <a:cxn ang="0">
                  <a:pos x="36" y="132"/>
                </a:cxn>
                <a:cxn ang="0">
                  <a:pos x="36" y="101"/>
                </a:cxn>
                <a:cxn ang="0">
                  <a:pos x="36" y="59"/>
                </a:cxn>
                <a:cxn ang="0">
                  <a:pos x="43" y="28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43" y="0"/>
                </a:cxn>
                <a:cxn ang="0">
                  <a:pos x="36" y="0"/>
                </a:cxn>
                <a:cxn ang="0">
                  <a:pos x="29" y="0"/>
                </a:cxn>
                <a:cxn ang="0">
                  <a:pos x="21" y="0"/>
                </a:cxn>
              </a:cxnLst>
              <a:rect l="0" t="0" r="r" b="b"/>
              <a:pathLst>
                <a:path w="47" h="212">
                  <a:moveTo>
                    <a:pt x="21" y="0"/>
                  </a:moveTo>
                  <a:lnTo>
                    <a:pt x="14" y="7"/>
                  </a:lnTo>
                  <a:lnTo>
                    <a:pt x="14" y="21"/>
                  </a:lnTo>
                  <a:lnTo>
                    <a:pt x="7" y="42"/>
                  </a:lnTo>
                  <a:lnTo>
                    <a:pt x="7" y="66"/>
                  </a:lnTo>
                  <a:lnTo>
                    <a:pt x="0" y="94"/>
                  </a:lnTo>
                  <a:lnTo>
                    <a:pt x="0" y="132"/>
                  </a:lnTo>
                  <a:lnTo>
                    <a:pt x="7" y="174"/>
                  </a:lnTo>
                  <a:lnTo>
                    <a:pt x="14" y="212"/>
                  </a:lnTo>
                  <a:lnTo>
                    <a:pt x="47" y="212"/>
                  </a:lnTo>
                  <a:lnTo>
                    <a:pt x="47" y="206"/>
                  </a:lnTo>
                  <a:lnTo>
                    <a:pt x="43" y="192"/>
                  </a:lnTo>
                  <a:lnTo>
                    <a:pt x="43" y="167"/>
                  </a:lnTo>
                  <a:lnTo>
                    <a:pt x="36" y="132"/>
                  </a:lnTo>
                  <a:lnTo>
                    <a:pt x="36" y="101"/>
                  </a:lnTo>
                  <a:lnTo>
                    <a:pt x="36" y="59"/>
                  </a:lnTo>
                  <a:lnTo>
                    <a:pt x="43" y="28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59B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23" name="Freeform 98"/>
            <p:cNvSpPr>
              <a:spLocks/>
            </p:cNvSpPr>
            <p:nvPr/>
          </p:nvSpPr>
          <p:spPr bwMode="auto">
            <a:xfrm>
              <a:off x="3207" y="3367"/>
              <a:ext cx="36" cy="18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7" y="21"/>
                </a:cxn>
                <a:cxn ang="0">
                  <a:pos x="0" y="31"/>
                </a:cxn>
                <a:cxn ang="0">
                  <a:pos x="0" y="52"/>
                </a:cxn>
                <a:cxn ang="0">
                  <a:pos x="0" y="80"/>
                </a:cxn>
                <a:cxn ang="0">
                  <a:pos x="0" y="111"/>
                </a:cxn>
                <a:cxn ang="0">
                  <a:pos x="0" y="146"/>
                </a:cxn>
                <a:cxn ang="0">
                  <a:pos x="7" y="185"/>
                </a:cxn>
                <a:cxn ang="0">
                  <a:pos x="36" y="185"/>
                </a:cxn>
                <a:cxn ang="0">
                  <a:pos x="36" y="178"/>
                </a:cxn>
                <a:cxn ang="0">
                  <a:pos x="36" y="167"/>
                </a:cxn>
                <a:cxn ang="0">
                  <a:pos x="29" y="139"/>
                </a:cxn>
                <a:cxn ang="0">
                  <a:pos x="29" y="111"/>
                </a:cxn>
                <a:cxn ang="0">
                  <a:pos x="29" y="87"/>
                </a:cxn>
                <a:cxn ang="0">
                  <a:pos x="29" y="52"/>
                </a:cxn>
                <a:cxn ang="0">
                  <a:pos x="29" y="28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7" y="0"/>
                </a:cxn>
              </a:cxnLst>
              <a:rect l="0" t="0" r="r" b="b"/>
              <a:pathLst>
                <a:path w="36" h="185">
                  <a:moveTo>
                    <a:pt x="7" y="0"/>
                  </a:moveTo>
                  <a:lnTo>
                    <a:pt x="7" y="7"/>
                  </a:lnTo>
                  <a:lnTo>
                    <a:pt x="7" y="21"/>
                  </a:lnTo>
                  <a:lnTo>
                    <a:pt x="0" y="31"/>
                  </a:lnTo>
                  <a:lnTo>
                    <a:pt x="0" y="52"/>
                  </a:lnTo>
                  <a:lnTo>
                    <a:pt x="0" y="80"/>
                  </a:lnTo>
                  <a:lnTo>
                    <a:pt x="0" y="111"/>
                  </a:lnTo>
                  <a:lnTo>
                    <a:pt x="0" y="146"/>
                  </a:lnTo>
                  <a:lnTo>
                    <a:pt x="7" y="185"/>
                  </a:lnTo>
                  <a:lnTo>
                    <a:pt x="36" y="185"/>
                  </a:lnTo>
                  <a:lnTo>
                    <a:pt x="36" y="178"/>
                  </a:lnTo>
                  <a:lnTo>
                    <a:pt x="36" y="167"/>
                  </a:lnTo>
                  <a:lnTo>
                    <a:pt x="29" y="139"/>
                  </a:lnTo>
                  <a:lnTo>
                    <a:pt x="29" y="111"/>
                  </a:lnTo>
                  <a:lnTo>
                    <a:pt x="29" y="87"/>
                  </a:lnTo>
                  <a:lnTo>
                    <a:pt x="29" y="52"/>
                  </a:lnTo>
                  <a:lnTo>
                    <a:pt x="29" y="28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2C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24" name="Freeform 99"/>
            <p:cNvSpPr>
              <a:spLocks/>
            </p:cNvSpPr>
            <p:nvPr/>
          </p:nvSpPr>
          <p:spPr bwMode="auto">
            <a:xfrm>
              <a:off x="3207" y="3381"/>
              <a:ext cx="36" cy="153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7"/>
                </a:cxn>
                <a:cxn ang="0">
                  <a:pos x="7" y="14"/>
                </a:cxn>
                <a:cxn ang="0">
                  <a:pos x="0" y="24"/>
                </a:cxn>
                <a:cxn ang="0">
                  <a:pos x="0" y="45"/>
                </a:cxn>
                <a:cxn ang="0">
                  <a:pos x="0" y="66"/>
                </a:cxn>
                <a:cxn ang="0">
                  <a:pos x="0" y="91"/>
                </a:cxn>
                <a:cxn ang="0">
                  <a:pos x="0" y="125"/>
                </a:cxn>
                <a:cxn ang="0">
                  <a:pos x="7" y="153"/>
                </a:cxn>
                <a:cxn ang="0">
                  <a:pos x="36" y="153"/>
                </a:cxn>
                <a:cxn ang="0">
                  <a:pos x="29" y="146"/>
                </a:cxn>
                <a:cxn ang="0">
                  <a:pos x="29" y="132"/>
                </a:cxn>
                <a:cxn ang="0">
                  <a:pos x="29" y="118"/>
                </a:cxn>
                <a:cxn ang="0">
                  <a:pos x="22" y="91"/>
                </a:cxn>
                <a:cxn ang="0">
                  <a:pos x="22" y="73"/>
                </a:cxn>
                <a:cxn ang="0">
                  <a:pos x="22" y="45"/>
                </a:cxn>
                <a:cxn ang="0">
                  <a:pos x="29" y="17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7" y="7"/>
                </a:cxn>
              </a:cxnLst>
              <a:rect l="0" t="0" r="r" b="b"/>
              <a:pathLst>
                <a:path w="36" h="153">
                  <a:moveTo>
                    <a:pt x="7" y="7"/>
                  </a:moveTo>
                  <a:lnTo>
                    <a:pt x="7" y="7"/>
                  </a:lnTo>
                  <a:lnTo>
                    <a:pt x="7" y="14"/>
                  </a:lnTo>
                  <a:lnTo>
                    <a:pt x="0" y="24"/>
                  </a:lnTo>
                  <a:lnTo>
                    <a:pt x="0" y="45"/>
                  </a:lnTo>
                  <a:lnTo>
                    <a:pt x="0" y="66"/>
                  </a:lnTo>
                  <a:lnTo>
                    <a:pt x="0" y="91"/>
                  </a:lnTo>
                  <a:lnTo>
                    <a:pt x="0" y="125"/>
                  </a:lnTo>
                  <a:lnTo>
                    <a:pt x="7" y="153"/>
                  </a:lnTo>
                  <a:lnTo>
                    <a:pt x="36" y="153"/>
                  </a:lnTo>
                  <a:lnTo>
                    <a:pt x="29" y="146"/>
                  </a:lnTo>
                  <a:lnTo>
                    <a:pt x="29" y="132"/>
                  </a:lnTo>
                  <a:lnTo>
                    <a:pt x="29" y="118"/>
                  </a:lnTo>
                  <a:lnTo>
                    <a:pt x="22" y="91"/>
                  </a:lnTo>
                  <a:lnTo>
                    <a:pt x="22" y="73"/>
                  </a:lnTo>
                  <a:lnTo>
                    <a:pt x="22" y="45"/>
                  </a:lnTo>
                  <a:lnTo>
                    <a:pt x="29" y="17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8CD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25" name="Freeform 100"/>
            <p:cNvSpPr>
              <a:spLocks/>
            </p:cNvSpPr>
            <p:nvPr/>
          </p:nvSpPr>
          <p:spPr bwMode="auto">
            <a:xfrm>
              <a:off x="3207" y="3395"/>
              <a:ext cx="29" cy="125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3"/>
                </a:cxn>
                <a:cxn ang="0">
                  <a:pos x="7" y="10"/>
                </a:cxn>
                <a:cxn ang="0">
                  <a:pos x="7" y="24"/>
                </a:cxn>
                <a:cxn ang="0">
                  <a:pos x="0" y="38"/>
                </a:cxn>
                <a:cxn ang="0">
                  <a:pos x="0" y="52"/>
                </a:cxn>
                <a:cxn ang="0">
                  <a:pos x="0" y="77"/>
                </a:cxn>
                <a:cxn ang="0">
                  <a:pos x="0" y="97"/>
                </a:cxn>
                <a:cxn ang="0">
                  <a:pos x="7" y="125"/>
                </a:cxn>
                <a:cxn ang="0">
                  <a:pos x="29" y="118"/>
                </a:cxn>
                <a:cxn ang="0">
                  <a:pos x="29" y="118"/>
                </a:cxn>
                <a:cxn ang="0">
                  <a:pos x="22" y="104"/>
                </a:cxn>
                <a:cxn ang="0">
                  <a:pos x="22" y="90"/>
                </a:cxn>
                <a:cxn ang="0">
                  <a:pos x="22" y="77"/>
                </a:cxn>
                <a:cxn ang="0">
                  <a:pos x="22" y="59"/>
                </a:cxn>
                <a:cxn ang="0">
                  <a:pos x="22" y="38"/>
                </a:cxn>
                <a:cxn ang="0">
                  <a:pos x="22" y="17"/>
                </a:cxn>
                <a:cxn ang="0">
                  <a:pos x="29" y="3"/>
                </a:cxn>
                <a:cxn ang="0">
                  <a:pos x="29" y="3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0"/>
                </a:cxn>
                <a:cxn ang="0">
                  <a:pos x="7" y="3"/>
                </a:cxn>
              </a:cxnLst>
              <a:rect l="0" t="0" r="r" b="b"/>
              <a:pathLst>
                <a:path w="29" h="125">
                  <a:moveTo>
                    <a:pt x="7" y="3"/>
                  </a:moveTo>
                  <a:lnTo>
                    <a:pt x="7" y="3"/>
                  </a:lnTo>
                  <a:lnTo>
                    <a:pt x="7" y="10"/>
                  </a:lnTo>
                  <a:lnTo>
                    <a:pt x="7" y="24"/>
                  </a:lnTo>
                  <a:lnTo>
                    <a:pt x="0" y="38"/>
                  </a:lnTo>
                  <a:lnTo>
                    <a:pt x="0" y="52"/>
                  </a:lnTo>
                  <a:lnTo>
                    <a:pt x="0" y="77"/>
                  </a:lnTo>
                  <a:lnTo>
                    <a:pt x="0" y="97"/>
                  </a:lnTo>
                  <a:lnTo>
                    <a:pt x="7" y="125"/>
                  </a:lnTo>
                  <a:lnTo>
                    <a:pt x="29" y="118"/>
                  </a:lnTo>
                  <a:lnTo>
                    <a:pt x="29" y="118"/>
                  </a:lnTo>
                  <a:lnTo>
                    <a:pt x="22" y="104"/>
                  </a:lnTo>
                  <a:lnTo>
                    <a:pt x="22" y="90"/>
                  </a:lnTo>
                  <a:lnTo>
                    <a:pt x="22" y="77"/>
                  </a:lnTo>
                  <a:lnTo>
                    <a:pt x="22" y="59"/>
                  </a:lnTo>
                  <a:lnTo>
                    <a:pt x="22" y="38"/>
                  </a:lnTo>
                  <a:lnTo>
                    <a:pt x="22" y="17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A5E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26" name="Freeform 101"/>
            <p:cNvSpPr>
              <a:spLocks/>
            </p:cNvSpPr>
            <p:nvPr/>
          </p:nvSpPr>
          <p:spPr bwMode="auto">
            <a:xfrm>
              <a:off x="3207" y="3412"/>
              <a:ext cx="22" cy="8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0"/>
                </a:cxn>
                <a:cxn ang="0">
                  <a:pos x="7" y="7"/>
                </a:cxn>
                <a:cxn ang="0">
                  <a:pos x="7" y="14"/>
                </a:cxn>
                <a:cxn ang="0">
                  <a:pos x="7" y="28"/>
                </a:cxn>
                <a:cxn ang="0">
                  <a:pos x="0" y="42"/>
                </a:cxn>
                <a:cxn ang="0">
                  <a:pos x="0" y="53"/>
                </a:cxn>
                <a:cxn ang="0">
                  <a:pos x="7" y="66"/>
                </a:cxn>
                <a:cxn ang="0">
                  <a:pos x="7" y="87"/>
                </a:cxn>
                <a:cxn ang="0">
                  <a:pos x="22" y="87"/>
                </a:cxn>
                <a:cxn ang="0">
                  <a:pos x="22" y="87"/>
                </a:cxn>
                <a:cxn ang="0">
                  <a:pos x="22" y="73"/>
                </a:cxn>
                <a:cxn ang="0">
                  <a:pos x="22" y="66"/>
                </a:cxn>
                <a:cxn ang="0">
                  <a:pos x="14" y="53"/>
                </a:cxn>
                <a:cxn ang="0">
                  <a:pos x="14" y="42"/>
                </a:cxn>
                <a:cxn ang="0">
                  <a:pos x="14" y="21"/>
                </a:cxn>
                <a:cxn ang="0">
                  <a:pos x="22" y="7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4" y="0"/>
                </a:cxn>
                <a:cxn ang="0">
                  <a:pos x="7" y="0"/>
                </a:cxn>
              </a:cxnLst>
              <a:rect l="0" t="0" r="r" b="b"/>
              <a:pathLst>
                <a:path w="22" h="87">
                  <a:moveTo>
                    <a:pt x="7" y="0"/>
                  </a:moveTo>
                  <a:lnTo>
                    <a:pt x="7" y="0"/>
                  </a:lnTo>
                  <a:lnTo>
                    <a:pt x="7" y="7"/>
                  </a:lnTo>
                  <a:lnTo>
                    <a:pt x="7" y="14"/>
                  </a:lnTo>
                  <a:lnTo>
                    <a:pt x="7" y="28"/>
                  </a:lnTo>
                  <a:lnTo>
                    <a:pt x="0" y="42"/>
                  </a:lnTo>
                  <a:lnTo>
                    <a:pt x="0" y="53"/>
                  </a:lnTo>
                  <a:lnTo>
                    <a:pt x="7" y="66"/>
                  </a:lnTo>
                  <a:lnTo>
                    <a:pt x="7" y="87"/>
                  </a:lnTo>
                  <a:lnTo>
                    <a:pt x="22" y="87"/>
                  </a:lnTo>
                  <a:lnTo>
                    <a:pt x="22" y="87"/>
                  </a:lnTo>
                  <a:lnTo>
                    <a:pt x="22" y="73"/>
                  </a:lnTo>
                  <a:lnTo>
                    <a:pt x="22" y="66"/>
                  </a:lnTo>
                  <a:lnTo>
                    <a:pt x="14" y="53"/>
                  </a:lnTo>
                  <a:lnTo>
                    <a:pt x="14" y="42"/>
                  </a:lnTo>
                  <a:lnTo>
                    <a:pt x="14" y="21"/>
                  </a:lnTo>
                  <a:lnTo>
                    <a:pt x="22" y="7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27" name="Freeform 102"/>
            <p:cNvSpPr>
              <a:spLocks/>
            </p:cNvSpPr>
            <p:nvPr/>
          </p:nvSpPr>
          <p:spPr bwMode="auto">
            <a:xfrm>
              <a:off x="3481" y="3322"/>
              <a:ext cx="61" cy="243"/>
            </a:xfrm>
            <a:custGeom>
              <a:avLst/>
              <a:gdLst/>
              <a:ahLst/>
              <a:cxnLst>
                <a:cxn ang="0">
                  <a:pos x="61" y="7"/>
                </a:cxn>
                <a:cxn ang="0">
                  <a:pos x="61" y="7"/>
                </a:cxn>
                <a:cxn ang="0">
                  <a:pos x="54" y="10"/>
                </a:cxn>
                <a:cxn ang="0">
                  <a:pos x="47" y="24"/>
                </a:cxn>
                <a:cxn ang="0">
                  <a:pos x="47" y="45"/>
                </a:cxn>
                <a:cxn ang="0">
                  <a:pos x="40" y="73"/>
                </a:cxn>
                <a:cxn ang="0">
                  <a:pos x="40" y="118"/>
                </a:cxn>
                <a:cxn ang="0">
                  <a:pos x="40" y="170"/>
                </a:cxn>
                <a:cxn ang="0">
                  <a:pos x="47" y="243"/>
                </a:cxn>
                <a:cxn ang="0">
                  <a:pos x="7" y="243"/>
                </a:cxn>
                <a:cxn ang="0">
                  <a:pos x="7" y="237"/>
                </a:cxn>
                <a:cxn ang="0">
                  <a:pos x="7" y="216"/>
                </a:cxn>
                <a:cxn ang="0">
                  <a:pos x="0" y="184"/>
                </a:cxn>
                <a:cxn ang="0">
                  <a:pos x="0" y="150"/>
                </a:cxn>
                <a:cxn ang="0">
                  <a:pos x="0" y="111"/>
                </a:cxn>
                <a:cxn ang="0">
                  <a:pos x="0" y="73"/>
                </a:cxn>
                <a:cxn ang="0">
                  <a:pos x="7" y="31"/>
                </a:cxn>
                <a:cxn ang="0">
                  <a:pos x="22" y="0"/>
                </a:cxn>
                <a:cxn ang="0">
                  <a:pos x="61" y="7"/>
                </a:cxn>
              </a:cxnLst>
              <a:rect l="0" t="0" r="r" b="b"/>
              <a:pathLst>
                <a:path w="61" h="243">
                  <a:moveTo>
                    <a:pt x="61" y="7"/>
                  </a:moveTo>
                  <a:lnTo>
                    <a:pt x="61" y="7"/>
                  </a:lnTo>
                  <a:lnTo>
                    <a:pt x="54" y="10"/>
                  </a:lnTo>
                  <a:lnTo>
                    <a:pt x="47" y="24"/>
                  </a:lnTo>
                  <a:lnTo>
                    <a:pt x="47" y="45"/>
                  </a:lnTo>
                  <a:lnTo>
                    <a:pt x="40" y="73"/>
                  </a:lnTo>
                  <a:lnTo>
                    <a:pt x="40" y="118"/>
                  </a:lnTo>
                  <a:lnTo>
                    <a:pt x="40" y="170"/>
                  </a:lnTo>
                  <a:lnTo>
                    <a:pt x="47" y="243"/>
                  </a:lnTo>
                  <a:lnTo>
                    <a:pt x="7" y="243"/>
                  </a:lnTo>
                  <a:lnTo>
                    <a:pt x="7" y="237"/>
                  </a:lnTo>
                  <a:lnTo>
                    <a:pt x="7" y="216"/>
                  </a:lnTo>
                  <a:lnTo>
                    <a:pt x="0" y="184"/>
                  </a:lnTo>
                  <a:lnTo>
                    <a:pt x="0" y="150"/>
                  </a:lnTo>
                  <a:lnTo>
                    <a:pt x="0" y="111"/>
                  </a:lnTo>
                  <a:lnTo>
                    <a:pt x="0" y="73"/>
                  </a:lnTo>
                  <a:lnTo>
                    <a:pt x="7" y="31"/>
                  </a:lnTo>
                  <a:lnTo>
                    <a:pt x="22" y="0"/>
                  </a:lnTo>
                  <a:lnTo>
                    <a:pt x="61" y="7"/>
                  </a:lnTo>
                  <a:close/>
                </a:path>
              </a:pathLst>
            </a:custGeom>
            <a:solidFill>
              <a:srgbClr val="59B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28" name="Freeform 103"/>
            <p:cNvSpPr>
              <a:spLocks/>
            </p:cNvSpPr>
            <p:nvPr/>
          </p:nvSpPr>
          <p:spPr bwMode="auto">
            <a:xfrm>
              <a:off x="3481" y="3339"/>
              <a:ext cx="54" cy="2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54" y="0"/>
                </a:cxn>
                <a:cxn ang="0">
                  <a:pos x="47" y="7"/>
                </a:cxn>
                <a:cxn ang="0">
                  <a:pos x="47" y="21"/>
                </a:cxn>
                <a:cxn ang="0">
                  <a:pos x="40" y="35"/>
                </a:cxn>
                <a:cxn ang="0">
                  <a:pos x="32" y="59"/>
                </a:cxn>
                <a:cxn ang="0">
                  <a:pos x="32" y="101"/>
                </a:cxn>
                <a:cxn ang="0">
                  <a:pos x="32" y="146"/>
                </a:cxn>
                <a:cxn ang="0">
                  <a:pos x="40" y="206"/>
                </a:cxn>
                <a:cxn ang="0">
                  <a:pos x="14" y="206"/>
                </a:cxn>
                <a:cxn ang="0">
                  <a:pos x="7" y="199"/>
                </a:cxn>
                <a:cxn ang="0">
                  <a:pos x="7" y="188"/>
                </a:cxn>
                <a:cxn ang="0">
                  <a:pos x="7" y="160"/>
                </a:cxn>
                <a:cxn ang="0">
                  <a:pos x="0" y="126"/>
                </a:cxn>
                <a:cxn ang="0">
                  <a:pos x="0" y="94"/>
                </a:cxn>
                <a:cxn ang="0">
                  <a:pos x="0" y="59"/>
                </a:cxn>
                <a:cxn ang="0">
                  <a:pos x="7" y="28"/>
                </a:cxn>
                <a:cxn ang="0">
                  <a:pos x="22" y="0"/>
                </a:cxn>
                <a:cxn ang="0">
                  <a:pos x="54" y="0"/>
                </a:cxn>
              </a:cxnLst>
              <a:rect l="0" t="0" r="r" b="b"/>
              <a:pathLst>
                <a:path w="54" h="206">
                  <a:moveTo>
                    <a:pt x="54" y="0"/>
                  </a:moveTo>
                  <a:lnTo>
                    <a:pt x="54" y="0"/>
                  </a:lnTo>
                  <a:lnTo>
                    <a:pt x="47" y="7"/>
                  </a:lnTo>
                  <a:lnTo>
                    <a:pt x="47" y="21"/>
                  </a:lnTo>
                  <a:lnTo>
                    <a:pt x="40" y="35"/>
                  </a:lnTo>
                  <a:lnTo>
                    <a:pt x="32" y="59"/>
                  </a:lnTo>
                  <a:lnTo>
                    <a:pt x="32" y="101"/>
                  </a:lnTo>
                  <a:lnTo>
                    <a:pt x="32" y="146"/>
                  </a:lnTo>
                  <a:lnTo>
                    <a:pt x="40" y="206"/>
                  </a:lnTo>
                  <a:lnTo>
                    <a:pt x="14" y="206"/>
                  </a:lnTo>
                  <a:lnTo>
                    <a:pt x="7" y="199"/>
                  </a:lnTo>
                  <a:lnTo>
                    <a:pt x="7" y="188"/>
                  </a:lnTo>
                  <a:lnTo>
                    <a:pt x="7" y="160"/>
                  </a:lnTo>
                  <a:lnTo>
                    <a:pt x="0" y="126"/>
                  </a:lnTo>
                  <a:lnTo>
                    <a:pt x="0" y="94"/>
                  </a:lnTo>
                  <a:lnTo>
                    <a:pt x="0" y="59"/>
                  </a:lnTo>
                  <a:lnTo>
                    <a:pt x="7" y="28"/>
                  </a:lnTo>
                  <a:lnTo>
                    <a:pt x="22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72C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29" name="Freeform 104"/>
            <p:cNvSpPr>
              <a:spLocks/>
            </p:cNvSpPr>
            <p:nvPr/>
          </p:nvSpPr>
          <p:spPr bwMode="auto">
            <a:xfrm>
              <a:off x="3481" y="3353"/>
              <a:ext cx="47" cy="174"/>
            </a:xfrm>
            <a:custGeom>
              <a:avLst/>
              <a:gdLst/>
              <a:ahLst/>
              <a:cxnLst>
                <a:cxn ang="0">
                  <a:pos x="47" y="7"/>
                </a:cxn>
                <a:cxn ang="0">
                  <a:pos x="47" y="7"/>
                </a:cxn>
                <a:cxn ang="0">
                  <a:pos x="40" y="7"/>
                </a:cxn>
                <a:cxn ang="0">
                  <a:pos x="40" y="21"/>
                </a:cxn>
                <a:cxn ang="0">
                  <a:pos x="32" y="35"/>
                </a:cxn>
                <a:cxn ang="0">
                  <a:pos x="32" y="52"/>
                </a:cxn>
                <a:cxn ang="0">
                  <a:pos x="32" y="87"/>
                </a:cxn>
                <a:cxn ang="0">
                  <a:pos x="32" y="125"/>
                </a:cxn>
                <a:cxn ang="0">
                  <a:pos x="32" y="174"/>
                </a:cxn>
                <a:cxn ang="0">
                  <a:pos x="14" y="174"/>
                </a:cxn>
                <a:cxn ang="0">
                  <a:pos x="14" y="167"/>
                </a:cxn>
                <a:cxn ang="0">
                  <a:pos x="7" y="153"/>
                </a:cxn>
                <a:cxn ang="0">
                  <a:pos x="7" y="132"/>
                </a:cxn>
                <a:cxn ang="0">
                  <a:pos x="0" y="108"/>
                </a:cxn>
                <a:cxn ang="0">
                  <a:pos x="0" y="80"/>
                </a:cxn>
                <a:cxn ang="0">
                  <a:pos x="7" y="52"/>
                </a:cxn>
                <a:cxn ang="0">
                  <a:pos x="7" y="28"/>
                </a:cxn>
                <a:cxn ang="0">
                  <a:pos x="22" y="0"/>
                </a:cxn>
                <a:cxn ang="0">
                  <a:pos x="47" y="7"/>
                </a:cxn>
              </a:cxnLst>
              <a:rect l="0" t="0" r="r" b="b"/>
              <a:pathLst>
                <a:path w="47" h="174">
                  <a:moveTo>
                    <a:pt x="47" y="7"/>
                  </a:moveTo>
                  <a:lnTo>
                    <a:pt x="47" y="7"/>
                  </a:lnTo>
                  <a:lnTo>
                    <a:pt x="40" y="7"/>
                  </a:lnTo>
                  <a:lnTo>
                    <a:pt x="40" y="21"/>
                  </a:lnTo>
                  <a:lnTo>
                    <a:pt x="32" y="35"/>
                  </a:lnTo>
                  <a:lnTo>
                    <a:pt x="32" y="52"/>
                  </a:lnTo>
                  <a:lnTo>
                    <a:pt x="32" y="87"/>
                  </a:lnTo>
                  <a:lnTo>
                    <a:pt x="32" y="125"/>
                  </a:lnTo>
                  <a:lnTo>
                    <a:pt x="32" y="174"/>
                  </a:lnTo>
                  <a:lnTo>
                    <a:pt x="14" y="174"/>
                  </a:lnTo>
                  <a:lnTo>
                    <a:pt x="14" y="167"/>
                  </a:lnTo>
                  <a:lnTo>
                    <a:pt x="7" y="153"/>
                  </a:lnTo>
                  <a:lnTo>
                    <a:pt x="7" y="132"/>
                  </a:lnTo>
                  <a:lnTo>
                    <a:pt x="0" y="108"/>
                  </a:lnTo>
                  <a:lnTo>
                    <a:pt x="0" y="80"/>
                  </a:lnTo>
                  <a:lnTo>
                    <a:pt x="7" y="52"/>
                  </a:lnTo>
                  <a:lnTo>
                    <a:pt x="7" y="28"/>
                  </a:lnTo>
                  <a:lnTo>
                    <a:pt x="22" y="0"/>
                  </a:lnTo>
                  <a:lnTo>
                    <a:pt x="47" y="7"/>
                  </a:lnTo>
                  <a:close/>
                </a:path>
              </a:pathLst>
            </a:custGeom>
            <a:solidFill>
              <a:srgbClr val="8CD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30" name="Freeform 105"/>
            <p:cNvSpPr>
              <a:spLocks/>
            </p:cNvSpPr>
            <p:nvPr/>
          </p:nvSpPr>
          <p:spPr bwMode="auto">
            <a:xfrm>
              <a:off x="3488" y="3374"/>
              <a:ext cx="33" cy="132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3" y="0"/>
                </a:cxn>
                <a:cxn ang="0">
                  <a:pos x="25" y="7"/>
                </a:cxn>
                <a:cxn ang="0">
                  <a:pos x="25" y="14"/>
                </a:cxn>
                <a:cxn ang="0">
                  <a:pos x="25" y="24"/>
                </a:cxn>
                <a:cxn ang="0">
                  <a:pos x="22" y="38"/>
                </a:cxn>
                <a:cxn ang="0">
                  <a:pos x="22" y="66"/>
                </a:cxn>
                <a:cxn ang="0">
                  <a:pos x="22" y="91"/>
                </a:cxn>
                <a:cxn ang="0">
                  <a:pos x="25" y="132"/>
                </a:cxn>
                <a:cxn ang="0">
                  <a:pos x="7" y="132"/>
                </a:cxn>
                <a:cxn ang="0">
                  <a:pos x="7" y="132"/>
                </a:cxn>
                <a:cxn ang="0">
                  <a:pos x="0" y="118"/>
                </a:cxn>
                <a:cxn ang="0">
                  <a:pos x="0" y="104"/>
                </a:cxn>
                <a:cxn ang="0">
                  <a:pos x="0" y="87"/>
                </a:cxn>
                <a:cxn ang="0">
                  <a:pos x="0" y="59"/>
                </a:cxn>
                <a:cxn ang="0">
                  <a:pos x="0" y="38"/>
                </a:cxn>
                <a:cxn ang="0">
                  <a:pos x="7" y="21"/>
                </a:cxn>
                <a:cxn ang="0">
                  <a:pos x="7" y="0"/>
                </a:cxn>
                <a:cxn ang="0">
                  <a:pos x="33" y="0"/>
                </a:cxn>
              </a:cxnLst>
              <a:rect l="0" t="0" r="r" b="b"/>
              <a:pathLst>
                <a:path w="33" h="132">
                  <a:moveTo>
                    <a:pt x="33" y="0"/>
                  </a:moveTo>
                  <a:lnTo>
                    <a:pt x="33" y="0"/>
                  </a:lnTo>
                  <a:lnTo>
                    <a:pt x="25" y="7"/>
                  </a:lnTo>
                  <a:lnTo>
                    <a:pt x="25" y="14"/>
                  </a:lnTo>
                  <a:lnTo>
                    <a:pt x="25" y="24"/>
                  </a:lnTo>
                  <a:lnTo>
                    <a:pt x="22" y="38"/>
                  </a:lnTo>
                  <a:lnTo>
                    <a:pt x="22" y="66"/>
                  </a:lnTo>
                  <a:lnTo>
                    <a:pt x="22" y="91"/>
                  </a:lnTo>
                  <a:lnTo>
                    <a:pt x="25" y="132"/>
                  </a:lnTo>
                  <a:lnTo>
                    <a:pt x="7" y="132"/>
                  </a:lnTo>
                  <a:lnTo>
                    <a:pt x="7" y="132"/>
                  </a:lnTo>
                  <a:lnTo>
                    <a:pt x="0" y="118"/>
                  </a:lnTo>
                  <a:lnTo>
                    <a:pt x="0" y="104"/>
                  </a:lnTo>
                  <a:lnTo>
                    <a:pt x="0" y="87"/>
                  </a:lnTo>
                  <a:lnTo>
                    <a:pt x="0" y="59"/>
                  </a:lnTo>
                  <a:lnTo>
                    <a:pt x="0" y="38"/>
                  </a:lnTo>
                  <a:lnTo>
                    <a:pt x="7" y="21"/>
                  </a:lnTo>
                  <a:lnTo>
                    <a:pt x="7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A5E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31" name="Freeform 106"/>
            <p:cNvSpPr>
              <a:spLocks/>
            </p:cNvSpPr>
            <p:nvPr/>
          </p:nvSpPr>
          <p:spPr bwMode="auto">
            <a:xfrm>
              <a:off x="3488" y="3388"/>
              <a:ext cx="25" cy="104"/>
            </a:xfrm>
            <a:custGeom>
              <a:avLst/>
              <a:gdLst/>
              <a:ahLst/>
              <a:cxnLst>
                <a:cxn ang="0">
                  <a:pos x="25" y="7"/>
                </a:cxn>
                <a:cxn ang="0">
                  <a:pos x="25" y="7"/>
                </a:cxn>
                <a:cxn ang="0">
                  <a:pos x="25" y="7"/>
                </a:cxn>
                <a:cxn ang="0">
                  <a:pos x="22" y="10"/>
                </a:cxn>
                <a:cxn ang="0">
                  <a:pos x="22" y="17"/>
                </a:cxn>
                <a:cxn ang="0">
                  <a:pos x="22" y="31"/>
                </a:cxn>
                <a:cxn ang="0">
                  <a:pos x="22" y="52"/>
                </a:cxn>
                <a:cxn ang="0">
                  <a:pos x="22" y="73"/>
                </a:cxn>
                <a:cxn ang="0">
                  <a:pos x="22" y="104"/>
                </a:cxn>
                <a:cxn ang="0">
                  <a:pos x="7" y="104"/>
                </a:cxn>
                <a:cxn ang="0">
                  <a:pos x="7" y="97"/>
                </a:cxn>
                <a:cxn ang="0">
                  <a:pos x="7" y="90"/>
                </a:cxn>
                <a:cxn ang="0">
                  <a:pos x="0" y="77"/>
                </a:cxn>
                <a:cxn ang="0">
                  <a:pos x="0" y="66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7" y="17"/>
                </a:cxn>
                <a:cxn ang="0">
                  <a:pos x="7" y="0"/>
                </a:cxn>
                <a:cxn ang="0">
                  <a:pos x="25" y="7"/>
                </a:cxn>
              </a:cxnLst>
              <a:rect l="0" t="0" r="r" b="b"/>
              <a:pathLst>
                <a:path w="25" h="104">
                  <a:moveTo>
                    <a:pt x="25" y="7"/>
                  </a:moveTo>
                  <a:lnTo>
                    <a:pt x="25" y="7"/>
                  </a:lnTo>
                  <a:lnTo>
                    <a:pt x="25" y="7"/>
                  </a:lnTo>
                  <a:lnTo>
                    <a:pt x="22" y="10"/>
                  </a:lnTo>
                  <a:lnTo>
                    <a:pt x="22" y="17"/>
                  </a:lnTo>
                  <a:lnTo>
                    <a:pt x="22" y="31"/>
                  </a:lnTo>
                  <a:lnTo>
                    <a:pt x="22" y="52"/>
                  </a:lnTo>
                  <a:lnTo>
                    <a:pt x="22" y="73"/>
                  </a:lnTo>
                  <a:lnTo>
                    <a:pt x="22" y="104"/>
                  </a:lnTo>
                  <a:lnTo>
                    <a:pt x="7" y="104"/>
                  </a:lnTo>
                  <a:lnTo>
                    <a:pt x="7" y="97"/>
                  </a:lnTo>
                  <a:lnTo>
                    <a:pt x="7" y="90"/>
                  </a:lnTo>
                  <a:lnTo>
                    <a:pt x="0" y="77"/>
                  </a:lnTo>
                  <a:lnTo>
                    <a:pt x="0" y="66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7" y="17"/>
                  </a:lnTo>
                  <a:lnTo>
                    <a:pt x="7" y="0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B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32" name="Rectangle 107"/>
            <p:cNvSpPr>
              <a:spLocks noChangeArrowheads="1"/>
            </p:cNvSpPr>
            <p:nvPr/>
          </p:nvSpPr>
          <p:spPr bwMode="auto">
            <a:xfrm>
              <a:off x="3146" y="3367"/>
              <a:ext cx="7" cy="3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33" name="Freeform 108"/>
            <p:cNvSpPr>
              <a:spLocks/>
            </p:cNvSpPr>
            <p:nvPr/>
          </p:nvSpPr>
          <p:spPr bwMode="auto">
            <a:xfrm>
              <a:off x="3261" y="3360"/>
              <a:ext cx="130" cy="146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4" y="21"/>
                </a:cxn>
                <a:cxn ang="0">
                  <a:pos x="7" y="28"/>
                </a:cxn>
                <a:cxn ang="0">
                  <a:pos x="7" y="38"/>
                </a:cxn>
                <a:cxn ang="0">
                  <a:pos x="0" y="52"/>
                </a:cxn>
                <a:cxn ang="0">
                  <a:pos x="0" y="73"/>
                </a:cxn>
                <a:cxn ang="0">
                  <a:pos x="0" y="101"/>
                </a:cxn>
                <a:cxn ang="0">
                  <a:pos x="0" y="118"/>
                </a:cxn>
                <a:cxn ang="0">
                  <a:pos x="7" y="146"/>
                </a:cxn>
                <a:cxn ang="0">
                  <a:pos x="7" y="146"/>
                </a:cxn>
                <a:cxn ang="0">
                  <a:pos x="7" y="139"/>
                </a:cxn>
                <a:cxn ang="0">
                  <a:pos x="7" y="139"/>
                </a:cxn>
                <a:cxn ang="0">
                  <a:pos x="7" y="132"/>
                </a:cxn>
                <a:cxn ang="0">
                  <a:pos x="7" y="118"/>
                </a:cxn>
                <a:cxn ang="0">
                  <a:pos x="7" y="112"/>
                </a:cxn>
                <a:cxn ang="0">
                  <a:pos x="14" y="105"/>
                </a:cxn>
                <a:cxn ang="0">
                  <a:pos x="14" y="94"/>
                </a:cxn>
                <a:cxn ang="0">
                  <a:pos x="14" y="87"/>
                </a:cxn>
                <a:cxn ang="0">
                  <a:pos x="22" y="73"/>
                </a:cxn>
                <a:cxn ang="0">
                  <a:pos x="29" y="66"/>
                </a:cxn>
                <a:cxn ang="0">
                  <a:pos x="36" y="52"/>
                </a:cxn>
                <a:cxn ang="0">
                  <a:pos x="43" y="45"/>
                </a:cxn>
                <a:cxn ang="0">
                  <a:pos x="51" y="38"/>
                </a:cxn>
                <a:cxn ang="0">
                  <a:pos x="61" y="38"/>
                </a:cxn>
                <a:cxn ang="0">
                  <a:pos x="69" y="35"/>
                </a:cxn>
                <a:cxn ang="0">
                  <a:pos x="76" y="35"/>
                </a:cxn>
                <a:cxn ang="0">
                  <a:pos x="76" y="35"/>
                </a:cxn>
                <a:cxn ang="0">
                  <a:pos x="76" y="35"/>
                </a:cxn>
                <a:cxn ang="0">
                  <a:pos x="83" y="28"/>
                </a:cxn>
                <a:cxn ang="0">
                  <a:pos x="90" y="28"/>
                </a:cxn>
                <a:cxn ang="0">
                  <a:pos x="105" y="21"/>
                </a:cxn>
                <a:cxn ang="0">
                  <a:pos x="119" y="14"/>
                </a:cxn>
                <a:cxn ang="0">
                  <a:pos x="130" y="7"/>
                </a:cxn>
                <a:cxn ang="0">
                  <a:pos x="130" y="7"/>
                </a:cxn>
                <a:cxn ang="0">
                  <a:pos x="123" y="7"/>
                </a:cxn>
                <a:cxn ang="0">
                  <a:pos x="123" y="7"/>
                </a:cxn>
                <a:cxn ang="0">
                  <a:pos x="119" y="7"/>
                </a:cxn>
                <a:cxn ang="0">
                  <a:pos x="112" y="0"/>
                </a:cxn>
                <a:cxn ang="0">
                  <a:pos x="105" y="0"/>
                </a:cxn>
                <a:cxn ang="0">
                  <a:pos x="97" y="0"/>
                </a:cxn>
                <a:cxn ang="0">
                  <a:pos x="90" y="0"/>
                </a:cxn>
                <a:cxn ang="0">
                  <a:pos x="83" y="0"/>
                </a:cxn>
                <a:cxn ang="0">
                  <a:pos x="69" y="0"/>
                </a:cxn>
                <a:cxn ang="0">
                  <a:pos x="61" y="0"/>
                </a:cxn>
                <a:cxn ang="0">
                  <a:pos x="54" y="0"/>
                </a:cxn>
                <a:cxn ang="0">
                  <a:pos x="43" y="7"/>
                </a:cxn>
                <a:cxn ang="0">
                  <a:pos x="36" y="7"/>
                </a:cxn>
                <a:cxn ang="0">
                  <a:pos x="22" y="7"/>
                </a:cxn>
                <a:cxn ang="0">
                  <a:pos x="14" y="14"/>
                </a:cxn>
              </a:cxnLst>
              <a:rect l="0" t="0" r="r" b="b"/>
              <a:pathLst>
                <a:path w="130" h="146">
                  <a:moveTo>
                    <a:pt x="14" y="14"/>
                  </a:moveTo>
                  <a:lnTo>
                    <a:pt x="14" y="21"/>
                  </a:lnTo>
                  <a:lnTo>
                    <a:pt x="7" y="28"/>
                  </a:lnTo>
                  <a:lnTo>
                    <a:pt x="7" y="38"/>
                  </a:lnTo>
                  <a:lnTo>
                    <a:pt x="0" y="52"/>
                  </a:lnTo>
                  <a:lnTo>
                    <a:pt x="0" y="73"/>
                  </a:lnTo>
                  <a:lnTo>
                    <a:pt x="0" y="101"/>
                  </a:lnTo>
                  <a:lnTo>
                    <a:pt x="0" y="118"/>
                  </a:lnTo>
                  <a:lnTo>
                    <a:pt x="7" y="146"/>
                  </a:lnTo>
                  <a:lnTo>
                    <a:pt x="7" y="146"/>
                  </a:lnTo>
                  <a:lnTo>
                    <a:pt x="7" y="139"/>
                  </a:lnTo>
                  <a:lnTo>
                    <a:pt x="7" y="139"/>
                  </a:lnTo>
                  <a:lnTo>
                    <a:pt x="7" y="132"/>
                  </a:lnTo>
                  <a:lnTo>
                    <a:pt x="7" y="118"/>
                  </a:lnTo>
                  <a:lnTo>
                    <a:pt x="7" y="112"/>
                  </a:lnTo>
                  <a:lnTo>
                    <a:pt x="14" y="105"/>
                  </a:lnTo>
                  <a:lnTo>
                    <a:pt x="14" y="94"/>
                  </a:lnTo>
                  <a:lnTo>
                    <a:pt x="14" y="87"/>
                  </a:lnTo>
                  <a:lnTo>
                    <a:pt x="22" y="73"/>
                  </a:lnTo>
                  <a:lnTo>
                    <a:pt x="29" y="66"/>
                  </a:lnTo>
                  <a:lnTo>
                    <a:pt x="36" y="52"/>
                  </a:lnTo>
                  <a:lnTo>
                    <a:pt x="43" y="45"/>
                  </a:lnTo>
                  <a:lnTo>
                    <a:pt x="51" y="38"/>
                  </a:lnTo>
                  <a:lnTo>
                    <a:pt x="61" y="38"/>
                  </a:lnTo>
                  <a:lnTo>
                    <a:pt x="69" y="35"/>
                  </a:lnTo>
                  <a:lnTo>
                    <a:pt x="76" y="35"/>
                  </a:lnTo>
                  <a:lnTo>
                    <a:pt x="76" y="35"/>
                  </a:lnTo>
                  <a:lnTo>
                    <a:pt x="76" y="35"/>
                  </a:lnTo>
                  <a:lnTo>
                    <a:pt x="83" y="28"/>
                  </a:lnTo>
                  <a:lnTo>
                    <a:pt x="90" y="28"/>
                  </a:lnTo>
                  <a:lnTo>
                    <a:pt x="105" y="21"/>
                  </a:lnTo>
                  <a:lnTo>
                    <a:pt x="119" y="14"/>
                  </a:lnTo>
                  <a:lnTo>
                    <a:pt x="130" y="7"/>
                  </a:lnTo>
                  <a:lnTo>
                    <a:pt x="130" y="7"/>
                  </a:lnTo>
                  <a:lnTo>
                    <a:pt x="123" y="7"/>
                  </a:lnTo>
                  <a:lnTo>
                    <a:pt x="123" y="7"/>
                  </a:lnTo>
                  <a:lnTo>
                    <a:pt x="119" y="7"/>
                  </a:lnTo>
                  <a:lnTo>
                    <a:pt x="112" y="0"/>
                  </a:lnTo>
                  <a:lnTo>
                    <a:pt x="105" y="0"/>
                  </a:lnTo>
                  <a:lnTo>
                    <a:pt x="97" y="0"/>
                  </a:lnTo>
                  <a:lnTo>
                    <a:pt x="90" y="0"/>
                  </a:lnTo>
                  <a:lnTo>
                    <a:pt x="83" y="0"/>
                  </a:lnTo>
                  <a:lnTo>
                    <a:pt x="69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3" y="7"/>
                  </a:lnTo>
                  <a:lnTo>
                    <a:pt x="36" y="7"/>
                  </a:lnTo>
                  <a:lnTo>
                    <a:pt x="22" y="7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34" name="Freeform 109"/>
            <p:cNvSpPr>
              <a:spLocks/>
            </p:cNvSpPr>
            <p:nvPr/>
          </p:nvSpPr>
          <p:spPr bwMode="auto">
            <a:xfrm>
              <a:off x="3084" y="3465"/>
              <a:ext cx="101" cy="34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15" y="7"/>
                </a:cxn>
                <a:cxn ang="0">
                  <a:pos x="22" y="7"/>
                </a:cxn>
                <a:cxn ang="0">
                  <a:pos x="29" y="7"/>
                </a:cxn>
                <a:cxn ang="0">
                  <a:pos x="33" y="7"/>
                </a:cxn>
                <a:cxn ang="0">
                  <a:pos x="40" y="0"/>
                </a:cxn>
                <a:cxn ang="0">
                  <a:pos x="47" y="0"/>
                </a:cxn>
                <a:cxn ang="0">
                  <a:pos x="62" y="7"/>
                </a:cxn>
                <a:cxn ang="0">
                  <a:pos x="76" y="7"/>
                </a:cxn>
                <a:cxn ang="0">
                  <a:pos x="91" y="7"/>
                </a:cxn>
                <a:cxn ang="0">
                  <a:pos x="101" y="13"/>
                </a:cxn>
                <a:cxn ang="0">
                  <a:pos x="101" y="20"/>
                </a:cxn>
                <a:cxn ang="0">
                  <a:pos x="101" y="20"/>
                </a:cxn>
                <a:cxn ang="0">
                  <a:pos x="101" y="20"/>
                </a:cxn>
                <a:cxn ang="0">
                  <a:pos x="98" y="13"/>
                </a:cxn>
                <a:cxn ang="0">
                  <a:pos x="91" y="13"/>
                </a:cxn>
                <a:cxn ang="0">
                  <a:pos x="83" y="13"/>
                </a:cxn>
                <a:cxn ang="0">
                  <a:pos x="76" y="13"/>
                </a:cxn>
                <a:cxn ang="0">
                  <a:pos x="69" y="13"/>
                </a:cxn>
                <a:cxn ang="0">
                  <a:pos x="62" y="13"/>
                </a:cxn>
                <a:cxn ang="0">
                  <a:pos x="55" y="7"/>
                </a:cxn>
                <a:cxn ang="0">
                  <a:pos x="40" y="7"/>
                </a:cxn>
                <a:cxn ang="0">
                  <a:pos x="33" y="13"/>
                </a:cxn>
                <a:cxn ang="0">
                  <a:pos x="29" y="13"/>
                </a:cxn>
                <a:cxn ang="0">
                  <a:pos x="22" y="13"/>
                </a:cxn>
                <a:cxn ang="0">
                  <a:pos x="15" y="20"/>
                </a:cxn>
                <a:cxn ang="0">
                  <a:pos x="8" y="27"/>
                </a:cxn>
                <a:cxn ang="0">
                  <a:pos x="0" y="34"/>
                </a:cxn>
                <a:cxn ang="0">
                  <a:pos x="0" y="20"/>
                </a:cxn>
              </a:cxnLst>
              <a:rect l="0" t="0" r="r" b="b"/>
              <a:pathLst>
                <a:path w="101" h="34">
                  <a:moveTo>
                    <a:pt x="0" y="20"/>
                  </a:move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5" y="7"/>
                  </a:lnTo>
                  <a:lnTo>
                    <a:pt x="22" y="7"/>
                  </a:lnTo>
                  <a:lnTo>
                    <a:pt x="29" y="7"/>
                  </a:lnTo>
                  <a:lnTo>
                    <a:pt x="33" y="7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62" y="7"/>
                  </a:lnTo>
                  <a:lnTo>
                    <a:pt x="76" y="7"/>
                  </a:lnTo>
                  <a:lnTo>
                    <a:pt x="91" y="7"/>
                  </a:lnTo>
                  <a:lnTo>
                    <a:pt x="101" y="13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98" y="13"/>
                  </a:lnTo>
                  <a:lnTo>
                    <a:pt x="91" y="13"/>
                  </a:lnTo>
                  <a:lnTo>
                    <a:pt x="83" y="13"/>
                  </a:lnTo>
                  <a:lnTo>
                    <a:pt x="76" y="13"/>
                  </a:lnTo>
                  <a:lnTo>
                    <a:pt x="69" y="13"/>
                  </a:lnTo>
                  <a:lnTo>
                    <a:pt x="62" y="13"/>
                  </a:lnTo>
                  <a:lnTo>
                    <a:pt x="55" y="7"/>
                  </a:lnTo>
                  <a:lnTo>
                    <a:pt x="40" y="7"/>
                  </a:lnTo>
                  <a:lnTo>
                    <a:pt x="33" y="13"/>
                  </a:lnTo>
                  <a:lnTo>
                    <a:pt x="29" y="13"/>
                  </a:lnTo>
                  <a:lnTo>
                    <a:pt x="22" y="13"/>
                  </a:lnTo>
                  <a:lnTo>
                    <a:pt x="15" y="20"/>
                  </a:lnTo>
                  <a:lnTo>
                    <a:pt x="8" y="27"/>
                  </a:lnTo>
                  <a:lnTo>
                    <a:pt x="0" y="3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35" name="Freeform 110"/>
            <p:cNvSpPr>
              <a:spLocks/>
            </p:cNvSpPr>
            <p:nvPr/>
          </p:nvSpPr>
          <p:spPr bwMode="auto">
            <a:xfrm>
              <a:off x="3084" y="3405"/>
              <a:ext cx="101" cy="28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15" y="0"/>
                </a:cxn>
                <a:cxn ang="0">
                  <a:pos x="22" y="0"/>
                </a:cxn>
                <a:cxn ang="0">
                  <a:pos x="29" y="0"/>
                </a:cxn>
                <a:cxn ang="0">
                  <a:pos x="33" y="0"/>
                </a:cxn>
                <a:cxn ang="0">
                  <a:pos x="40" y="0"/>
                </a:cxn>
                <a:cxn ang="0">
                  <a:pos x="47" y="0"/>
                </a:cxn>
                <a:cxn ang="0">
                  <a:pos x="62" y="0"/>
                </a:cxn>
                <a:cxn ang="0">
                  <a:pos x="76" y="0"/>
                </a:cxn>
                <a:cxn ang="0">
                  <a:pos x="91" y="0"/>
                </a:cxn>
                <a:cxn ang="0">
                  <a:pos x="101" y="7"/>
                </a:cxn>
                <a:cxn ang="0">
                  <a:pos x="101" y="14"/>
                </a:cxn>
                <a:cxn ang="0">
                  <a:pos x="101" y="14"/>
                </a:cxn>
                <a:cxn ang="0">
                  <a:pos x="101" y="14"/>
                </a:cxn>
                <a:cxn ang="0">
                  <a:pos x="98" y="14"/>
                </a:cxn>
                <a:cxn ang="0">
                  <a:pos x="91" y="7"/>
                </a:cxn>
                <a:cxn ang="0">
                  <a:pos x="83" y="7"/>
                </a:cxn>
                <a:cxn ang="0">
                  <a:pos x="76" y="7"/>
                </a:cxn>
                <a:cxn ang="0">
                  <a:pos x="69" y="7"/>
                </a:cxn>
                <a:cxn ang="0">
                  <a:pos x="62" y="7"/>
                </a:cxn>
                <a:cxn ang="0">
                  <a:pos x="55" y="7"/>
                </a:cxn>
                <a:cxn ang="0">
                  <a:pos x="40" y="7"/>
                </a:cxn>
                <a:cxn ang="0">
                  <a:pos x="33" y="7"/>
                </a:cxn>
                <a:cxn ang="0">
                  <a:pos x="29" y="7"/>
                </a:cxn>
                <a:cxn ang="0">
                  <a:pos x="22" y="7"/>
                </a:cxn>
                <a:cxn ang="0">
                  <a:pos x="15" y="14"/>
                </a:cxn>
                <a:cxn ang="0">
                  <a:pos x="8" y="21"/>
                </a:cxn>
                <a:cxn ang="0">
                  <a:pos x="0" y="28"/>
                </a:cxn>
                <a:cxn ang="0">
                  <a:pos x="0" y="14"/>
                </a:cxn>
              </a:cxnLst>
              <a:rect l="0" t="0" r="r" b="b"/>
              <a:pathLst>
                <a:path w="101" h="28">
                  <a:moveTo>
                    <a:pt x="0" y="1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91" y="0"/>
                  </a:lnTo>
                  <a:lnTo>
                    <a:pt x="101" y="7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98" y="14"/>
                  </a:lnTo>
                  <a:lnTo>
                    <a:pt x="91" y="7"/>
                  </a:lnTo>
                  <a:lnTo>
                    <a:pt x="83" y="7"/>
                  </a:lnTo>
                  <a:lnTo>
                    <a:pt x="76" y="7"/>
                  </a:lnTo>
                  <a:lnTo>
                    <a:pt x="69" y="7"/>
                  </a:lnTo>
                  <a:lnTo>
                    <a:pt x="62" y="7"/>
                  </a:lnTo>
                  <a:lnTo>
                    <a:pt x="55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9" y="7"/>
                  </a:lnTo>
                  <a:lnTo>
                    <a:pt x="22" y="7"/>
                  </a:lnTo>
                  <a:lnTo>
                    <a:pt x="15" y="14"/>
                  </a:lnTo>
                  <a:lnTo>
                    <a:pt x="8" y="21"/>
                  </a:lnTo>
                  <a:lnTo>
                    <a:pt x="0" y="2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36" name="Freeform 111"/>
            <p:cNvSpPr>
              <a:spLocks/>
            </p:cNvSpPr>
            <p:nvPr/>
          </p:nvSpPr>
          <p:spPr bwMode="auto">
            <a:xfrm>
              <a:off x="3182" y="3374"/>
              <a:ext cx="169" cy="2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92"/>
                </a:cxn>
                <a:cxn ang="0">
                  <a:pos x="54" y="296"/>
                </a:cxn>
                <a:cxn ang="0">
                  <a:pos x="54" y="258"/>
                </a:cxn>
                <a:cxn ang="0">
                  <a:pos x="169" y="278"/>
                </a:cxn>
                <a:cxn ang="0">
                  <a:pos x="169" y="265"/>
                </a:cxn>
                <a:cxn ang="0">
                  <a:pos x="86" y="251"/>
                </a:cxn>
                <a:cxn ang="0">
                  <a:pos x="79" y="219"/>
                </a:cxn>
                <a:cxn ang="0">
                  <a:pos x="25" y="219"/>
                </a:cxn>
                <a:cxn ang="0">
                  <a:pos x="25" y="219"/>
                </a:cxn>
                <a:cxn ang="0">
                  <a:pos x="18" y="205"/>
                </a:cxn>
                <a:cxn ang="0">
                  <a:pos x="18" y="185"/>
                </a:cxn>
                <a:cxn ang="0">
                  <a:pos x="11" y="160"/>
                </a:cxn>
                <a:cxn ang="0">
                  <a:pos x="3" y="125"/>
                </a:cxn>
                <a:cxn ang="0">
                  <a:pos x="3" y="87"/>
                </a:cxn>
                <a:cxn ang="0">
                  <a:pos x="3" y="52"/>
                </a:cxn>
                <a:cxn ang="0">
                  <a:pos x="18" y="7"/>
                </a:cxn>
                <a:cxn ang="0">
                  <a:pos x="0" y="0"/>
                </a:cxn>
              </a:cxnLst>
              <a:rect l="0" t="0" r="r" b="b"/>
              <a:pathLst>
                <a:path w="169" h="296">
                  <a:moveTo>
                    <a:pt x="0" y="0"/>
                  </a:moveTo>
                  <a:lnTo>
                    <a:pt x="0" y="292"/>
                  </a:lnTo>
                  <a:lnTo>
                    <a:pt x="54" y="296"/>
                  </a:lnTo>
                  <a:lnTo>
                    <a:pt x="54" y="258"/>
                  </a:lnTo>
                  <a:lnTo>
                    <a:pt x="169" y="278"/>
                  </a:lnTo>
                  <a:lnTo>
                    <a:pt x="169" y="265"/>
                  </a:lnTo>
                  <a:lnTo>
                    <a:pt x="86" y="251"/>
                  </a:lnTo>
                  <a:lnTo>
                    <a:pt x="79" y="219"/>
                  </a:lnTo>
                  <a:lnTo>
                    <a:pt x="25" y="219"/>
                  </a:lnTo>
                  <a:lnTo>
                    <a:pt x="25" y="219"/>
                  </a:lnTo>
                  <a:lnTo>
                    <a:pt x="18" y="205"/>
                  </a:lnTo>
                  <a:lnTo>
                    <a:pt x="18" y="185"/>
                  </a:lnTo>
                  <a:lnTo>
                    <a:pt x="11" y="160"/>
                  </a:lnTo>
                  <a:lnTo>
                    <a:pt x="3" y="125"/>
                  </a:lnTo>
                  <a:lnTo>
                    <a:pt x="3" y="87"/>
                  </a:lnTo>
                  <a:lnTo>
                    <a:pt x="3" y="52"/>
                  </a:lnTo>
                  <a:lnTo>
                    <a:pt x="1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37" name="Freeform 112"/>
            <p:cNvSpPr>
              <a:spLocks/>
            </p:cNvSpPr>
            <p:nvPr/>
          </p:nvSpPr>
          <p:spPr bwMode="auto">
            <a:xfrm>
              <a:off x="3268" y="3301"/>
              <a:ext cx="220" cy="3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7" y="38"/>
                </a:cxn>
                <a:cxn ang="0">
                  <a:pos x="15" y="38"/>
                </a:cxn>
                <a:cxn ang="0">
                  <a:pos x="29" y="31"/>
                </a:cxn>
                <a:cxn ang="0">
                  <a:pos x="36" y="31"/>
                </a:cxn>
                <a:cxn ang="0">
                  <a:pos x="47" y="28"/>
                </a:cxn>
                <a:cxn ang="0">
                  <a:pos x="62" y="28"/>
                </a:cxn>
                <a:cxn ang="0">
                  <a:pos x="83" y="28"/>
                </a:cxn>
                <a:cxn ang="0">
                  <a:pos x="98" y="21"/>
                </a:cxn>
                <a:cxn ang="0">
                  <a:pos x="116" y="21"/>
                </a:cxn>
                <a:cxn ang="0">
                  <a:pos x="130" y="21"/>
                </a:cxn>
                <a:cxn ang="0">
                  <a:pos x="152" y="21"/>
                </a:cxn>
                <a:cxn ang="0">
                  <a:pos x="173" y="21"/>
                </a:cxn>
                <a:cxn ang="0">
                  <a:pos x="191" y="28"/>
                </a:cxn>
                <a:cxn ang="0">
                  <a:pos x="213" y="28"/>
                </a:cxn>
                <a:cxn ang="0">
                  <a:pos x="220" y="0"/>
                </a:cxn>
                <a:cxn ang="0">
                  <a:pos x="213" y="0"/>
                </a:cxn>
                <a:cxn ang="0">
                  <a:pos x="213" y="0"/>
                </a:cxn>
                <a:cxn ang="0">
                  <a:pos x="206" y="0"/>
                </a:cxn>
                <a:cxn ang="0">
                  <a:pos x="191" y="0"/>
                </a:cxn>
                <a:cxn ang="0">
                  <a:pos x="184" y="0"/>
                </a:cxn>
                <a:cxn ang="0">
                  <a:pos x="173" y="0"/>
                </a:cxn>
                <a:cxn ang="0">
                  <a:pos x="152" y="7"/>
                </a:cxn>
                <a:cxn ang="0">
                  <a:pos x="137" y="7"/>
                </a:cxn>
                <a:cxn ang="0">
                  <a:pos x="116" y="7"/>
                </a:cxn>
                <a:cxn ang="0">
                  <a:pos x="105" y="7"/>
                </a:cxn>
                <a:cxn ang="0">
                  <a:pos x="83" y="7"/>
                </a:cxn>
                <a:cxn ang="0">
                  <a:pos x="69" y="14"/>
                </a:cxn>
                <a:cxn ang="0">
                  <a:pos x="47" y="14"/>
                </a:cxn>
                <a:cxn ang="0">
                  <a:pos x="29" y="21"/>
                </a:cxn>
                <a:cxn ang="0">
                  <a:pos x="15" y="21"/>
                </a:cxn>
                <a:cxn ang="0">
                  <a:pos x="0" y="28"/>
                </a:cxn>
                <a:cxn ang="0">
                  <a:pos x="0" y="38"/>
                </a:cxn>
              </a:cxnLst>
              <a:rect l="0" t="0" r="r" b="b"/>
              <a:pathLst>
                <a:path w="220" h="38">
                  <a:moveTo>
                    <a:pt x="0" y="38"/>
                  </a:moveTo>
                  <a:lnTo>
                    <a:pt x="0" y="38"/>
                  </a:lnTo>
                  <a:lnTo>
                    <a:pt x="0" y="38"/>
                  </a:lnTo>
                  <a:lnTo>
                    <a:pt x="7" y="38"/>
                  </a:lnTo>
                  <a:lnTo>
                    <a:pt x="15" y="38"/>
                  </a:lnTo>
                  <a:lnTo>
                    <a:pt x="29" y="31"/>
                  </a:lnTo>
                  <a:lnTo>
                    <a:pt x="36" y="31"/>
                  </a:lnTo>
                  <a:lnTo>
                    <a:pt x="47" y="28"/>
                  </a:lnTo>
                  <a:lnTo>
                    <a:pt x="62" y="28"/>
                  </a:lnTo>
                  <a:lnTo>
                    <a:pt x="83" y="28"/>
                  </a:lnTo>
                  <a:lnTo>
                    <a:pt x="98" y="21"/>
                  </a:lnTo>
                  <a:lnTo>
                    <a:pt x="116" y="21"/>
                  </a:lnTo>
                  <a:lnTo>
                    <a:pt x="130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91" y="28"/>
                  </a:lnTo>
                  <a:lnTo>
                    <a:pt x="213" y="28"/>
                  </a:lnTo>
                  <a:lnTo>
                    <a:pt x="220" y="0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206" y="0"/>
                  </a:lnTo>
                  <a:lnTo>
                    <a:pt x="191" y="0"/>
                  </a:lnTo>
                  <a:lnTo>
                    <a:pt x="184" y="0"/>
                  </a:lnTo>
                  <a:lnTo>
                    <a:pt x="173" y="0"/>
                  </a:lnTo>
                  <a:lnTo>
                    <a:pt x="152" y="7"/>
                  </a:lnTo>
                  <a:lnTo>
                    <a:pt x="137" y="7"/>
                  </a:lnTo>
                  <a:lnTo>
                    <a:pt x="116" y="7"/>
                  </a:lnTo>
                  <a:lnTo>
                    <a:pt x="105" y="7"/>
                  </a:lnTo>
                  <a:lnTo>
                    <a:pt x="83" y="7"/>
                  </a:lnTo>
                  <a:lnTo>
                    <a:pt x="69" y="14"/>
                  </a:lnTo>
                  <a:lnTo>
                    <a:pt x="47" y="14"/>
                  </a:lnTo>
                  <a:lnTo>
                    <a:pt x="29" y="21"/>
                  </a:lnTo>
                  <a:lnTo>
                    <a:pt x="15" y="21"/>
                  </a:lnTo>
                  <a:lnTo>
                    <a:pt x="0" y="2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38" name="Freeform 113"/>
            <p:cNvSpPr>
              <a:spLocks/>
            </p:cNvSpPr>
            <p:nvPr/>
          </p:nvSpPr>
          <p:spPr bwMode="auto">
            <a:xfrm>
              <a:off x="3139" y="3684"/>
              <a:ext cx="371" cy="115"/>
            </a:xfrm>
            <a:custGeom>
              <a:avLst/>
              <a:gdLst/>
              <a:ahLst/>
              <a:cxnLst>
                <a:cxn ang="0">
                  <a:pos x="158" y="115"/>
                </a:cxn>
                <a:cxn ang="0">
                  <a:pos x="158" y="115"/>
                </a:cxn>
                <a:cxn ang="0">
                  <a:pos x="158" y="115"/>
                </a:cxn>
                <a:cxn ang="0">
                  <a:pos x="165" y="108"/>
                </a:cxn>
                <a:cxn ang="0">
                  <a:pos x="165" y="108"/>
                </a:cxn>
                <a:cxn ang="0">
                  <a:pos x="173" y="108"/>
                </a:cxn>
                <a:cxn ang="0">
                  <a:pos x="176" y="101"/>
                </a:cxn>
                <a:cxn ang="0">
                  <a:pos x="183" y="101"/>
                </a:cxn>
                <a:cxn ang="0">
                  <a:pos x="191" y="94"/>
                </a:cxn>
                <a:cxn ang="0">
                  <a:pos x="198" y="94"/>
                </a:cxn>
                <a:cxn ang="0">
                  <a:pos x="205" y="87"/>
                </a:cxn>
                <a:cxn ang="0">
                  <a:pos x="212" y="87"/>
                </a:cxn>
                <a:cxn ang="0">
                  <a:pos x="219" y="80"/>
                </a:cxn>
                <a:cxn ang="0">
                  <a:pos x="227" y="73"/>
                </a:cxn>
                <a:cxn ang="0">
                  <a:pos x="234" y="66"/>
                </a:cxn>
                <a:cxn ang="0">
                  <a:pos x="234" y="66"/>
                </a:cxn>
                <a:cxn ang="0">
                  <a:pos x="241" y="59"/>
                </a:cxn>
                <a:cxn ang="0">
                  <a:pos x="0" y="0"/>
                </a:cxn>
                <a:cxn ang="0">
                  <a:pos x="21" y="0"/>
                </a:cxn>
                <a:cxn ang="0">
                  <a:pos x="371" y="80"/>
                </a:cxn>
                <a:cxn ang="0">
                  <a:pos x="356" y="87"/>
                </a:cxn>
                <a:cxn ang="0">
                  <a:pos x="252" y="59"/>
                </a:cxn>
                <a:cxn ang="0">
                  <a:pos x="252" y="59"/>
                </a:cxn>
                <a:cxn ang="0">
                  <a:pos x="252" y="66"/>
                </a:cxn>
                <a:cxn ang="0">
                  <a:pos x="245" y="66"/>
                </a:cxn>
                <a:cxn ang="0">
                  <a:pos x="245" y="66"/>
                </a:cxn>
                <a:cxn ang="0">
                  <a:pos x="245" y="73"/>
                </a:cxn>
                <a:cxn ang="0">
                  <a:pos x="241" y="73"/>
                </a:cxn>
                <a:cxn ang="0">
                  <a:pos x="241" y="80"/>
                </a:cxn>
                <a:cxn ang="0">
                  <a:pos x="234" y="80"/>
                </a:cxn>
                <a:cxn ang="0">
                  <a:pos x="227" y="87"/>
                </a:cxn>
                <a:cxn ang="0">
                  <a:pos x="219" y="87"/>
                </a:cxn>
                <a:cxn ang="0">
                  <a:pos x="212" y="94"/>
                </a:cxn>
                <a:cxn ang="0">
                  <a:pos x="205" y="101"/>
                </a:cxn>
                <a:cxn ang="0">
                  <a:pos x="191" y="101"/>
                </a:cxn>
                <a:cxn ang="0">
                  <a:pos x="183" y="108"/>
                </a:cxn>
                <a:cxn ang="0">
                  <a:pos x="173" y="115"/>
                </a:cxn>
                <a:cxn ang="0">
                  <a:pos x="165" y="115"/>
                </a:cxn>
                <a:cxn ang="0">
                  <a:pos x="158" y="115"/>
                </a:cxn>
              </a:cxnLst>
              <a:rect l="0" t="0" r="r" b="b"/>
              <a:pathLst>
                <a:path w="371" h="115">
                  <a:moveTo>
                    <a:pt x="158" y="115"/>
                  </a:moveTo>
                  <a:lnTo>
                    <a:pt x="158" y="115"/>
                  </a:lnTo>
                  <a:lnTo>
                    <a:pt x="158" y="115"/>
                  </a:lnTo>
                  <a:lnTo>
                    <a:pt x="165" y="108"/>
                  </a:lnTo>
                  <a:lnTo>
                    <a:pt x="165" y="108"/>
                  </a:lnTo>
                  <a:lnTo>
                    <a:pt x="173" y="108"/>
                  </a:lnTo>
                  <a:lnTo>
                    <a:pt x="176" y="101"/>
                  </a:lnTo>
                  <a:lnTo>
                    <a:pt x="183" y="101"/>
                  </a:lnTo>
                  <a:lnTo>
                    <a:pt x="191" y="94"/>
                  </a:lnTo>
                  <a:lnTo>
                    <a:pt x="198" y="94"/>
                  </a:lnTo>
                  <a:lnTo>
                    <a:pt x="205" y="87"/>
                  </a:lnTo>
                  <a:lnTo>
                    <a:pt x="212" y="87"/>
                  </a:lnTo>
                  <a:lnTo>
                    <a:pt x="219" y="80"/>
                  </a:lnTo>
                  <a:lnTo>
                    <a:pt x="227" y="73"/>
                  </a:lnTo>
                  <a:lnTo>
                    <a:pt x="234" y="66"/>
                  </a:lnTo>
                  <a:lnTo>
                    <a:pt x="234" y="66"/>
                  </a:lnTo>
                  <a:lnTo>
                    <a:pt x="241" y="59"/>
                  </a:lnTo>
                  <a:lnTo>
                    <a:pt x="0" y="0"/>
                  </a:lnTo>
                  <a:lnTo>
                    <a:pt x="21" y="0"/>
                  </a:lnTo>
                  <a:lnTo>
                    <a:pt x="371" y="80"/>
                  </a:lnTo>
                  <a:lnTo>
                    <a:pt x="356" y="87"/>
                  </a:lnTo>
                  <a:lnTo>
                    <a:pt x="252" y="59"/>
                  </a:lnTo>
                  <a:lnTo>
                    <a:pt x="252" y="59"/>
                  </a:lnTo>
                  <a:lnTo>
                    <a:pt x="252" y="66"/>
                  </a:lnTo>
                  <a:lnTo>
                    <a:pt x="245" y="66"/>
                  </a:lnTo>
                  <a:lnTo>
                    <a:pt x="245" y="66"/>
                  </a:lnTo>
                  <a:lnTo>
                    <a:pt x="245" y="73"/>
                  </a:lnTo>
                  <a:lnTo>
                    <a:pt x="241" y="73"/>
                  </a:lnTo>
                  <a:lnTo>
                    <a:pt x="241" y="80"/>
                  </a:lnTo>
                  <a:lnTo>
                    <a:pt x="234" y="80"/>
                  </a:lnTo>
                  <a:lnTo>
                    <a:pt x="227" y="87"/>
                  </a:lnTo>
                  <a:lnTo>
                    <a:pt x="219" y="87"/>
                  </a:lnTo>
                  <a:lnTo>
                    <a:pt x="212" y="94"/>
                  </a:lnTo>
                  <a:lnTo>
                    <a:pt x="205" y="101"/>
                  </a:lnTo>
                  <a:lnTo>
                    <a:pt x="191" y="101"/>
                  </a:lnTo>
                  <a:lnTo>
                    <a:pt x="183" y="108"/>
                  </a:lnTo>
                  <a:lnTo>
                    <a:pt x="173" y="115"/>
                  </a:lnTo>
                  <a:lnTo>
                    <a:pt x="165" y="115"/>
                  </a:lnTo>
                  <a:lnTo>
                    <a:pt x="158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39" name="Freeform 114"/>
            <p:cNvSpPr>
              <a:spLocks/>
            </p:cNvSpPr>
            <p:nvPr/>
          </p:nvSpPr>
          <p:spPr bwMode="auto">
            <a:xfrm>
              <a:off x="3063" y="3712"/>
              <a:ext cx="378" cy="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1" y="104"/>
                </a:cxn>
                <a:cxn ang="0">
                  <a:pos x="378" y="104"/>
                </a:cxn>
                <a:cxn ang="0">
                  <a:pos x="14" y="0"/>
                </a:cxn>
                <a:cxn ang="0">
                  <a:pos x="0" y="0"/>
                </a:cxn>
              </a:cxnLst>
              <a:rect l="0" t="0" r="r" b="b"/>
              <a:pathLst>
                <a:path w="378" h="104">
                  <a:moveTo>
                    <a:pt x="0" y="0"/>
                  </a:moveTo>
                  <a:lnTo>
                    <a:pt x="371" y="104"/>
                  </a:lnTo>
                  <a:lnTo>
                    <a:pt x="378" y="104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40" name="Freeform 115"/>
            <p:cNvSpPr>
              <a:spLocks/>
            </p:cNvSpPr>
            <p:nvPr/>
          </p:nvSpPr>
          <p:spPr bwMode="auto">
            <a:xfrm>
              <a:off x="3124" y="3698"/>
              <a:ext cx="371" cy="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4" y="94"/>
                </a:cxn>
                <a:cxn ang="0">
                  <a:pos x="371" y="94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r" b="b"/>
              <a:pathLst>
                <a:path w="371" h="94">
                  <a:moveTo>
                    <a:pt x="0" y="0"/>
                  </a:moveTo>
                  <a:lnTo>
                    <a:pt x="364" y="94"/>
                  </a:lnTo>
                  <a:lnTo>
                    <a:pt x="371" y="94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  <p:sp>
          <p:nvSpPr>
            <p:cNvPr id="41" name="Freeform 116"/>
            <p:cNvSpPr>
              <a:spLocks/>
            </p:cNvSpPr>
            <p:nvPr/>
          </p:nvSpPr>
          <p:spPr bwMode="auto">
            <a:xfrm>
              <a:off x="3099" y="3705"/>
              <a:ext cx="367" cy="1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0" y="101"/>
                </a:cxn>
                <a:cxn ang="0">
                  <a:pos x="367" y="101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367" h="101">
                  <a:moveTo>
                    <a:pt x="0" y="0"/>
                  </a:moveTo>
                  <a:lnTo>
                    <a:pt x="360" y="101"/>
                  </a:lnTo>
                  <a:lnTo>
                    <a:pt x="367" y="101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Maiandra GD" pitchFamily="34" charset="0"/>
              </a:endParaRPr>
            </a:p>
          </p:txBody>
        </p:sp>
      </p:grpSp>
      <p:sp>
        <p:nvSpPr>
          <p:cNvPr id="115" name="AutoShape 13"/>
          <p:cNvSpPr>
            <a:spLocks noChangeArrowheads="1"/>
          </p:cNvSpPr>
          <p:nvPr/>
        </p:nvSpPr>
        <p:spPr bwMode="auto">
          <a:xfrm>
            <a:off x="7143768" y="3424080"/>
            <a:ext cx="1422482" cy="719300"/>
          </a:xfrm>
          <a:prstGeom prst="roundRect">
            <a:avLst>
              <a:gd name="adj" fmla="val 19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400" dirty="0">
                <a:solidFill>
                  <a:schemeClr val="tx1"/>
                </a:solidFill>
                <a:latin typeface="Maiandra GD" pitchFamily="34" charset="0"/>
              </a:rPr>
              <a:t>Controlado por</a:t>
            </a:r>
          </a:p>
          <a:p>
            <a:pPr algn="ctr"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400" dirty="0" smtClean="0">
                <a:solidFill>
                  <a:schemeClr val="tx1"/>
                </a:solidFill>
                <a:latin typeface="Maiandra GD" pitchFamily="34" charset="0"/>
              </a:rPr>
              <a:t>el </a:t>
            </a:r>
            <a:r>
              <a:rPr lang="es-ES" sz="1400" dirty="0">
                <a:solidFill>
                  <a:schemeClr val="tx1"/>
                </a:solidFill>
                <a:latin typeface="Maiandra GD" pitchFamily="34" charset="0"/>
              </a:rPr>
              <a:t>desarrollador</a:t>
            </a:r>
          </a:p>
          <a:p>
            <a:pPr algn="ctr"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400" dirty="0" smtClean="0">
                <a:latin typeface="Maiandra GD" pitchFamily="34" charset="0"/>
              </a:rPr>
              <a:t>d</a:t>
            </a:r>
            <a:r>
              <a:rPr lang="es-ES" sz="1400" dirty="0" smtClean="0">
                <a:solidFill>
                  <a:schemeClr val="tx1"/>
                </a:solidFill>
                <a:latin typeface="Maiandra GD" pitchFamily="34" charset="0"/>
              </a:rPr>
              <a:t>e </a:t>
            </a:r>
            <a:r>
              <a:rPr lang="es-ES" sz="1400" dirty="0">
                <a:solidFill>
                  <a:schemeClr val="tx1"/>
                </a:solidFill>
                <a:latin typeface="Maiandra GD" pitchFamily="34" charset="0"/>
              </a:rPr>
              <a:t>la aplicación</a:t>
            </a:r>
          </a:p>
        </p:txBody>
      </p:sp>
      <p:sp>
        <p:nvSpPr>
          <p:cNvPr id="116" name="AutoShape 14"/>
          <p:cNvSpPr>
            <a:spLocks noChangeArrowheads="1"/>
          </p:cNvSpPr>
          <p:nvPr/>
        </p:nvSpPr>
        <p:spPr bwMode="auto">
          <a:xfrm>
            <a:off x="7286644" y="4500570"/>
            <a:ext cx="1403053" cy="630045"/>
          </a:xfrm>
          <a:prstGeom prst="roundRect">
            <a:avLst>
              <a:gd name="adj" fmla="val 19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200" dirty="0">
                <a:solidFill>
                  <a:schemeClr val="tx1"/>
                </a:solidFill>
                <a:latin typeface="Maiandra GD" pitchFamily="34" charset="0"/>
              </a:rPr>
              <a:t>Controlado por el</a:t>
            </a:r>
          </a:p>
          <a:p>
            <a:pPr algn="ctr"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200" dirty="0">
                <a:solidFill>
                  <a:schemeClr val="tx1"/>
                </a:solidFill>
                <a:latin typeface="Maiandra GD" pitchFamily="34" charset="0"/>
              </a:rPr>
              <a:t>sistema</a:t>
            </a:r>
          </a:p>
          <a:p>
            <a:pPr algn="ctr"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200" dirty="0">
                <a:solidFill>
                  <a:schemeClr val="tx1"/>
                </a:solidFill>
                <a:latin typeface="Maiandra GD" pitchFamily="34" charset="0"/>
              </a:rPr>
              <a:t>operativo</a:t>
            </a:r>
          </a:p>
        </p:txBody>
      </p:sp>
      <p:sp>
        <p:nvSpPr>
          <p:cNvPr id="117" name="1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64</a:t>
            </a:fld>
            <a:endParaRPr lang="es-E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533400" y="228600"/>
            <a:ext cx="7772400" cy="1143000"/>
          </a:xfrm>
          <a:prstGeom prst="rect">
            <a:avLst/>
          </a:prstGeom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Programación de Socket </a:t>
            </a:r>
            <a:r>
              <a:rPr kumimoji="0" lang="es-ES" sz="3600" b="1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con TCP</a:t>
            </a:r>
            <a:endParaRPr kumimoji="0" lang="es-ES" sz="3600" b="1" i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14350" y="1000108"/>
            <a:ext cx="3810000" cy="4648200"/>
          </a:xfrm>
          <a:prstGeom prst="rect">
            <a:avLst/>
          </a:prstGeom>
          <a:ln/>
        </p:spPr>
        <p:txBody>
          <a:bodyPr/>
          <a:lstStyle/>
          <a:p>
            <a:pPr marL="274320" marR="0" lvl="0" indent="-27432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El cliente debe contactar al servidor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Proceso servidor debe estar corriendo primero.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Servidor debe tener creado el socket (puerta) que recibe al cliente.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El cliente contacta al servidor por: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La creación de un socket TCP local para el cliente.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Especifica la dirección IP</a:t>
            </a:r>
            <a:r>
              <a:rPr kumimoji="0" lang="es-E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y el </a:t>
            </a: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número de puerto del proceso servidor.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Una vez que el </a:t>
            </a: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cliente crea el socket</a:t>
            </a: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: éste establece una conexión TCP al  servidor.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11717" y="1071546"/>
            <a:ext cx="4175125" cy="3529012"/>
          </a:xfrm>
          <a:prstGeom prst="rect">
            <a:avLst/>
          </a:prstGeom>
          <a:ln/>
        </p:spPr>
        <p:txBody>
          <a:bodyPr/>
          <a:lstStyle/>
          <a:p>
            <a:pPr marL="274320" marR="0" lvl="0" indent="-274320" algn="just" defTabSz="914400" rtl="0" eaLnBrk="1" fontAlgn="auto" latinLnBrk="0" hangingPunct="1">
              <a:spcBef>
                <a:spcPts val="5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Cuando el servidor es contactado por el cliente, el 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servidor TCP crea un nuevo socket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para </a:t>
            </a:r>
            <a:r>
              <a:rPr lang="es-ES" sz="2000" dirty="0" smtClean="0">
                <a:latin typeface="Maiandra GD" pitchFamily="34" charset="0"/>
              </a:rPr>
              <a:t>el 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proceso servidor y se comunique con el cliente.</a:t>
            </a:r>
          </a:p>
          <a:p>
            <a:pPr marL="548640" marR="0" lvl="1" indent="-228600" algn="just" defTabSz="914400" rtl="0" eaLnBrk="1" fontAlgn="auto" latinLnBrk="0" hangingPunct="1">
              <a:spcBef>
                <a:spcPts val="500"/>
              </a:spcBef>
              <a:spcAft>
                <a:spcPts val="120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Permite que un servidor hable con múltiples clientes.</a:t>
            </a:r>
          </a:p>
          <a:p>
            <a:pPr marL="548640" marR="0" lvl="1" indent="-228600" algn="just" defTabSz="914400" rtl="0" eaLnBrk="1" fontAlgn="auto" latinLnBrk="0" hangingPunct="1">
              <a:spcBef>
                <a:spcPts val="500"/>
              </a:spcBef>
              <a:spcAft>
                <a:spcPts val="120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IP y Número de puerto fuente distingue a los clientes.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Maiandra GD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316443" y="4846659"/>
            <a:ext cx="4613275" cy="1654175"/>
            <a:chOff x="2638" y="2899"/>
            <a:chExt cx="2906" cy="1019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164" y="3126"/>
              <a:ext cx="2200" cy="779"/>
            </a:xfrm>
            <a:prstGeom prst="roundRect">
              <a:avLst>
                <a:gd name="adj" fmla="val 15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0000"/>
                </a:lnSpc>
                <a:buClr>
                  <a:srgbClr val="3333CC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2000" i="1" dirty="0">
                  <a:solidFill>
                    <a:srgbClr val="3333CC"/>
                  </a:solidFill>
                  <a:latin typeface="Maiandra GD" pitchFamily="34" charset="0"/>
                </a:rPr>
                <a:t>TCP provee transferencias de </a:t>
              </a:r>
              <a:br>
                <a:rPr lang="es-ES" sz="2000" i="1" dirty="0">
                  <a:solidFill>
                    <a:srgbClr val="3333CC"/>
                  </a:solidFill>
                  <a:latin typeface="Maiandra GD" pitchFamily="34" charset="0"/>
                </a:rPr>
              </a:br>
              <a:r>
                <a:rPr lang="es-ES" sz="2000" i="1" dirty="0">
                  <a:solidFill>
                    <a:srgbClr val="3333CC"/>
                  </a:solidFill>
                  <a:latin typeface="Maiandra GD" pitchFamily="34" charset="0"/>
                </a:rPr>
                <a:t>bytes confiables y en orden</a:t>
              </a:r>
            </a:p>
            <a:p>
              <a:pPr algn="ctr">
                <a:buClr>
                  <a:srgbClr val="3333CC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2000" i="1" dirty="0">
                  <a:solidFill>
                    <a:srgbClr val="3333CC"/>
                  </a:solidFill>
                  <a:latin typeface="Maiandra GD" pitchFamily="34" charset="0"/>
                </a:rPr>
                <a:t> </a:t>
              </a:r>
              <a:r>
                <a:rPr lang="es-ES" sz="2000" i="1" dirty="0" smtClean="0">
                  <a:solidFill>
                    <a:srgbClr val="3333CC"/>
                  </a:solidFill>
                  <a:latin typeface="Maiandra GD" pitchFamily="34" charset="0"/>
                </a:rPr>
                <a:t>“</a:t>
              </a:r>
              <a:r>
                <a:rPr lang="es-ES" sz="2000" i="1" dirty="0">
                  <a:solidFill>
                    <a:srgbClr val="3333CC"/>
                  </a:solidFill>
                  <a:latin typeface="Maiandra GD" pitchFamily="34" charset="0"/>
                </a:rPr>
                <a:t>tubería</a:t>
              </a:r>
              <a:r>
                <a:rPr lang="es-ES" sz="2000" i="1" dirty="0" smtClean="0">
                  <a:solidFill>
                    <a:srgbClr val="3333CC"/>
                  </a:solidFill>
                  <a:latin typeface="Maiandra GD" pitchFamily="34" charset="0"/>
                </a:rPr>
                <a:t>”(pipe)</a:t>
              </a:r>
              <a:endParaRPr lang="es-ES" sz="2000" i="1" dirty="0">
                <a:solidFill>
                  <a:srgbClr val="3333CC"/>
                </a:solidFill>
                <a:latin typeface="Maiandra GD" pitchFamily="34" charset="0"/>
              </a:endParaRPr>
            </a:p>
            <a:p>
              <a:pPr algn="ctr">
                <a:buClr>
                  <a:srgbClr val="3333CC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2000" i="1" dirty="0" smtClean="0">
                  <a:solidFill>
                    <a:srgbClr val="3333CC"/>
                  </a:solidFill>
                  <a:latin typeface="Maiandra GD" pitchFamily="34" charset="0"/>
                </a:rPr>
                <a:t>entre </a:t>
              </a:r>
              <a:r>
                <a:rPr lang="es-ES" sz="2000" i="1" dirty="0">
                  <a:solidFill>
                    <a:srgbClr val="3333CC"/>
                  </a:solidFill>
                  <a:latin typeface="Maiandra GD" pitchFamily="34" charset="0"/>
                </a:rPr>
                <a:t>el cliente y servidor</a:t>
              </a: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2940" y="3024"/>
              <a:ext cx="2604" cy="894"/>
            </a:xfrm>
            <a:prstGeom prst="roundRect">
              <a:avLst>
                <a:gd name="adj" fmla="val 111"/>
              </a:avLst>
            </a:prstGeom>
            <a:noFill/>
            <a:ln w="2844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Maiandra GD" pitchFamily="34" charset="0"/>
              </a:endParaRPr>
            </a:p>
          </p:txBody>
        </p: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2638" y="2899"/>
              <a:ext cx="2327" cy="229"/>
              <a:chOff x="2638" y="2899"/>
              <a:chExt cx="2327" cy="229"/>
            </a:xfrm>
          </p:grpSpPr>
          <p:sp>
            <p:nvSpPr>
              <p:cNvPr id="9" name="AutoShape 8"/>
              <p:cNvSpPr>
                <a:spLocks noChangeArrowheads="1"/>
              </p:cNvSpPr>
              <p:nvPr/>
            </p:nvSpPr>
            <p:spPr bwMode="auto">
              <a:xfrm>
                <a:off x="3006" y="2934"/>
                <a:ext cx="1584" cy="162"/>
              </a:xfrm>
              <a:prstGeom prst="roundRect">
                <a:avLst>
                  <a:gd name="adj" fmla="val 616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Maiandra GD" pitchFamily="34" charset="0"/>
                </a:endParaRPr>
              </a:p>
            </p:txBody>
          </p:sp>
          <p:sp>
            <p:nvSpPr>
              <p:cNvPr id="10" name="AutoShape 9"/>
              <p:cNvSpPr>
                <a:spLocks noChangeArrowheads="1"/>
              </p:cNvSpPr>
              <p:nvPr/>
            </p:nvSpPr>
            <p:spPr bwMode="auto">
              <a:xfrm>
                <a:off x="2638" y="2899"/>
                <a:ext cx="2327" cy="229"/>
              </a:xfrm>
              <a:prstGeom prst="roundRect">
                <a:avLst>
                  <a:gd name="adj" fmla="val 398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FF0000"/>
                  </a:buClr>
                  <a:buSzPct val="100000"/>
                  <a:buFont typeface="Comic Sans MS" pitchFamily="66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s-ES" sz="2000">
                    <a:solidFill>
                      <a:srgbClr val="FF0000"/>
                    </a:solidFill>
                    <a:latin typeface="Maiandra GD" pitchFamily="34" charset="0"/>
                  </a:rPr>
                  <a:t>Punto de vista de la aplicación</a:t>
                </a:r>
              </a:p>
            </p:txBody>
          </p:sp>
        </p:grpSp>
      </p:grp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65</a:t>
            </a:fld>
            <a:endParaRPr lang="es-E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000240"/>
            <a:ext cx="3733810" cy="323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533400" y="228600"/>
            <a:ext cx="7770813" cy="1141413"/>
          </a:xfrm>
          <a:prstGeom prst="rect">
            <a:avLst/>
          </a:prstGeom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Términos utilizados en los procesos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57158" y="1142984"/>
            <a:ext cx="4681542" cy="4646613"/>
          </a:xfrm>
          <a:prstGeom prst="rect">
            <a:avLst/>
          </a:prstGeom>
          <a:ln/>
        </p:spPr>
        <p:txBody>
          <a:bodyPr/>
          <a:lstStyle/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Un </a:t>
            </a: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stream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 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aiandra GD" pitchFamily="34" charset="0"/>
              </a:rPr>
              <a:t>(flujo) 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es una secuencia de caracteres que fluyen hacia o desde un proceso.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Un 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input </a:t>
            </a: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stream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(flujo de entrada) esta ligado a alguna fuente de entrada para el proceso, por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ejemplo: 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teclado o socket.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Un 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output </a:t>
            </a: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stream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 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aiandra GD" pitchFamily="34" charset="0"/>
              </a:rPr>
              <a:t>(flujo de salida)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está ligado a una salida del proceso, </a:t>
            </a:r>
            <a:r>
              <a:rPr lang="es-ES" sz="2000" dirty="0" smtClean="0">
                <a:latin typeface="Maiandra GD" pitchFamily="34" charset="0"/>
              </a:rPr>
              <a:t>por ejemplo: 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monitor o socket.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66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533400" y="228600"/>
            <a:ext cx="7772400" cy="1143000"/>
          </a:xfrm>
          <a:prstGeom prst="rect">
            <a:avLst/>
          </a:prstGeom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Ejemplo de aplicación cliente-servidor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5720" y="1142984"/>
            <a:ext cx="4321205" cy="5429288"/>
          </a:xfrm>
          <a:prstGeom prst="rect">
            <a:avLst/>
          </a:prstGeom>
          <a:ln/>
        </p:spPr>
        <p:txBody>
          <a:bodyPr/>
          <a:lstStyle/>
          <a:p>
            <a:pPr marL="274320" marR="0" lvl="0" indent="-274320" algn="just" defTabSz="914400" rtl="0" eaLnBrk="1" fontAlgn="auto" latinLnBrk="0" hangingPunct="1">
              <a:spcBef>
                <a:spcPts val="5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1) Cliente lee líneas desde la entrada estándar (flujo </a:t>
            </a: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inFromUser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), las envía al servidor vía un socket (flujo </a:t>
            </a: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outToServer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).</a:t>
            </a:r>
          </a:p>
          <a:p>
            <a:pPr marL="274320" marR="0" lvl="0" indent="-274320" algn="just" defTabSz="914400" rtl="0" eaLnBrk="1" fontAlgn="auto" latinLnBrk="0" hangingPunct="1">
              <a:spcBef>
                <a:spcPts val="5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2)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El servidor lee líneas desde el socket.</a:t>
            </a:r>
          </a:p>
          <a:p>
            <a:pPr marL="274320" marR="0" lvl="0" indent="-274320" algn="just" defTabSz="914400" rtl="0" eaLnBrk="1" fontAlgn="auto" latinLnBrk="0" hangingPunct="1">
              <a:spcBef>
                <a:spcPts val="5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3) El servidor las convierte a mayúsculas, y las envía de vuelta al cliente.</a:t>
            </a:r>
          </a:p>
          <a:p>
            <a:pPr marL="274320" marR="0" lvl="0" indent="-274320" algn="just" defTabSz="914400" rtl="0" eaLnBrk="1" fontAlgn="auto" latinLnBrk="0" hangingPunct="1">
              <a:spcBef>
                <a:spcPts val="5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4) Cliente lee y muestra la línea modificada desde el socket (flujo </a:t>
            </a: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inFromServer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)</a:t>
            </a: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.</a:t>
            </a:r>
            <a:endParaRPr kumimoji="0" lang="es-E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0" y="1395413"/>
            <a:ext cx="9144000" cy="1587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>
              <a:latin typeface="Maiandra GD" pitchFamily="34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7524750" y="2708275"/>
            <a:ext cx="1206500" cy="762000"/>
          </a:xfrm>
          <a:prstGeom prst="roundRect">
            <a:avLst>
              <a:gd name="adj" fmla="val 208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>
              <a:latin typeface="Maiandra GD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500174"/>
            <a:ext cx="4178039" cy="441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7500958" y="3000372"/>
            <a:ext cx="864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b="1" i="1" dirty="0" smtClean="0">
                <a:solidFill>
                  <a:schemeClr val="tx2"/>
                </a:solidFill>
                <a:latin typeface="Maiandra GD" pitchFamily="34" charset="0"/>
              </a:rPr>
              <a:t>Proceso</a:t>
            </a:r>
          </a:p>
          <a:p>
            <a:pPr algn="ctr"/>
            <a:r>
              <a:rPr lang="es-MX" sz="1600" b="1" i="1" dirty="0" smtClean="0">
                <a:solidFill>
                  <a:schemeClr val="tx2"/>
                </a:solidFill>
                <a:latin typeface="Maiandra GD" pitchFamily="34" charset="0"/>
              </a:rPr>
              <a:t>cliente</a:t>
            </a:r>
            <a:endParaRPr lang="es-ES" sz="1600" b="1" i="1" dirty="0">
              <a:solidFill>
                <a:schemeClr val="tx2"/>
              </a:solidFill>
              <a:latin typeface="Maiandra GD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67</a:t>
            </a:fld>
            <a:endParaRPr lang="es-E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533400" y="228600"/>
            <a:ext cx="7772400" cy="1143000"/>
          </a:xfrm>
          <a:prstGeom prst="rect">
            <a:avLst/>
          </a:prstGeom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+mj-ea"/>
                <a:cs typeface="+mj-cs"/>
              </a:rPr>
              <a:t>Código</a:t>
            </a: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 Cliente Java (TCP)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00034" y="1000108"/>
            <a:ext cx="8289449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Aft>
                <a:spcPts val="600"/>
              </a:spcAft>
              <a:buClrTx/>
              <a:buSzTx/>
              <a:buFontTx/>
              <a:buNone/>
            </a:pPr>
            <a:r>
              <a:rPr lang="en-US" sz="1800" dirty="0">
                <a:latin typeface="Consolas" pitchFamily="49" charset="0"/>
              </a:rPr>
              <a:t>import java.io.*; </a:t>
            </a:r>
          </a:p>
          <a:p>
            <a:pPr>
              <a:spcAft>
                <a:spcPts val="600"/>
              </a:spcAft>
              <a:buClrTx/>
              <a:buSzTx/>
              <a:buFontTx/>
              <a:buNone/>
            </a:pPr>
            <a:r>
              <a:rPr lang="en-US" sz="1800" dirty="0">
                <a:latin typeface="Consolas" pitchFamily="49" charset="0"/>
              </a:rPr>
              <a:t>import java.net.*; </a:t>
            </a:r>
          </a:p>
          <a:p>
            <a:pPr>
              <a:spcAft>
                <a:spcPts val="600"/>
              </a:spcAft>
              <a:buClrTx/>
              <a:buSzTx/>
              <a:buFontTx/>
              <a:buNone/>
            </a:pPr>
            <a:r>
              <a:rPr lang="en-US" sz="1800" b="1" dirty="0">
                <a:solidFill>
                  <a:srgbClr val="FF0000"/>
                </a:solidFill>
                <a:latin typeface="Consolas" pitchFamily="49" charset="0"/>
              </a:rPr>
              <a:t>class </a:t>
            </a:r>
            <a:r>
              <a:rPr lang="en-US" sz="1800" b="1" dirty="0" err="1">
                <a:solidFill>
                  <a:srgbClr val="FF0000"/>
                </a:solidFill>
                <a:latin typeface="Consolas" pitchFamily="49" charset="0"/>
              </a:rPr>
              <a:t>TCPClient</a:t>
            </a:r>
            <a:r>
              <a:rPr lang="en-US" sz="1800" dirty="0">
                <a:latin typeface="Consolas" pitchFamily="49" charset="0"/>
              </a:rPr>
              <a:t> { </a:t>
            </a:r>
          </a:p>
          <a:p>
            <a:pPr>
              <a:spcAft>
                <a:spcPts val="600"/>
              </a:spcAft>
              <a:buClrTx/>
              <a:buSzTx/>
              <a:buFontTx/>
              <a:buNone/>
            </a:pPr>
            <a:endParaRPr lang="en-US" sz="1800" dirty="0">
              <a:latin typeface="Consolas" pitchFamily="49" charset="0"/>
            </a:endParaRPr>
          </a:p>
          <a:p>
            <a:pPr>
              <a:spcAft>
                <a:spcPts val="600"/>
              </a:spcAft>
              <a:buClrTx/>
              <a:buSzTx/>
              <a:buFontTx/>
              <a:buNone/>
            </a:pPr>
            <a:r>
              <a:rPr lang="en-US" sz="1800" dirty="0">
                <a:latin typeface="Consolas" pitchFamily="49" charset="0"/>
              </a:rPr>
              <a:t>    public static void main(String </a:t>
            </a:r>
            <a:r>
              <a:rPr lang="en-US" sz="1800" dirty="0" err="1">
                <a:latin typeface="Consolas" pitchFamily="49" charset="0"/>
              </a:rPr>
              <a:t>argv</a:t>
            </a:r>
            <a:r>
              <a:rPr lang="en-US" sz="1800" dirty="0">
                <a:latin typeface="Consolas" pitchFamily="49" charset="0"/>
              </a:rPr>
              <a:t>[]) throws Exception </a:t>
            </a:r>
            <a:r>
              <a:rPr lang="en-US" sz="1800" dirty="0" smtClean="0">
                <a:latin typeface="Consolas" pitchFamily="49" charset="0"/>
              </a:rPr>
              <a:t>{ </a:t>
            </a:r>
            <a:endParaRPr lang="en-US" sz="1800" dirty="0">
              <a:latin typeface="Consolas" pitchFamily="49" charset="0"/>
            </a:endParaRPr>
          </a:p>
          <a:p>
            <a:pPr>
              <a:spcAft>
                <a:spcPts val="600"/>
              </a:spcAft>
              <a:buClrTx/>
              <a:buSzTx/>
              <a:buFontTx/>
              <a:buNone/>
            </a:pPr>
            <a:r>
              <a:rPr lang="en-US" sz="1800" dirty="0">
                <a:latin typeface="Consolas" pitchFamily="49" charset="0"/>
              </a:rPr>
              <a:t>        String sentence; </a:t>
            </a:r>
          </a:p>
          <a:p>
            <a:pPr>
              <a:spcAft>
                <a:spcPts val="600"/>
              </a:spcAft>
              <a:buClrTx/>
              <a:buSzTx/>
              <a:buFontTx/>
              <a:buNone/>
            </a:pPr>
            <a:r>
              <a:rPr lang="en-US" sz="1800" dirty="0">
                <a:latin typeface="Consolas" pitchFamily="49" charset="0"/>
              </a:rPr>
              <a:t>        String </a:t>
            </a:r>
            <a:r>
              <a:rPr lang="en-US" sz="1800" dirty="0" err="1">
                <a:latin typeface="Consolas" pitchFamily="49" charset="0"/>
              </a:rPr>
              <a:t>modifiedSentence</a:t>
            </a:r>
            <a:r>
              <a:rPr lang="en-US" sz="1800" dirty="0">
                <a:latin typeface="Consolas" pitchFamily="49" charset="0"/>
              </a:rPr>
              <a:t>; </a:t>
            </a:r>
          </a:p>
          <a:p>
            <a:pPr>
              <a:spcAft>
                <a:spcPts val="600"/>
              </a:spcAft>
              <a:buClrTx/>
              <a:buSzTx/>
              <a:buFontTx/>
              <a:buNone/>
            </a:pPr>
            <a:endParaRPr lang="en-US" sz="1800" dirty="0">
              <a:latin typeface="Consolas" pitchFamily="49" charset="0"/>
            </a:endParaRPr>
          </a:p>
          <a:p>
            <a:pPr>
              <a:spcAft>
                <a:spcPts val="600"/>
              </a:spcAft>
              <a:buClrTx/>
              <a:buSzTx/>
              <a:buFontTx/>
              <a:buNone/>
            </a:pPr>
            <a:r>
              <a:rPr lang="en-US" sz="1800" dirty="0">
                <a:latin typeface="Consolas" pitchFamily="49" charset="0"/>
              </a:rPr>
              <a:t>        </a:t>
            </a:r>
            <a:r>
              <a:rPr lang="en-US" sz="1800" dirty="0" err="1">
                <a:latin typeface="Consolas" pitchFamily="49" charset="0"/>
              </a:rPr>
              <a:t>BufferedReader</a:t>
            </a:r>
            <a:r>
              <a:rPr lang="en-US" sz="1800" dirty="0">
                <a:latin typeface="Consolas" pitchFamily="49" charset="0"/>
              </a:rPr>
              <a:t> </a:t>
            </a:r>
            <a:r>
              <a:rPr lang="en-US" sz="1800" dirty="0" err="1">
                <a:latin typeface="Consolas" pitchFamily="49" charset="0"/>
              </a:rPr>
              <a:t>inFromUser</a:t>
            </a:r>
            <a:r>
              <a:rPr lang="en-US" sz="1800" dirty="0">
                <a:latin typeface="Consolas" pitchFamily="49" charset="0"/>
              </a:rPr>
              <a:t> = </a:t>
            </a:r>
          </a:p>
          <a:p>
            <a:pPr>
              <a:spcAft>
                <a:spcPts val="600"/>
              </a:spcAft>
              <a:buClrTx/>
              <a:buSzTx/>
              <a:buFontTx/>
              <a:buNone/>
            </a:pPr>
            <a:r>
              <a:rPr lang="en-US" sz="1800" dirty="0">
                <a:latin typeface="Consolas" pitchFamily="49" charset="0"/>
              </a:rPr>
              <a:t>          new </a:t>
            </a:r>
            <a:r>
              <a:rPr lang="en-US" sz="1800" dirty="0" err="1">
                <a:latin typeface="Consolas" pitchFamily="49" charset="0"/>
              </a:rPr>
              <a:t>BufferedReader</a:t>
            </a:r>
            <a:r>
              <a:rPr lang="en-US" sz="1800" dirty="0">
                <a:latin typeface="Consolas" pitchFamily="49" charset="0"/>
              </a:rPr>
              <a:t>(new </a:t>
            </a:r>
            <a:r>
              <a:rPr lang="en-US" sz="1800" dirty="0" err="1">
                <a:latin typeface="Consolas" pitchFamily="49" charset="0"/>
              </a:rPr>
              <a:t>InputStreamReader</a:t>
            </a:r>
            <a:r>
              <a:rPr lang="en-US" sz="1800" dirty="0">
                <a:latin typeface="Consolas" pitchFamily="49" charset="0"/>
              </a:rPr>
              <a:t>(</a:t>
            </a:r>
            <a:r>
              <a:rPr lang="en-US" sz="1800" dirty="0" err="1">
                <a:latin typeface="Consolas" pitchFamily="49" charset="0"/>
              </a:rPr>
              <a:t>System.in</a:t>
            </a:r>
            <a:r>
              <a:rPr lang="en-US" sz="1800" dirty="0">
                <a:latin typeface="Consolas" pitchFamily="49" charset="0"/>
              </a:rPr>
              <a:t>)); </a:t>
            </a:r>
          </a:p>
          <a:p>
            <a:pPr>
              <a:spcAft>
                <a:spcPts val="600"/>
              </a:spcAft>
              <a:buClrTx/>
              <a:buSzTx/>
              <a:buFontTx/>
              <a:buNone/>
            </a:pPr>
            <a:endParaRPr lang="en-US" sz="1800" dirty="0">
              <a:latin typeface="Consolas" pitchFamily="49" charset="0"/>
            </a:endParaRPr>
          </a:p>
          <a:p>
            <a:pPr>
              <a:spcAft>
                <a:spcPts val="600"/>
              </a:spcAft>
              <a:buClrTx/>
              <a:buSzTx/>
              <a:buFontTx/>
              <a:buNone/>
            </a:pPr>
            <a:r>
              <a:rPr lang="en-US" sz="1800" dirty="0">
                <a:latin typeface="Consolas" pitchFamily="49" charset="0"/>
              </a:rPr>
              <a:t>        Socket </a:t>
            </a:r>
            <a:r>
              <a:rPr lang="en-US" sz="1800" dirty="0" err="1">
                <a:latin typeface="Consolas" pitchFamily="49" charset="0"/>
              </a:rPr>
              <a:t>clientSocket</a:t>
            </a:r>
            <a:r>
              <a:rPr lang="en-US" sz="1800" dirty="0">
                <a:latin typeface="Consolas" pitchFamily="49" charset="0"/>
              </a:rPr>
              <a:t> = new Socket("hostname", 6789); </a:t>
            </a:r>
          </a:p>
          <a:p>
            <a:pPr>
              <a:spcAft>
                <a:spcPts val="600"/>
              </a:spcAft>
              <a:buClrTx/>
              <a:buSzTx/>
              <a:buFontTx/>
              <a:buNone/>
            </a:pPr>
            <a:endParaRPr lang="en-US" sz="1800" dirty="0">
              <a:latin typeface="Consolas" pitchFamily="49" charset="0"/>
            </a:endParaRPr>
          </a:p>
          <a:p>
            <a:pPr>
              <a:spcAft>
                <a:spcPts val="600"/>
              </a:spcAft>
              <a:buClrTx/>
              <a:buSzTx/>
              <a:buFontTx/>
              <a:buNone/>
            </a:pPr>
            <a:r>
              <a:rPr lang="en-US" sz="1800" dirty="0">
                <a:latin typeface="Consolas" pitchFamily="49" charset="0"/>
              </a:rPr>
              <a:t>        </a:t>
            </a:r>
            <a:r>
              <a:rPr lang="en-US" sz="1800" dirty="0" err="1">
                <a:latin typeface="Consolas" pitchFamily="49" charset="0"/>
              </a:rPr>
              <a:t>DataOutputStream</a:t>
            </a:r>
            <a:r>
              <a:rPr lang="en-US" sz="1800" dirty="0">
                <a:latin typeface="Consolas" pitchFamily="49" charset="0"/>
              </a:rPr>
              <a:t> </a:t>
            </a:r>
            <a:r>
              <a:rPr lang="en-US" sz="1800" dirty="0" err="1">
                <a:latin typeface="Consolas" pitchFamily="49" charset="0"/>
              </a:rPr>
              <a:t>outToServer</a:t>
            </a:r>
            <a:r>
              <a:rPr lang="en-US" sz="1800" dirty="0">
                <a:latin typeface="Consolas" pitchFamily="49" charset="0"/>
              </a:rPr>
              <a:t> = </a:t>
            </a:r>
          </a:p>
          <a:p>
            <a:pPr>
              <a:spcAft>
                <a:spcPts val="600"/>
              </a:spcAft>
              <a:buClrTx/>
              <a:buSzTx/>
              <a:buFontTx/>
              <a:buNone/>
            </a:pPr>
            <a:r>
              <a:rPr lang="en-US" sz="1800" dirty="0">
                <a:latin typeface="Consolas" pitchFamily="49" charset="0"/>
              </a:rPr>
              <a:t>          new </a:t>
            </a:r>
            <a:r>
              <a:rPr lang="en-US" sz="1800" dirty="0" err="1">
                <a:latin typeface="Consolas" pitchFamily="49" charset="0"/>
              </a:rPr>
              <a:t>DataOutputStream</a:t>
            </a:r>
            <a:r>
              <a:rPr lang="en-US" sz="1800" dirty="0">
                <a:latin typeface="Consolas" pitchFamily="49" charset="0"/>
              </a:rPr>
              <a:t>(</a:t>
            </a:r>
            <a:r>
              <a:rPr lang="en-US" sz="1800" dirty="0" err="1">
                <a:latin typeface="Consolas" pitchFamily="49" charset="0"/>
              </a:rPr>
              <a:t>clientSocket.getOutputStream</a:t>
            </a:r>
            <a:r>
              <a:rPr lang="en-US" sz="1800" dirty="0">
                <a:latin typeface="Consolas" pitchFamily="49" charset="0"/>
              </a:rPr>
              <a:t>()); </a:t>
            </a:r>
          </a:p>
          <a:p>
            <a:pPr>
              <a:spcAft>
                <a:spcPts val="600"/>
              </a:spcAft>
              <a:buClrTx/>
              <a:buSzTx/>
              <a:buFontTx/>
              <a:buNone/>
            </a:pPr>
            <a:endParaRPr lang="en-US" sz="1800" dirty="0">
              <a:latin typeface="Consolas" pitchFamily="49" charset="0"/>
            </a:endParaRPr>
          </a:p>
          <a:p>
            <a:pPr>
              <a:spcAft>
                <a:spcPts val="600"/>
              </a:spcAft>
              <a:buClrTx/>
              <a:buSzTx/>
              <a:buFontTx/>
              <a:buNone/>
            </a:pPr>
            <a:r>
              <a:rPr lang="en-US" sz="1600" dirty="0">
                <a:latin typeface="Consolas" pitchFamily="49" charset="0"/>
              </a:rPr>
              <a:t>        </a:t>
            </a: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68</a:t>
            </a:fld>
            <a:endParaRPr lang="es-E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00034" y="785795"/>
            <a:ext cx="8385204" cy="567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Aft>
                <a:spcPts val="600"/>
              </a:spcAft>
              <a:buClrTx/>
              <a:buSzTx/>
              <a:buFontTx/>
              <a:buNone/>
            </a:pPr>
            <a:r>
              <a:rPr lang="en-US" dirty="0">
                <a:latin typeface="Consolas" pitchFamily="49" charset="0"/>
              </a:rPr>
              <a:t>        </a:t>
            </a:r>
            <a:r>
              <a:rPr lang="en-US" dirty="0" err="1">
                <a:latin typeface="Consolas" pitchFamily="49" charset="0"/>
              </a:rPr>
              <a:t>BufferedReader</a:t>
            </a:r>
            <a:r>
              <a:rPr lang="en-US" dirty="0">
                <a:latin typeface="Consolas" pitchFamily="49" charset="0"/>
              </a:rPr>
              <a:t> </a:t>
            </a:r>
            <a:r>
              <a:rPr lang="en-US" dirty="0" err="1">
                <a:latin typeface="Consolas" pitchFamily="49" charset="0"/>
              </a:rPr>
              <a:t>inFromServer</a:t>
            </a:r>
            <a:r>
              <a:rPr lang="en-US" dirty="0">
                <a:latin typeface="Consolas" pitchFamily="49" charset="0"/>
              </a:rPr>
              <a:t> = </a:t>
            </a:r>
          </a:p>
          <a:p>
            <a:pPr>
              <a:spcAft>
                <a:spcPts val="600"/>
              </a:spcAft>
              <a:buClrTx/>
              <a:buSzTx/>
              <a:buFontTx/>
              <a:buNone/>
            </a:pPr>
            <a:r>
              <a:rPr lang="en-US" dirty="0">
                <a:latin typeface="Consolas" pitchFamily="49" charset="0"/>
              </a:rPr>
              <a:t>          new </a:t>
            </a:r>
            <a:r>
              <a:rPr lang="en-US" dirty="0" err="1">
                <a:latin typeface="Consolas" pitchFamily="49" charset="0"/>
              </a:rPr>
              <a:t>BufferedReader</a:t>
            </a:r>
            <a:r>
              <a:rPr lang="en-US" dirty="0">
                <a:latin typeface="Consolas" pitchFamily="49" charset="0"/>
              </a:rPr>
              <a:t>(new</a:t>
            </a:r>
          </a:p>
          <a:p>
            <a:pPr>
              <a:spcAft>
                <a:spcPts val="600"/>
              </a:spcAft>
              <a:buClrTx/>
              <a:buSzTx/>
              <a:buFontTx/>
              <a:buNone/>
            </a:pPr>
            <a:r>
              <a:rPr lang="en-US" dirty="0">
                <a:latin typeface="Consolas" pitchFamily="49" charset="0"/>
              </a:rPr>
              <a:t>          </a:t>
            </a:r>
            <a:r>
              <a:rPr lang="en-US" dirty="0" err="1">
                <a:latin typeface="Consolas" pitchFamily="49" charset="0"/>
              </a:rPr>
              <a:t>InputStreamReader</a:t>
            </a:r>
            <a:r>
              <a:rPr lang="en-US" dirty="0">
                <a:latin typeface="Consolas" pitchFamily="49" charset="0"/>
              </a:rPr>
              <a:t>(</a:t>
            </a:r>
            <a:r>
              <a:rPr lang="en-US" dirty="0" err="1">
                <a:latin typeface="Consolas" pitchFamily="49" charset="0"/>
              </a:rPr>
              <a:t>clientSocket.getInputStream</a:t>
            </a:r>
            <a:r>
              <a:rPr lang="en-US" dirty="0">
                <a:latin typeface="Consolas" pitchFamily="49" charset="0"/>
              </a:rPr>
              <a:t>())); </a:t>
            </a:r>
          </a:p>
          <a:p>
            <a:pPr>
              <a:spcAft>
                <a:spcPts val="600"/>
              </a:spcAft>
              <a:buClrTx/>
              <a:buSzTx/>
              <a:buFontTx/>
              <a:buNone/>
            </a:pPr>
            <a:endParaRPr lang="en-US" dirty="0">
              <a:latin typeface="Consolas" pitchFamily="49" charset="0"/>
            </a:endParaRPr>
          </a:p>
          <a:p>
            <a:pPr>
              <a:spcAft>
                <a:spcPts val="600"/>
              </a:spcAft>
              <a:buClrTx/>
              <a:buSzTx/>
              <a:buFontTx/>
              <a:buNone/>
            </a:pPr>
            <a:r>
              <a:rPr lang="en-US" dirty="0">
                <a:latin typeface="Consolas" pitchFamily="49" charset="0"/>
              </a:rPr>
              <a:t>        sentence = </a:t>
            </a:r>
            <a:r>
              <a:rPr lang="en-US" dirty="0" err="1">
                <a:latin typeface="Consolas" pitchFamily="49" charset="0"/>
              </a:rPr>
              <a:t>inFromUser.readLine</a:t>
            </a:r>
            <a:r>
              <a:rPr lang="en-US" dirty="0">
                <a:latin typeface="Consolas" pitchFamily="49" charset="0"/>
              </a:rPr>
              <a:t>(); </a:t>
            </a:r>
          </a:p>
          <a:p>
            <a:pPr>
              <a:spcAft>
                <a:spcPts val="600"/>
              </a:spcAft>
              <a:buClrTx/>
              <a:buSzTx/>
              <a:buFontTx/>
              <a:buNone/>
            </a:pPr>
            <a:endParaRPr lang="en-US" dirty="0">
              <a:latin typeface="Consolas" pitchFamily="49" charset="0"/>
            </a:endParaRPr>
          </a:p>
          <a:p>
            <a:pPr>
              <a:spcAft>
                <a:spcPts val="600"/>
              </a:spcAft>
              <a:buClrTx/>
              <a:buSzTx/>
              <a:buFontTx/>
              <a:buNone/>
            </a:pPr>
            <a:r>
              <a:rPr lang="en-US" dirty="0">
                <a:latin typeface="Consolas" pitchFamily="49" charset="0"/>
              </a:rPr>
              <a:t>        </a:t>
            </a:r>
            <a:r>
              <a:rPr lang="en-US" dirty="0" err="1">
                <a:latin typeface="Consolas" pitchFamily="49" charset="0"/>
              </a:rPr>
              <a:t>outToServer.writeBytes</a:t>
            </a:r>
            <a:r>
              <a:rPr lang="en-US" dirty="0">
                <a:latin typeface="Consolas" pitchFamily="49" charset="0"/>
              </a:rPr>
              <a:t>(sentence + '\n'); </a:t>
            </a:r>
          </a:p>
          <a:p>
            <a:pPr>
              <a:spcAft>
                <a:spcPts val="600"/>
              </a:spcAft>
              <a:buClrTx/>
              <a:buSzTx/>
              <a:buFontTx/>
              <a:buNone/>
            </a:pPr>
            <a:endParaRPr lang="en-US" dirty="0">
              <a:latin typeface="Consolas" pitchFamily="49" charset="0"/>
            </a:endParaRPr>
          </a:p>
          <a:p>
            <a:pPr>
              <a:spcAft>
                <a:spcPts val="600"/>
              </a:spcAft>
              <a:buClrTx/>
              <a:buSzTx/>
              <a:buFontTx/>
              <a:buNone/>
            </a:pPr>
            <a:r>
              <a:rPr lang="en-US" dirty="0">
                <a:latin typeface="Consolas" pitchFamily="49" charset="0"/>
              </a:rPr>
              <a:t>        </a:t>
            </a:r>
            <a:r>
              <a:rPr lang="en-US" dirty="0" err="1">
                <a:latin typeface="Consolas" pitchFamily="49" charset="0"/>
              </a:rPr>
              <a:t>modifiedSentence</a:t>
            </a:r>
            <a:r>
              <a:rPr lang="en-US" dirty="0">
                <a:latin typeface="Consolas" pitchFamily="49" charset="0"/>
              </a:rPr>
              <a:t> = </a:t>
            </a:r>
            <a:r>
              <a:rPr lang="en-US" dirty="0" err="1">
                <a:latin typeface="Consolas" pitchFamily="49" charset="0"/>
              </a:rPr>
              <a:t>inFromServer.readLine</a:t>
            </a:r>
            <a:r>
              <a:rPr lang="en-US" dirty="0">
                <a:latin typeface="Consolas" pitchFamily="49" charset="0"/>
              </a:rPr>
              <a:t>(); </a:t>
            </a:r>
          </a:p>
          <a:p>
            <a:pPr>
              <a:spcAft>
                <a:spcPts val="600"/>
              </a:spcAft>
              <a:buClrTx/>
              <a:buSzTx/>
              <a:buFontTx/>
              <a:buNone/>
            </a:pPr>
            <a:endParaRPr lang="en-US" dirty="0">
              <a:latin typeface="Consolas" pitchFamily="49" charset="0"/>
            </a:endParaRPr>
          </a:p>
          <a:p>
            <a:pPr>
              <a:spcAft>
                <a:spcPts val="600"/>
              </a:spcAft>
              <a:buClrTx/>
              <a:buSzTx/>
              <a:buFontTx/>
              <a:buNone/>
            </a:pPr>
            <a:r>
              <a:rPr lang="en-US" dirty="0">
                <a:latin typeface="Consolas" pitchFamily="49" charset="0"/>
              </a:rPr>
              <a:t>        </a:t>
            </a:r>
            <a:r>
              <a:rPr lang="en-US" dirty="0" err="1">
                <a:latin typeface="Consolas" pitchFamily="49" charset="0"/>
              </a:rPr>
              <a:t>System.out.println</a:t>
            </a:r>
            <a:r>
              <a:rPr lang="en-US" dirty="0">
                <a:latin typeface="Consolas" pitchFamily="49" charset="0"/>
              </a:rPr>
              <a:t>("FROM SERVER: " + </a:t>
            </a:r>
            <a:r>
              <a:rPr lang="en-US" dirty="0" err="1">
                <a:latin typeface="Consolas" pitchFamily="49" charset="0"/>
              </a:rPr>
              <a:t>modifiedSentence</a:t>
            </a:r>
            <a:r>
              <a:rPr lang="en-US" dirty="0">
                <a:latin typeface="Consolas" pitchFamily="49" charset="0"/>
              </a:rPr>
              <a:t>); </a:t>
            </a:r>
          </a:p>
          <a:p>
            <a:pPr>
              <a:spcAft>
                <a:spcPts val="600"/>
              </a:spcAft>
              <a:buClrTx/>
              <a:buSzTx/>
              <a:buFontTx/>
              <a:buNone/>
            </a:pPr>
            <a:endParaRPr lang="en-US" dirty="0">
              <a:latin typeface="Consolas" pitchFamily="49" charset="0"/>
            </a:endParaRPr>
          </a:p>
          <a:p>
            <a:pPr>
              <a:spcAft>
                <a:spcPts val="600"/>
              </a:spcAft>
              <a:buClrTx/>
              <a:buSzTx/>
              <a:buFontTx/>
              <a:buNone/>
            </a:pPr>
            <a:r>
              <a:rPr lang="en-US" dirty="0">
                <a:latin typeface="Consolas" pitchFamily="49" charset="0"/>
              </a:rPr>
              <a:t>        </a:t>
            </a:r>
            <a:r>
              <a:rPr lang="en-US" dirty="0" err="1">
                <a:latin typeface="Consolas" pitchFamily="49" charset="0"/>
              </a:rPr>
              <a:t>clientSocket.close</a:t>
            </a:r>
            <a:r>
              <a:rPr lang="en-US" dirty="0">
                <a:latin typeface="Consolas" pitchFamily="49" charset="0"/>
              </a:rPr>
              <a:t>(); </a:t>
            </a:r>
          </a:p>
          <a:p>
            <a:pPr>
              <a:spcAft>
                <a:spcPts val="600"/>
              </a:spcAft>
              <a:buClrTx/>
              <a:buSzTx/>
              <a:buFontTx/>
              <a:buNone/>
            </a:pPr>
            <a:r>
              <a:rPr lang="en-US" dirty="0">
                <a:latin typeface="Consolas" pitchFamily="49" charset="0"/>
              </a:rPr>
              <a:t>                   </a:t>
            </a:r>
          </a:p>
          <a:p>
            <a:pPr>
              <a:spcAft>
                <a:spcPts val="600"/>
              </a:spcAft>
              <a:buClrTx/>
              <a:buSzTx/>
              <a:buFontTx/>
              <a:buNone/>
            </a:pPr>
            <a:r>
              <a:rPr lang="en-US" dirty="0">
                <a:latin typeface="Consolas" pitchFamily="49" charset="0"/>
              </a:rPr>
              <a:t>    } </a:t>
            </a:r>
          </a:p>
          <a:p>
            <a:pPr>
              <a:spcAft>
                <a:spcPts val="600"/>
              </a:spcAft>
              <a:buClrTx/>
              <a:buSzTx/>
              <a:buFontTx/>
              <a:buNone/>
            </a:pPr>
            <a:r>
              <a:rPr lang="en-US" dirty="0">
                <a:latin typeface="Consolas" pitchFamily="49" charset="0"/>
              </a:rPr>
              <a:t>} 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69</a:t>
            </a:fld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9750" y="1142984"/>
            <a:ext cx="7772400" cy="4989529"/>
          </a:xfrm>
          <a:prstGeom prst="rect">
            <a:avLst/>
          </a:prstGeom>
          <a:ln/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Napster</a:t>
            </a: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aiandra GD" pitchFamily="34" charset="0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Transferencia de archivos P2P.</a:t>
            </a:r>
          </a:p>
          <a:p>
            <a:pPr marL="548640" marR="0" lvl="1" indent="-228600" algn="l" defTabSz="914400" rtl="0" eaLnBrk="1" fontAlgn="auto" latinLnBrk="0" hangingPunct="1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Búsqueda de archivos centralizada: </a:t>
            </a:r>
          </a:p>
          <a:p>
            <a:pPr marL="822960" marR="0" lvl="2" indent="-228600" algn="l" defTabSz="914400" rtl="0" eaLnBrk="1" fontAlgn="auto" latinLnBrk="0" hangingPunct="1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Pares registran contenidos en servidor central.</a:t>
            </a:r>
          </a:p>
          <a:p>
            <a:pPr marL="822960" marR="0" lvl="2" indent="-228600" algn="l" defTabSz="914400" rtl="0" eaLnBrk="1" fontAlgn="auto" latinLnBrk="0" hangingPunct="1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Pares consultan algún servidor central para localizar el contenido.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Mensajería Instantánea</a:t>
            </a:r>
          </a:p>
          <a:p>
            <a:pPr marL="548640" marR="0" lvl="1" indent="-228600" algn="l" defTabSz="914400" rtl="0" eaLnBrk="1" fontAlgn="auto" latinLnBrk="0" hangingPunct="1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Diálogo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entre los usuarios es P2P.</a:t>
            </a:r>
          </a:p>
          <a:p>
            <a:pPr marL="548640" marR="0" lvl="1" indent="-228600" algn="l" defTabSz="914400" rtl="0" eaLnBrk="1" fontAlgn="auto" latinLnBrk="0" hangingPunct="1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Detección/localización de presencia es centralizada:</a:t>
            </a:r>
          </a:p>
          <a:p>
            <a:pPr marL="822960" marR="0" lvl="2" indent="-228600" algn="l" defTabSz="914400" rtl="0" eaLnBrk="1" fontAlgn="auto" latinLnBrk="0" hangingPunct="1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Usuario registra su dirección IP en un servidor central cuando ingresa al sistema.</a:t>
            </a:r>
          </a:p>
          <a:p>
            <a:pPr marL="822960" marR="0" lvl="2" indent="-228600" algn="l" defTabSz="914400" rtl="0" eaLnBrk="1" fontAlgn="auto" latinLnBrk="0" hangingPunct="1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Usuarios contactan servidor central para encontrar las direcciones IP de sus amigos.</a:t>
            </a:r>
          </a:p>
          <a:p>
            <a:pPr marL="548640" marR="0" lvl="1" indent="-228600" algn="l" defTabSz="914400" rtl="0" eaLnBrk="1" fontAlgn="auto" latinLnBrk="0" hangingPunct="1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28596" y="71414"/>
            <a:ext cx="8280000" cy="77472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</a:pPr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Híbridos de Cliente-Servidor y P2P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7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428596" y="71414"/>
            <a:ext cx="7772400" cy="1143000"/>
          </a:xfrm>
          <a:prstGeom prst="rect">
            <a:avLst/>
          </a:prstGeom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+mj-ea"/>
                <a:cs typeface="+mj-cs"/>
              </a:rPr>
              <a:t>Código</a:t>
            </a: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 Servidor Java (TCP)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57158" y="714356"/>
            <a:ext cx="9351263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dirty="0">
                <a:latin typeface="Consolas" pitchFamily="49" charset="0"/>
              </a:rPr>
              <a:t>import java.io.*; 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dirty="0">
                <a:latin typeface="Consolas" pitchFamily="49" charset="0"/>
              </a:rPr>
              <a:t>import java.net.*; 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</a:rPr>
              <a:t>class </a:t>
            </a:r>
            <a:r>
              <a:rPr lang="en-US" b="1" dirty="0" err="1">
                <a:solidFill>
                  <a:srgbClr val="FF0000"/>
                </a:solidFill>
                <a:latin typeface="Consolas" pitchFamily="49" charset="0"/>
              </a:rPr>
              <a:t>TCPServer</a:t>
            </a:r>
            <a:r>
              <a:rPr lang="en-US" dirty="0">
                <a:latin typeface="Consolas" pitchFamily="49" charset="0"/>
              </a:rPr>
              <a:t> { 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endParaRPr lang="en-US" dirty="0">
              <a:latin typeface="Consolas" pitchFamily="49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dirty="0">
                <a:latin typeface="Consolas" pitchFamily="49" charset="0"/>
              </a:rPr>
              <a:t>  public static void main(String </a:t>
            </a:r>
            <a:r>
              <a:rPr lang="en-US" dirty="0" err="1">
                <a:latin typeface="Consolas" pitchFamily="49" charset="0"/>
              </a:rPr>
              <a:t>argv</a:t>
            </a:r>
            <a:r>
              <a:rPr lang="en-US" dirty="0">
                <a:latin typeface="Consolas" pitchFamily="49" charset="0"/>
              </a:rPr>
              <a:t>[]) throws Exception </a:t>
            </a:r>
            <a:r>
              <a:rPr lang="en-US" dirty="0" smtClean="0">
                <a:latin typeface="Consolas" pitchFamily="49" charset="0"/>
              </a:rPr>
              <a:t>{ </a:t>
            </a:r>
            <a:endParaRPr lang="en-US" dirty="0">
              <a:latin typeface="Consolas" pitchFamily="49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dirty="0">
                <a:latin typeface="Consolas" pitchFamily="49" charset="0"/>
              </a:rPr>
              <a:t>      String </a:t>
            </a:r>
            <a:r>
              <a:rPr lang="en-US" dirty="0" err="1">
                <a:latin typeface="Consolas" pitchFamily="49" charset="0"/>
              </a:rPr>
              <a:t>clientSentence</a:t>
            </a:r>
            <a:r>
              <a:rPr lang="en-US" dirty="0">
                <a:latin typeface="Consolas" pitchFamily="49" charset="0"/>
              </a:rPr>
              <a:t>; 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dirty="0">
                <a:latin typeface="Consolas" pitchFamily="49" charset="0"/>
              </a:rPr>
              <a:t>      String </a:t>
            </a:r>
            <a:r>
              <a:rPr lang="en-US" dirty="0" err="1">
                <a:latin typeface="Consolas" pitchFamily="49" charset="0"/>
              </a:rPr>
              <a:t>capitalizedSentence</a:t>
            </a:r>
            <a:r>
              <a:rPr lang="en-US" dirty="0">
                <a:latin typeface="Consolas" pitchFamily="49" charset="0"/>
              </a:rPr>
              <a:t>; 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endParaRPr lang="en-US" dirty="0">
              <a:latin typeface="Consolas" pitchFamily="49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dirty="0">
                <a:latin typeface="Consolas" pitchFamily="49" charset="0"/>
              </a:rPr>
              <a:t>      </a:t>
            </a:r>
            <a:r>
              <a:rPr lang="en-US" dirty="0" err="1">
                <a:latin typeface="Consolas" pitchFamily="49" charset="0"/>
              </a:rPr>
              <a:t>ServerSocket</a:t>
            </a:r>
            <a:r>
              <a:rPr lang="en-US" dirty="0">
                <a:latin typeface="Consolas" pitchFamily="49" charset="0"/>
              </a:rPr>
              <a:t> </a:t>
            </a:r>
            <a:r>
              <a:rPr lang="en-US" dirty="0" err="1">
                <a:latin typeface="Consolas" pitchFamily="49" charset="0"/>
              </a:rPr>
              <a:t>welcomeSocket</a:t>
            </a:r>
            <a:r>
              <a:rPr lang="en-US" dirty="0">
                <a:latin typeface="Consolas" pitchFamily="49" charset="0"/>
              </a:rPr>
              <a:t> = new </a:t>
            </a:r>
            <a:r>
              <a:rPr lang="en-US" dirty="0" err="1">
                <a:latin typeface="Consolas" pitchFamily="49" charset="0"/>
              </a:rPr>
              <a:t>ServerSocket</a:t>
            </a:r>
            <a:r>
              <a:rPr lang="en-US" dirty="0">
                <a:latin typeface="Consolas" pitchFamily="49" charset="0"/>
              </a:rPr>
              <a:t>(6789); 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dirty="0">
                <a:latin typeface="Consolas" pitchFamily="49" charset="0"/>
              </a:rPr>
              <a:t>  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dirty="0">
                <a:latin typeface="Consolas" pitchFamily="49" charset="0"/>
              </a:rPr>
              <a:t>      while(true) { 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dirty="0">
                <a:latin typeface="Consolas" pitchFamily="49" charset="0"/>
              </a:rPr>
              <a:t>  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dirty="0">
                <a:latin typeface="Consolas" pitchFamily="49" charset="0"/>
              </a:rPr>
              <a:t>            Socket </a:t>
            </a:r>
            <a:r>
              <a:rPr lang="en-US" dirty="0" err="1">
                <a:latin typeface="Consolas" pitchFamily="49" charset="0"/>
              </a:rPr>
              <a:t>connectionSocket</a:t>
            </a:r>
            <a:r>
              <a:rPr lang="en-US" dirty="0">
                <a:latin typeface="Consolas" pitchFamily="49" charset="0"/>
              </a:rPr>
              <a:t> = </a:t>
            </a:r>
            <a:r>
              <a:rPr lang="en-US" dirty="0" err="1">
                <a:latin typeface="Consolas" pitchFamily="49" charset="0"/>
              </a:rPr>
              <a:t>welcomeSocket.accept</a:t>
            </a:r>
            <a:r>
              <a:rPr lang="en-US" dirty="0">
                <a:latin typeface="Consolas" pitchFamily="49" charset="0"/>
              </a:rPr>
              <a:t>(); 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endParaRPr lang="en-US" dirty="0">
              <a:latin typeface="Consolas" pitchFamily="49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dirty="0">
                <a:latin typeface="Consolas" pitchFamily="49" charset="0"/>
              </a:rPr>
              <a:t>           </a:t>
            </a:r>
            <a:r>
              <a:rPr lang="en-US" dirty="0" err="1">
                <a:latin typeface="Consolas" pitchFamily="49" charset="0"/>
              </a:rPr>
              <a:t>BufferedReader</a:t>
            </a:r>
            <a:r>
              <a:rPr lang="en-US" dirty="0">
                <a:latin typeface="Consolas" pitchFamily="49" charset="0"/>
              </a:rPr>
              <a:t> </a:t>
            </a:r>
            <a:r>
              <a:rPr lang="en-US" dirty="0" err="1">
                <a:latin typeface="Consolas" pitchFamily="49" charset="0"/>
              </a:rPr>
              <a:t>inFromClient</a:t>
            </a:r>
            <a:r>
              <a:rPr lang="en-US" dirty="0">
                <a:latin typeface="Consolas" pitchFamily="49" charset="0"/>
              </a:rPr>
              <a:t> = 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dirty="0">
                <a:latin typeface="Consolas" pitchFamily="49" charset="0"/>
              </a:rPr>
              <a:t>              new </a:t>
            </a:r>
            <a:r>
              <a:rPr lang="en-US" dirty="0" err="1">
                <a:latin typeface="Consolas" pitchFamily="49" charset="0"/>
              </a:rPr>
              <a:t>BufferedReader</a:t>
            </a:r>
            <a:r>
              <a:rPr lang="en-US" dirty="0">
                <a:latin typeface="Consolas" pitchFamily="49" charset="0"/>
              </a:rPr>
              <a:t>(new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dirty="0">
                <a:latin typeface="Consolas" pitchFamily="49" charset="0"/>
              </a:rPr>
              <a:t>              </a:t>
            </a:r>
            <a:r>
              <a:rPr lang="en-US" dirty="0" err="1">
                <a:latin typeface="Consolas" pitchFamily="49" charset="0"/>
              </a:rPr>
              <a:t>InputStreamReader</a:t>
            </a:r>
            <a:r>
              <a:rPr lang="en-US" dirty="0">
                <a:latin typeface="Consolas" pitchFamily="49" charset="0"/>
              </a:rPr>
              <a:t>(</a:t>
            </a:r>
            <a:r>
              <a:rPr lang="en-US" dirty="0" err="1">
                <a:latin typeface="Consolas" pitchFamily="49" charset="0"/>
              </a:rPr>
              <a:t>connectionSocket.getInputStream</a:t>
            </a:r>
            <a:r>
              <a:rPr lang="en-US" dirty="0">
                <a:latin typeface="Consolas" pitchFamily="49" charset="0"/>
              </a:rPr>
              <a:t>())); 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endParaRPr lang="en-US" dirty="0">
              <a:latin typeface="Consolas" pitchFamily="49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dirty="0">
                <a:latin typeface="Consolas" pitchFamily="49" charset="0"/>
              </a:rPr>
              <a:t>           </a:t>
            </a:r>
            <a:endParaRPr lang="en-US" sz="2000" dirty="0">
              <a:latin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70</a:t>
            </a:fld>
            <a:endParaRPr lang="es-E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57158" y="1285860"/>
            <a:ext cx="850112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dirty="0">
              <a:latin typeface="Consolas" pitchFamily="49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dirty="0">
              <a:latin typeface="Consolas" pitchFamily="49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dirty="0">
                <a:latin typeface="Consolas" pitchFamily="49" charset="0"/>
              </a:rPr>
              <a:t>       </a:t>
            </a:r>
            <a:r>
              <a:rPr lang="en-US" dirty="0" err="1" smtClean="0">
                <a:latin typeface="Consolas" pitchFamily="49" charset="0"/>
              </a:rPr>
              <a:t>DataOutputStream</a:t>
            </a:r>
            <a:r>
              <a:rPr lang="en-US" dirty="0" smtClean="0">
                <a:latin typeface="Consolas" pitchFamily="49" charset="0"/>
              </a:rPr>
              <a:t>  </a:t>
            </a:r>
            <a:r>
              <a:rPr lang="en-US" dirty="0" err="1">
                <a:latin typeface="Consolas" pitchFamily="49" charset="0"/>
              </a:rPr>
              <a:t>outToClient</a:t>
            </a:r>
            <a:r>
              <a:rPr lang="en-US" dirty="0">
                <a:latin typeface="Consolas" pitchFamily="49" charset="0"/>
              </a:rPr>
              <a:t> =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dirty="0">
                <a:latin typeface="Consolas" pitchFamily="49" charset="0"/>
              </a:rPr>
              <a:t>         </a:t>
            </a:r>
            <a:r>
              <a:rPr lang="en-US" dirty="0" smtClean="0">
                <a:latin typeface="Consolas" pitchFamily="49" charset="0"/>
              </a:rPr>
              <a:t>new </a:t>
            </a:r>
            <a:r>
              <a:rPr lang="en-US" dirty="0" err="1" smtClean="0">
                <a:latin typeface="Consolas" pitchFamily="49" charset="0"/>
              </a:rPr>
              <a:t>DataOutputStream</a:t>
            </a:r>
            <a:r>
              <a:rPr lang="en-US" dirty="0" smtClean="0">
                <a:latin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</a:rPr>
              <a:t>connectionSocket.getOutputStream</a:t>
            </a:r>
            <a:r>
              <a:rPr lang="en-US" dirty="0">
                <a:latin typeface="Consolas" pitchFamily="49" charset="0"/>
              </a:rPr>
              <a:t>());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dirty="0">
              <a:latin typeface="Consolas" pitchFamily="49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dirty="0">
                <a:latin typeface="Consolas" pitchFamily="49" charset="0"/>
              </a:rPr>
              <a:t>       </a:t>
            </a:r>
            <a:r>
              <a:rPr lang="en-US" dirty="0" err="1" smtClean="0">
                <a:latin typeface="Consolas" pitchFamily="49" charset="0"/>
              </a:rPr>
              <a:t>clientSentence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dirty="0">
                <a:latin typeface="Consolas" pitchFamily="49" charset="0"/>
              </a:rPr>
              <a:t>= </a:t>
            </a:r>
            <a:r>
              <a:rPr lang="en-US" dirty="0" err="1">
                <a:latin typeface="Consolas" pitchFamily="49" charset="0"/>
              </a:rPr>
              <a:t>inFromClient.readLine</a:t>
            </a:r>
            <a:r>
              <a:rPr lang="en-US" dirty="0">
                <a:latin typeface="Consolas" pitchFamily="49" charset="0"/>
              </a:rPr>
              <a:t>();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dirty="0">
              <a:latin typeface="Consolas" pitchFamily="49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dirty="0">
                <a:latin typeface="Consolas" pitchFamily="49" charset="0"/>
              </a:rPr>
              <a:t>       </a:t>
            </a:r>
            <a:r>
              <a:rPr lang="en-US" dirty="0" err="1" smtClean="0">
                <a:latin typeface="Consolas" pitchFamily="49" charset="0"/>
              </a:rPr>
              <a:t>capitalizedSentence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dirty="0">
                <a:latin typeface="Consolas" pitchFamily="49" charset="0"/>
              </a:rPr>
              <a:t>= </a:t>
            </a:r>
            <a:r>
              <a:rPr lang="en-US" dirty="0" err="1">
                <a:latin typeface="Consolas" pitchFamily="49" charset="0"/>
              </a:rPr>
              <a:t>clientSentence.toUpperCase</a:t>
            </a:r>
            <a:r>
              <a:rPr lang="en-US" dirty="0">
                <a:latin typeface="Consolas" pitchFamily="49" charset="0"/>
              </a:rPr>
              <a:t>() + '\n';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dirty="0">
              <a:latin typeface="Consolas" pitchFamily="49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dirty="0">
                <a:latin typeface="Consolas" pitchFamily="49" charset="0"/>
              </a:rPr>
              <a:t>           </a:t>
            </a:r>
            <a:r>
              <a:rPr lang="en-US" dirty="0" err="1">
                <a:latin typeface="Consolas" pitchFamily="49" charset="0"/>
              </a:rPr>
              <a:t>outToClient.writeBytes</a:t>
            </a:r>
            <a:r>
              <a:rPr lang="en-US" dirty="0">
                <a:latin typeface="Consolas" pitchFamily="49" charset="0"/>
              </a:rPr>
              <a:t>(</a:t>
            </a:r>
            <a:r>
              <a:rPr lang="en-US" dirty="0" err="1">
                <a:latin typeface="Consolas" pitchFamily="49" charset="0"/>
              </a:rPr>
              <a:t>capitalizedSentence</a:t>
            </a:r>
            <a:r>
              <a:rPr lang="en-US" dirty="0">
                <a:latin typeface="Consolas" pitchFamily="49" charset="0"/>
              </a:rPr>
              <a:t>);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dirty="0">
                <a:latin typeface="Consolas" pitchFamily="49" charset="0"/>
              </a:rPr>
              <a:t>        }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dirty="0">
                <a:latin typeface="Consolas" pitchFamily="49" charset="0"/>
              </a:rPr>
              <a:t>    }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dirty="0">
                <a:latin typeface="Consolas" pitchFamily="49" charset="0"/>
              </a:rPr>
              <a:t>}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dirty="0">
                <a:latin typeface="Consolas" pitchFamily="49" charset="0"/>
              </a:rPr>
              <a:t> 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71</a:t>
            </a:fld>
            <a:endParaRPr lang="es-E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71414"/>
            <a:ext cx="7772400" cy="1143000"/>
          </a:xfrm>
        </p:spPr>
        <p:txBody>
          <a:bodyPr>
            <a:normAutofit/>
          </a:bodyPr>
          <a:lstStyle/>
          <a:p>
            <a:r>
              <a:rPr lang="es-MX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Bibliografía</a:t>
            </a:r>
            <a:endParaRPr lang="es-E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89119"/>
            <a:ext cx="8229600" cy="4525963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1800" b="1" i="1" dirty="0" smtClean="0">
                <a:latin typeface="Maiandra GD" pitchFamily="34" charset="0"/>
              </a:rPr>
              <a:t>Computer Networking: A Top Down Approach </a:t>
            </a:r>
            <a:r>
              <a:rPr lang="en-US" sz="1800" b="1" dirty="0" smtClean="0">
                <a:latin typeface="Maiandra GD" pitchFamily="34" charset="0"/>
              </a:rPr>
              <a:t/>
            </a:r>
            <a:br>
              <a:rPr lang="en-US" sz="1800" b="1" dirty="0" smtClean="0">
                <a:latin typeface="Maiandra GD" pitchFamily="34" charset="0"/>
              </a:rPr>
            </a:br>
            <a:r>
              <a:rPr lang="en-US" sz="1800" dirty="0" smtClean="0">
                <a:latin typeface="Maiandra GD" pitchFamily="34" charset="0"/>
              </a:rPr>
              <a:t>4</a:t>
            </a:r>
            <a:r>
              <a:rPr lang="en-US" sz="1800" baseline="30000" dirty="0" smtClean="0">
                <a:latin typeface="Maiandra GD" pitchFamily="34" charset="0"/>
              </a:rPr>
              <a:t>th</a:t>
            </a:r>
            <a:r>
              <a:rPr lang="en-US" sz="1800" dirty="0" smtClean="0">
                <a:latin typeface="Maiandra GD" pitchFamily="34" charset="0"/>
              </a:rPr>
              <a:t> edition</a:t>
            </a:r>
            <a:br>
              <a:rPr lang="en-US" sz="1800" dirty="0" smtClean="0">
                <a:latin typeface="Maiandra GD" pitchFamily="34" charset="0"/>
              </a:rPr>
            </a:br>
            <a:r>
              <a:rPr lang="en-US" sz="1800" dirty="0" smtClean="0">
                <a:latin typeface="Maiandra GD" pitchFamily="34" charset="0"/>
              </a:rPr>
              <a:t>Jim Kurose, Keith Ross</a:t>
            </a:r>
            <a:br>
              <a:rPr lang="en-US" sz="1800" dirty="0" smtClean="0">
                <a:latin typeface="Maiandra GD" pitchFamily="34" charset="0"/>
              </a:rPr>
            </a:br>
            <a:r>
              <a:rPr lang="en-US" sz="1800" dirty="0" smtClean="0">
                <a:latin typeface="Maiandra GD" pitchFamily="34" charset="0"/>
              </a:rPr>
              <a:t>Addison-Wesley, July 2007, ISBN: 9780321497703</a:t>
            </a:r>
          </a:p>
          <a:p>
            <a:pPr lvl="1">
              <a:lnSpc>
                <a:spcPct val="90000"/>
              </a:lnSpc>
            </a:pPr>
            <a:endParaRPr lang="es-ES" sz="1800" dirty="0" smtClean="0">
              <a:latin typeface="Maiandra GD" pitchFamily="34" charset="0"/>
            </a:endParaRPr>
          </a:p>
          <a:p>
            <a:pPr lvl="1">
              <a:lnSpc>
                <a:spcPct val="90000"/>
              </a:lnSpc>
              <a:buNone/>
            </a:pPr>
            <a:endParaRPr lang="es-MX" sz="1800" dirty="0" smtClean="0">
              <a:latin typeface="Maiandra GD" pitchFamily="34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v"/>
            </a:pPr>
            <a:r>
              <a:rPr lang="es-MX" sz="1800" b="1" i="1" dirty="0" smtClean="0">
                <a:latin typeface="Maiandra GD" pitchFamily="34" charset="0"/>
              </a:rPr>
              <a:t>Network Fundamentals, CCNA </a:t>
            </a:r>
            <a:r>
              <a:rPr lang="es-MX" sz="1800" b="1" i="1" dirty="0" err="1" smtClean="0">
                <a:latin typeface="Maiandra GD" pitchFamily="34" charset="0"/>
              </a:rPr>
              <a:t>Exploration</a:t>
            </a:r>
            <a:r>
              <a:rPr lang="es-MX" sz="1800" b="1" i="1" dirty="0" smtClean="0">
                <a:latin typeface="Maiandra GD" pitchFamily="34" charset="0"/>
              </a:rPr>
              <a:t> </a:t>
            </a:r>
            <a:r>
              <a:rPr lang="es-MX" sz="1800" b="1" i="1" dirty="0" err="1" smtClean="0">
                <a:latin typeface="Maiandra GD" pitchFamily="34" charset="0"/>
              </a:rPr>
              <a:t>Companion</a:t>
            </a:r>
            <a:r>
              <a:rPr lang="es-MX" sz="1800" b="1" i="1" dirty="0" smtClean="0">
                <a:latin typeface="Maiandra GD" pitchFamily="34" charset="0"/>
              </a:rPr>
              <a:t> Guide</a:t>
            </a:r>
          </a:p>
          <a:p>
            <a:pPr lvl="1">
              <a:lnSpc>
                <a:spcPct val="90000"/>
              </a:lnSpc>
              <a:buNone/>
            </a:pPr>
            <a:r>
              <a:rPr lang="es-MX" sz="1800" dirty="0" smtClean="0">
                <a:latin typeface="Maiandra GD" pitchFamily="34" charset="0"/>
              </a:rPr>
              <a:t>	Mark </a:t>
            </a:r>
            <a:r>
              <a:rPr lang="es-MX" sz="1800" dirty="0" err="1" smtClean="0">
                <a:latin typeface="Maiandra GD" pitchFamily="34" charset="0"/>
              </a:rPr>
              <a:t>A.Dye</a:t>
            </a:r>
            <a:r>
              <a:rPr lang="es-MX" sz="1800" dirty="0" smtClean="0">
                <a:latin typeface="Maiandra GD" pitchFamily="34" charset="0"/>
              </a:rPr>
              <a:t>, Rick McDonald, </a:t>
            </a:r>
            <a:r>
              <a:rPr lang="es-MX" sz="1800" dirty="0" err="1" smtClean="0">
                <a:latin typeface="Maiandra GD" pitchFamily="34" charset="0"/>
              </a:rPr>
              <a:t>Antoon</a:t>
            </a:r>
            <a:r>
              <a:rPr lang="es-MX" sz="1800" dirty="0" smtClean="0">
                <a:latin typeface="Maiandra GD" pitchFamily="34" charset="0"/>
              </a:rPr>
              <a:t> W. </a:t>
            </a:r>
            <a:r>
              <a:rPr lang="es-MX" sz="1800" dirty="0" err="1" smtClean="0">
                <a:latin typeface="Maiandra GD" pitchFamily="34" charset="0"/>
              </a:rPr>
              <a:t>Rufi</a:t>
            </a:r>
            <a:endParaRPr lang="es-MX" sz="1800" dirty="0" smtClean="0">
              <a:latin typeface="Maiandra GD" pitchFamily="34" charset="0"/>
            </a:endParaRPr>
          </a:p>
          <a:p>
            <a:pPr lvl="1">
              <a:lnSpc>
                <a:spcPct val="90000"/>
              </a:lnSpc>
              <a:buNone/>
            </a:pPr>
            <a:r>
              <a:rPr lang="es-MX" sz="1800" dirty="0" smtClean="0">
                <a:latin typeface="Maiandra GD" pitchFamily="34" charset="0"/>
              </a:rPr>
              <a:t>	Cisco </a:t>
            </a:r>
            <a:r>
              <a:rPr lang="es-MX" sz="1800" dirty="0" err="1" smtClean="0">
                <a:latin typeface="Maiandra GD" pitchFamily="34" charset="0"/>
              </a:rPr>
              <a:t>Press</a:t>
            </a:r>
            <a:r>
              <a:rPr lang="es-MX" sz="1800" dirty="0" smtClean="0">
                <a:latin typeface="Maiandra GD" pitchFamily="34" charset="0"/>
              </a:rPr>
              <a:t>, Noviembre 2007, ISBN: 9781587132087</a:t>
            </a:r>
            <a:endParaRPr lang="es-ES" sz="1800" dirty="0" smtClean="0">
              <a:latin typeface="Maiandra GD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A971-267B-4C68-8D7F-AE83A1F219EA}" type="slidenum">
              <a:rPr lang="es-ES" smtClean="0"/>
              <a:pPr/>
              <a:t>72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71414"/>
            <a:ext cx="8280000" cy="77472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</a:pPr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Comunicación entre procesos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85720" y="1142984"/>
            <a:ext cx="4237068" cy="5357850"/>
          </a:xfrm>
          <a:prstGeom prst="rect">
            <a:avLst/>
          </a:prstGeom>
          <a:ln/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Proceso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: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programa que corre en un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sistema final.</a:t>
            </a: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Dentro del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sistema final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dos procesos se comunican usando 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comunicación entre proceso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(definida por el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sistema operativo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).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Procesos en diferentes sistemas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finales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se comunican vía intercambio de 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mensajes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aiandra GD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903788" y="1477963"/>
            <a:ext cx="4025930" cy="2522541"/>
          </a:xfrm>
          <a:prstGeom prst="rect">
            <a:avLst/>
          </a:prstGeom>
          <a:ln w="25560">
            <a:solidFill>
              <a:srgbClr val="FF0000"/>
            </a:solidFill>
          </a:ln>
        </p:spPr>
        <p:txBody>
          <a:bodyPr/>
          <a:lstStyle/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Proceso Cliente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: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proceso que inicia la comunicación.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Proceso servidor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itchFamily="34" charset="0"/>
              </a:rPr>
              <a:t>: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</a:rPr>
              <a:t> proceso que espera por ser contactado.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ZapfDingbats" pitchFamily="8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429132"/>
            <a:ext cx="2159579" cy="138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8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285720" y="1000108"/>
            <a:ext cx="4143404" cy="557216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 dirty="0" smtClean="0">
                <a:latin typeface="Maiandra GD" pitchFamily="34" charset="0"/>
              </a:rPr>
              <a:t>Procesos que envían/reciben mensajes a/desde la red a través de una interface.</a:t>
            </a:r>
            <a:endParaRPr lang="es-ES" sz="2000" dirty="0" smtClean="0">
              <a:solidFill>
                <a:srgbClr val="FF0000"/>
              </a:solidFill>
              <a:latin typeface="Maiandra GD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 dirty="0" smtClean="0">
                <a:latin typeface="Maiandra GD" pitchFamily="34" charset="0"/>
              </a:rPr>
              <a:t>socket son análogos a puertas</a:t>
            </a:r>
          </a:p>
          <a:p>
            <a:pPr lvl="1" algn="just">
              <a:lnSpc>
                <a:spcPct val="15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1800" dirty="0" smtClean="0">
                <a:latin typeface="Maiandra GD" pitchFamily="34" charset="0"/>
              </a:rPr>
              <a:t>Proceso transmisor:</a:t>
            </a:r>
          </a:p>
          <a:p>
            <a:pPr lvl="2" algn="just">
              <a:lnSpc>
                <a:spcPct val="15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1600" dirty="0" smtClean="0">
                <a:latin typeface="Maiandra GD" pitchFamily="34" charset="0"/>
              </a:rPr>
              <a:t>saca mensajes por la puerta.</a:t>
            </a:r>
          </a:p>
          <a:p>
            <a:pPr lvl="2" algn="just">
              <a:lnSpc>
                <a:spcPct val="15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1600" dirty="0" smtClean="0">
                <a:latin typeface="Maiandra GD" pitchFamily="34" charset="0"/>
              </a:rPr>
              <a:t>confía en la infraestructura de transporte al otro lado de la puerta, la cual lleva los mensajes al socket en el proceso receptor.</a:t>
            </a:r>
            <a:endParaRPr lang="es-ES" sz="1600" dirty="0">
              <a:latin typeface="Maiandra GD" pitchFamily="34" charset="0"/>
            </a:endParaRPr>
          </a:p>
        </p:txBody>
      </p:sp>
      <p:grpSp>
        <p:nvGrpSpPr>
          <p:cNvPr id="45" name="44 Grupo"/>
          <p:cNvGrpSpPr/>
          <p:nvPr/>
        </p:nvGrpSpPr>
        <p:grpSpPr>
          <a:xfrm>
            <a:off x="4692650" y="2780847"/>
            <a:ext cx="4219575" cy="3934301"/>
            <a:chOff x="4692650" y="1471613"/>
            <a:chExt cx="4219575" cy="3934301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5930900" y="3522663"/>
              <a:ext cx="1808163" cy="1031875"/>
            </a:xfrm>
            <a:custGeom>
              <a:avLst/>
              <a:gdLst/>
              <a:ahLst/>
              <a:cxnLst>
                <a:cxn ang="0">
                  <a:pos x="27" y="652"/>
                </a:cxn>
                <a:cxn ang="0">
                  <a:pos x="105" y="76"/>
                </a:cxn>
                <a:cxn ang="0">
                  <a:pos x="657" y="196"/>
                </a:cxn>
                <a:cxn ang="0">
                  <a:pos x="1209" y="100"/>
                </a:cxn>
                <a:cxn ang="0">
                  <a:pos x="2001" y="406"/>
                </a:cxn>
                <a:cxn ang="0">
                  <a:pos x="2013" y="1144"/>
                </a:cxn>
                <a:cxn ang="0">
                  <a:pos x="1581" y="1600"/>
                </a:cxn>
                <a:cxn ang="0">
                  <a:pos x="813" y="1516"/>
                </a:cxn>
                <a:cxn ang="0">
                  <a:pos x="501" y="1270"/>
                </a:cxn>
                <a:cxn ang="0">
                  <a:pos x="183" y="1066"/>
                </a:cxn>
                <a:cxn ang="0">
                  <a:pos x="27" y="652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 sz="1600">
                <a:latin typeface="Maiandra GD" pitchFamily="34" charset="0"/>
              </a:endParaRPr>
            </a:p>
          </p:txBody>
        </p:sp>
        <p:grpSp>
          <p:nvGrpSpPr>
            <p:cNvPr id="8" name="Group 37"/>
            <p:cNvGrpSpPr>
              <a:grpSpLocks/>
            </p:cNvGrpSpPr>
            <p:nvPr/>
          </p:nvGrpSpPr>
          <p:grpSpPr bwMode="auto">
            <a:xfrm>
              <a:off x="4692650" y="1492250"/>
              <a:ext cx="1062038" cy="3487739"/>
              <a:chOff x="2933" y="616"/>
              <a:chExt cx="669" cy="2197"/>
            </a:xfrm>
          </p:grpSpPr>
          <p:sp>
            <p:nvSpPr>
              <p:cNvPr id="9" name="Text Box 14"/>
              <p:cNvSpPr txBox="1">
                <a:spLocks noChangeArrowheads="1"/>
              </p:cNvSpPr>
              <p:nvPr/>
            </p:nvSpPr>
            <p:spPr bwMode="auto">
              <a:xfrm>
                <a:off x="3361" y="2600"/>
                <a:ext cx="116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s-ES" sz="1600">
                  <a:latin typeface="Maiandra GD" pitchFamily="34" charset="0"/>
                </a:endParaRPr>
              </a:p>
            </p:txBody>
          </p:sp>
          <p:graphicFrame>
            <p:nvGraphicFramePr>
              <p:cNvPr id="10" name="Object 5"/>
              <p:cNvGraphicFramePr>
                <a:graphicFrameLocks noChangeAspect="1"/>
              </p:cNvGraphicFramePr>
              <p:nvPr/>
            </p:nvGraphicFramePr>
            <p:xfrm>
              <a:off x="3039" y="996"/>
              <a:ext cx="405" cy="321"/>
            </p:xfrm>
            <a:graphic>
              <a:graphicData uri="http://schemas.openxmlformats.org/presentationml/2006/ole">
                <p:oleObj spid="_x0000_s5122" name="Clip" r:id="rId4" imgW="1305000" imgH="1085760" progId="">
                  <p:embed/>
                </p:oleObj>
              </a:graphicData>
            </a:graphic>
          </p:graphicFrame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2933" y="1323"/>
                <a:ext cx="669" cy="353"/>
                <a:chOff x="3046" y="1508"/>
                <a:chExt cx="669" cy="353"/>
              </a:xfrm>
            </p:grpSpPr>
            <p:sp>
              <p:nvSpPr>
                <p:cNvPr id="19" name="Oval 8"/>
                <p:cNvSpPr>
                  <a:spLocks noChangeArrowheads="1"/>
                </p:cNvSpPr>
                <p:nvPr/>
              </p:nvSpPr>
              <p:spPr bwMode="auto">
                <a:xfrm>
                  <a:off x="3046" y="1508"/>
                  <a:ext cx="669" cy="353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1600">
                    <a:latin typeface="Maiandra GD" pitchFamily="34" charset="0"/>
                  </a:endParaRPr>
                </a:p>
              </p:txBody>
            </p:sp>
            <p:sp>
              <p:nvSpPr>
                <p:cNvPr id="20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121" y="1578"/>
                  <a:ext cx="553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 dirty="0" err="1" smtClean="0">
                      <a:latin typeface="Maiandra GD" pitchFamily="34" charset="0"/>
                    </a:rPr>
                    <a:t>proceso</a:t>
                  </a:r>
                  <a:endParaRPr lang="en-US" sz="1600" dirty="0">
                    <a:latin typeface="Maiandra GD" pitchFamily="34" charset="0"/>
                  </a:endParaRPr>
                </a:p>
              </p:txBody>
            </p:sp>
          </p:grpSp>
          <p:grpSp>
            <p:nvGrpSpPr>
              <p:cNvPr id="12" name="Group 17"/>
              <p:cNvGrpSpPr>
                <a:grpSpLocks/>
              </p:cNvGrpSpPr>
              <p:nvPr/>
            </p:nvGrpSpPr>
            <p:grpSpPr bwMode="auto">
              <a:xfrm>
                <a:off x="2949" y="1845"/>
                <a:ext cx="607" cy="630"/>
                <a:chOff x="3072" y="3300"/>
                <a:chExt cx="607" cy="630"/>
              </a:xfrm>
            </p:grpSpPr>
            <p:sp>
              <p:nvSpPr>
                <p:cNvPr id="17" name="Rectangle 15"/>
                <p:cNvSpPr>
                  <a:spLocks noChangeArrowheads="1"/>
                </p:cNvSpPr>
                <p:nvPr/>
              </p:nvSpPr>
              <p:spPr bwMode="auto">
                <a:xfrm>
                  <a:off x="3084" y="3300"/>
                  <a:ext cx="593" cy="63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1600">
                    <a:latin typeface="Maiandra GD" pitchFamily="34" charset="0"/>
                  </a:endParaRPr>
                </a:p>
              </p:txBody>
            </p:sp>
            <p:sp>
              <p:nvSpPr>
                <p:cNvPr id="1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072" y="3339"/>
                  <a:ext cx="607" cy="5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 dirty="0" smtClean="0">
                      <a:latin typeface="Maiandra GD" pitchFamily="34" charset="0"/>
                    </a:rPr>
                    <a:t>TCP</a:t>
                  </a:r>
                  <a:endParaRPr lang="en-US" sz="1600" dirty="0">
                    <a:latin typeface="Maiandra GD" pitchFamily="34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 dirty="0">
                      <a:latin typeface="Maiandra GD" pitchFamily="34" charset="0"/>
                    </a:rPr>
                    <a:t>buffers,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 dirty="0">
                      <a:latin typeface="Maiandra GD" pitchFamily="34" charset="0"/>
                    </a:rPr>
                    <a:t>variables</a:t>
                  </a:r>
                </a:p>
              </p:txBody>
            </p:sp>
          </p:grpSp>
          <p:sp>
            <p:nvSpPr>
              <p:cNvPr id="13" name="Rectangle 18"/>
              <p:cNvSpPr>
                <a:spLocks noChangeArrowheads="1"/>
              </p:cNvSpPr>
              <p:nvPr/>
            </p:nvSpPr>
            <p:spPr bwMode="auto">
              <a:xfrm>
                <a:off x="3054" y="1654"/>
                <a:ext cx="415" cy="20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Maiandra GD" pitchFamily="34" charset="0"/>
                  </a:rPr>
                  <a:t>socket</a:t>
                </a:r>
              </a:p>
            </p:txBody>
          </p:sp>
          <p:sp>
            <p:nvSpPr>
              <p:cNvPr id="14" name="Line 33"/>
              <p:cNvSpPr>
                <a:spLocks noChangeShapeType="1"/>
              </p:cNvSpPr>
              <p:nvPr/>
            </p:nvSpPr>
            <p:spPr bwMode="auto">
              <a:xfrm flipV="1">
                <a:off x="3261" y="1561"/>
                <a:ext cx="0" cy="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5" name="Line 35"/>
              <p:cNvSpPr>
                <a:spLocks noChangeShapeType="1"/>
              </p:cNvSpPr>
              <p:nvPr/>
            </p:nvSpPr>
            <p:spPr bwMode="auto">
              <a:xfrm>
                <a:off x="3269" y="1823"/>
                <a:ext cx="0" cy="1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16" name="Text Box 36"/>
              <p:cNvSpPr txBox="1">
                <a:spLocks noChangeArrowheads="1"/>
              </p:cNvSpPr>
              <p:nvPr/>
            </p:nvSpPr>
            <p:spPr bwMode="auto">
              <a:xfrm>
                <a:off x="3028" y="616"/>
                <a:ext cx="574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dirty="0">
                    <a:latin typeface="Maiandra GD" pitchFamily="34" charset="0"/>
                  </a:rPr>
                  <a:t>host </a:t>
                </a:r>
                <a:r>
                  <a:rPr lang="en-US" sz="1600" dirty="0" smtClean="0">
                    <a:latin typeface="Maiandra GD" pitchFamily="34" charset="0"/>
                  </a:rPr>
                  <a:t>o</a:t>
                </a:r>
                <a:endParaRPr lang="en-US" sz="1600" dirty="0">
                  <a:latin typeface="Maiandra GD" pitchFamily="34" charset="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dirty="0" err="1" smtClean="0">
                    <a:latin typeface="Maiandra GD" pitchFamily="34" charset="0"/>
                  </a:rPr>
                  <a:t>servidor</a:t>
                </a:r>
                <a:endParaRPr lang="en-US" sz="1600" dirty="0">
                  <a:latin typeface="Maiandra GD" pitchFamily="34" charset="0"/>
                </a:endParaRPr>
              </a:p>
            </p:txBody>
          </p:sp>
        </p:grpSp>
        <p:grpSp>
          <p:nvGrpSpPr>
            <p:cNvPr id="21" name="Group 38"/>
            <p:cNvGrpSpPr>
              <a:grpSpLocks/>
            </p:cNvGrpSpPr>
            <p:nvPr/>
          </p:nvGrpSpPr>
          <p:grpSpPr bwMode="auto">
            <a:xfrm>
              <a:off x="7850188" y="1471613"/>
              <a:ext cx="1062037" cy="3487739"/>
              <a:chOff x="2933" y="616"/>
              <a:chExt cx="669" cy="2197"/>
            </a:xfrm>
          </p:grpSpPr>
          <p:sp>
            <p:nvSpPr>
              <p:cNvPr id="22" name="Text Box 39"/>
              <p:cNvSpPr txBox="1">
                <a:spLocks noChangeArrowheads="1"/>
              </p:cNvSpPr>
              <p:nvPr/>
            </p:nvSpPr>
            <p:spPr bwMode="auto">
              <a:xfrm>
                <a:off x="3361" y="2600"/>
                <a:ext cx="116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s-ES" sz="1600">
                  <a:latin typeface="Maiandra GD" pitchFamily="34" charset="0"/>
                </a:endParaRPr>
              </a:p>
            </p:txBody>
          </p:sp>
          <p:graphicFrame>
            <p:nvGraphicFramePr>
              <p:cNvPr id="23" name="Object 40"/>
              <p:cNvGraphicFramePr>
                <a:graphicFrameLocks noChangeAspect="1"/>
              </p:cNvGraphicFramePr>
              <p:nvPr/>
            </p:nvGraphicFramePr>
            <p:xfrm>
              <a:off x="3039" y="996"/>
              <a:ext cx="405" cy="321"/>
            </p:xfrm>
            <a:graphic>
              <a:graphicData uri="http://schemas.openxmlformats.org/presentationml/2006/ole">
                <p:oleObj spid="_x0000_s5123" name="Clip" r:id="rId5" imgW="1305000" imgH="1085760" progId="">
                  <p:embed/>
                </p:oleObj>
              </a:graphicData>
            </a:graphic>
          </p:graphicFrame>
          <p:grpSp>
            <p:nvGrpSpPr>
              <p:cNvPr id="24" name="Group 41"/>
              <p:cNvGrpSpPr>
                <a:grpSpLocks/>
              </p:cNvGrpSpPr>
              <p:nvPr/>
            </p:nvGrpSpPr>
            <p:grpSpPr bwMode="auto">
              <a:xfrm>
                <a:off x="2933" y="1323"/>
                <a:ext cx="669" cy="353"/>
                <a:chOff x="3046" y="1508"/>
                <a:chExt cx="669" cy="353"/>
              </a:xfrm>
            </p:grpSpPr>
            <p:sp>
              <p:nvSpPr>
                <p:cNvPr id="32" name="Oval 42"/>
                <p:cNvSpPr>
                  <a:spLocks noChangeArrowheads="1"/>
                </p:cNvSpPr>
                <p:nvPr/>
              </p:nvSpPr>
              <p:spPr bwMode="auto">
                <a:xfrm>
                  <a:off x="3046" y="1508"/>
                  <a:ext cx="669" cy="353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1600">
                    <a:latin typeface="Maiandra GD" pitchFamily="34" charset="0"/>
                  </a:endParaRPr>
                </a:p>
              </p:txBody>
            </p:sp>
            <p:sp>
              <p:nvSpPr>
                <p:cNvPr id="33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3121" y="1578"/>
                  <a:ext cx="553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 dirty="0" err="1" smtClean="0">
                      <a:latin typeface="Maiandra GD" pitchFamily="34" charset="0"/>
                    </a:rPr>
                    <a:t>proceso</a:t>
                  </a:r>
                  <a:endParaRPr lang="en-US" sz="1600" dirty="0">
                    <a:latin typeface="Maiandra GD" pitchFamily="34" charset="0"/>
                  </a:endParaRPr>
                </a:p>
              </p:txBody>
            </p:sp>
          </p:grpSp>
          <p:grpSp>
            <p:nvGrpSpPr>
              <p:cNvPr id="25" name="Group 44"/>
              <p:cNvGrpSpPr>
                <a:grpSpLocks/>
              </p:cNvGrpSpPr>
              <p:nvPr/>
            </p:nvGrpSpPr>
            <p:grpSpPr bwMode="auto">
              <a:xfrm>
                <a:off x="2949" y="1845"/>
                <a:ext cx="607" cy="630"/>
                <a:chOff x="3072" y="3300"/>
                <a:chExt cx="607" cy="630"/>
              </a:xfrm>
            </p:grpSpPr>
            <p:sp>
              <p:nvSpPr>
                <p:cNvPr id="30" name="Rectangle 45"/>
                <p:cNvSpPr>
                  <a:spLocks noChangeArrowheads="1"/>
                </p:cNvSpPr>
                <p:nvPr/>
              </p:nvSpPr>
              <p:spPr bwMode="auto">
                <a:xfrm>
                  <a:off x="3084" y="3300"/>
                  <a:ext cx="593" cy="63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 sz="1600">
                    <a:latin typeface="Maiandra GD" pitchFamily="34" charset="0"/>
                  </a:endParaRPr>
                </a:p>
              </p:txBody>
            </p:sp>
            <p:sp>
              <p:nvSpPr>
                <p:cNvPr id="31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3072" y="3339"/>
                  <a:ext cx="607" cy="5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 dirty="0" smtClean="0">
                      <a:latin typeface="Maiandra GD" pitchFamily="34" charset="0"/>
                    </a:rPr>
                    <a:t>TCP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 dirty="0" smtClean="0">
                      <a:latin typeface="Maiandra GD" pitchFamily="34" charset="0"/>
                    </a:rPr>
                    <a:t>buffers,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 dirty="0" smtClean="0">
                      <a:latin typeface="Maiandra GD" pitchFamily="34" charset="0"/>
                    </a:rPr>
                    <a:t>variables</a:t>
                  </a:r>
                  <a:endParaRPr lang="en-US" sz="1600" dirty="0">
                    <a:latin typeface="Maiandra GD" pitchFamily="34" charset="0"/>
                  </a:endParaRPr>
                </a:p>
              </p:txBody>
            </p:sp>
          </p:grpSp>
          <p:sp>
            <p:nvSpPr>
              <p:cNvPr id="26" name="Rectangle 47"/>
              <p:cNvSpPr>
                <a:spLocks noChangeArrowheads="1"/>
              </p:cNvSpPr>
              <p:nvPr/>
            </p:nvSpPr>
            <p:spPr bwMode="auto">
              <a:xfrm>
                <a:off x="3054" y="1654"/>
                <a:ext cx="415" cy="20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Maiandra GD" pitchFamily="34" charset="0"/>
                  </a:rPr>
                  <a:t>socket</a:t>
                </a:r>
              </a:p>
            </p:txBody>
          </p:sp>
          <p:sp>
            <p:nvSpPr>
              <p:cNvPr id="27" name="Line 48"/>
              <p:cNvSpPr>
                <a:spLocks noChangeShapeType="1"/>
              </p:cNvSpPr>
              <p:nvPr/>
            </p:nvSpPr>
            <p:spPr bwMode="auto">
              <a:xfrm flipV="1">
                <a:off x="3261" y="1561"/>
                <a:ext cx="0" cy="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28" name="Line 49"/>
              <p:cNvSpPr>
                <a:spLocks noChangeShapeType="1"/>
              </p:cNvSpPr>
              <p:nvPr/>
            </p:nvSpPr>
            <p:spPr bwMode="auto">
              <a:xfrm>
                <a:off x="3269" y="1823"/>
                <a:ext cx="0" cy="1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s-ES" sz="1600">
                  <a:latin typeface="Maiandra GD" pitchFamily="34" charset="0"/>
                </a:endParaRPr>
              </a:p>
            </p:txBody>
          </p:sp>
          <p:sp>
            <p:nvSpPr>
              <p:cNvPr id="29" name="Text Box 50"/>
              <p:cNvSpPr txBox="1">
                <a:spLocks noChangeArrowheads="1"/>
              </p:cNvSpPr>
              <p:nvPr/>
            </p:nvSpPr>
            <p:spPr bwMode="auto">
              <a:xfrm>
                <a:off x="3028" y="616"/>
                <a:ext cx="574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dirty="0">
                    <a:latin typeface="Maiandra GD" pitchFamily="34" charset="0"/>
                  </a:rPr>
                  <a:t>host </a:t>
                </a:r>
                <a:r>
                  <a:rPr lang="en-US" sz="1600" dirty="0" smtClean="0">
                    <a:latin typeface="Maiandra GD" pitchFamily="34" charset="0"/>
                  </a:rPr>
                  <a:t>o</a:t>
                </a:r>
                <a:endParaRPr lang="en-US" sz="1600" dirty="0">
                  <a:latin typeface="Maiandra GD" pitchFamily="34" charset="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dirty="0" err="1" smtClean="0">
                    <a:latin typeface="Maiandra GD" pitchFamily="34" charset="0"/>
                  </a:rPr>
                  <a:t>servidor</a:t>
                </a:r>
                <a:endParaRPr lang="en-US" sz="1600" dirty="0">
                  <a:latin typeface="Maiandra GD" pitchFamily="34" charset="0"/>
                </a:endParaRPr>
              </a:p>
            </p:txBody>
          </p:sp>
        </p:grpSp>
        <p:sp>
          <p:nvSpPr>
            <p:cNvPr id="34" name="Text Box 51"/>
            <p:cNvSpPr txBox="1">
              <a:spLocks noChangeArrowheads="1"/>
            </p:cNvSpPr>
            <p:nvPr/>
          </p:nvSpPr>
          <p:spPr bwMode="auto">
            <a:xfrm>
              <a:off x="6396038" y="3654425"/>
              <a:ext cx="88678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latin typeface="Maiandra GD" pitchFamily="34" charset="0"/>
                </a:rPr>
                <a:t>Internet</a:t>
              </a:r>
            </a:p>
          </p:txBody>
        </p:sp>
        <p:sp>
          <p:nvSpPr>
            <p:cNvPr id="35" name="Line 52"/>
            <p:cNvSpPr>
              <a:spLocks noChangeShapeType="1"/>
            </p:cNvSpPr>
            <p:nvPr/>
          </p:nvSpPr>
          <p:spPr bwMode="auto">
            <a:xfrm>
              <a:off x="5689600" y="4065588"/>
              <a:ext cx="22113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s-ES" sz="1600">
                <a:latin typeface="Maiandra GD" pitchFamily="34" charset="0"/>
              </a:endParaRPr>
            </a:p>
          </p:txBody>
        </p:sp>
        <p:sp>
          <p:nvSpPr>
            <p:cNvPr id="36" name="Text Box 53"/>
            <p:cNvSpPr txBox="1">
              <a:spLocks noChangeArrowheads="1"/>
            </p:cNvSpPr>
            <p:nvPr/>
          </p:nvSpPr>
          <p:spPr bwMode="auto">
            <a:xfrm>
              <a:off x="5519738" y="4667250"/>
              <a:ext cx="1802095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dirty="0" err="1" smtClean="0">
                  <a:solidFill>
                    <a:srgbClr val="FF0000"/>
                  </a:solidFill>
                  <a:latin typeface="Maiandra GD" pitchFamily="34" charset="0"/>
                </a:rPr>
                <a:t>Controlado</a:t>
              </a:r>
              <a:r>
                <a:rPr lang="en-US" sz="1400" dirty="0" smtClean="0">
                  <a:solidFill>
                    <a:srgbClr val="FF0000"/>
                  </a:solidFill>
                  <a:latin typeface="Maiandra GD" pitchFamily="34" charset="0"/>
                </a:rPr>
                <a:t> </a:t>
              </a:r>
              <a:r>
                <a:rPr lang="en-US" sz="1400" dirty="0" err="1" smtClean="0">
                  <a:solidFill>
                    <a:srgbClr val="FF0000"/>
                  </a:solidFill>
                  <a:latin typeface="Maiandra GD" pitchFamily="34" charset="0"/>
                </a:rPr>
                <a:t>por</a:t>
              </a:r>
              <a:endParaRPr lang="en-US" sz="1400" dirty="0" smtClean="0">
                <a:solidFill>
                  <a:srgbClr val="FF0000"/>
                </a:solidFill>
                <a:latin typeface="Maiandra GD" pitchFamily="34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dirty="0" smtClean="0">
                  <a:solidFill>
                    <a:srgbClr val="FF0000"/>
                  </a:solidFill>
                  <a:latin typeface="Maiandra GD" pitchFamily="34" charset="0"/>
                </a:rPr>
                <a:t>el </a:t>
              </a:r>
              <a:r>
                <a:rPr lang="en-US" sz="1400" dirty="0" err="1" smtClean="0">
                  <a:solidFill>
                    <a:srgbClr val="FF0000"/>
                  </a:solidFill>
                  <a:latin typeface="Maiandra GD" pitchFamily="34" charset="0"/>
                </a:rPr>
                <a:t>Sistema</a:t>
              </a:r>
              <a:r>
                <a:rPr lang="en-US" sz="1400" dirty="0" smtClean="0">
                  <a:solidFill>
                    <a:srgbClr val="FF0000"/>
                  </a:solidFill>
                  <a:latin typeface="Maiandra GD" pitchFamily="34" charset="0"/>
                </a:rPr>
                <a:t> </a:t>
              </a:r>
              <a:r>
                <a:rPr lang="en-US" sz="1400" dirty="0" err="1" smtClean="0">
                  <a:solidFill>
                    <a:srgbClr val="FF0000"/>
                  </a:solidFill>
                  <a:latin typeface="Maiandra GD" pitchFamily="34" charset="0"/>
                </a:rPr>
                <a:t>Operativo</a:t>
              </a:r>
              <a:endParaRPr lang="en-US" sz="1400" dirty="0">
                <a:latin typeface="Maiandra GD" pitchFamily="34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400" dirty="0">
                <a:latin typeface="Maiandra GD" pitchFamily="34" charset="0"/>
              </a:endParaRPr>
            </a:p>
          </p:txBody>
        </p:sp>
        <p:sp>
          <p:nvSpPr>
            <p:cNvPr id="37" name="Line 55"/>
            <p:cNvSpPr>
              <a:spLocks noChangeShapeType="1"/>
            </p:cNvSpPr>
            <p:nvPr/>
          </p:nvSpPr>
          <p:spPr bwMode="auto">
            <a:xfrm flipH="1" flipV="1">
              <a:off x="5470525" y="4445000"/>
              <a:ext cx="244475" cy="3175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s-ES" sz="1600">
                <a:latin typeface="Maiandra GD" pitchFamily="34" charset="0"/>
              </a:endParaRPr>
            </a:p>
          </p:txBody>
        </p:sp>
        <p:sp>
          <p:nvSpPr>
            <p:cNvPr id="38" name="Text Box 56"/>
            <p:cNvSpPr txBox="1">
              <a:spLocks noChangeArrowheads="1"/>
            </p:cNvSpPr>
            <p:nvPr/>
          </p:nvSpPr>
          <p:spPr bwMode="auto">
            <a:xfrm>
              <a:off x="5907088" y="2306638"/>
              <a:ext cx="141500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dirty="0" err="1" smtClean="0">
                  <a:solidFill>
                    <a:srgbClr val="FF0000"/>
                  </a:solidFill>
                  <a:latin typeface="Maiandra GD" pitchFamily="34" charset="0"/>
                </a:rPr>
                <a:t>Controlado</a:t>
              </a:r>
              <a:r>
                <a:rPr lang="en-US" sz="1400" dirty="0" smtClean="0">
                  <a:solidFill>
                    <a:srgbClr val="FF0000"/>
                  </a:solidFill>
                  <a:latin typeface="Maiandra GD" pitchFamily="34" charset="0"/>
                </a:rPr>
                <a:t> </a:t>
              </a:r>
              <a:r>
                <a:rPr lang="en-US" sz="1400" dirty="0" err="1" smtClean="0">
                  <a:solidFill>
                    <a:srgbClr val="FF0000"/>
                  </a:solidFill>
                  <a:latin typeface="Maiandra GD" pitchFamily="34" charset="0"/>
                </a:rPr>
                <a:t>por</a:t>
              </a:r>
              <a:endParaRPr lang="en-US" sz="1400" dirty="0" smtClean="0">
                <a:solidFill>
                  <a:srgbClr val="FF0000"/>
                </a:solidFill>
                <a:latin typeface="Maiandra GD" pitchFamily="34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dirty="0" smtClean="0">
                  <a:solidFill>
                    <a:srgbClr val="FF0000"/>
                  </a:solidFill>
                  <a:latin typeface="Maiandra GD" pitchFamily="34" charset="0"/>
                </a:rPr>
                <a:t>el </a:t>
              </a:r>
              <a:r>
                <a:rPr lang="en-US" sz="1400" dirty="0" err="1" smtClean="0">
                  <a:solidFill>
                    <a:srgbClr val="FF0000"/>
                  </a:solidFill>
                  <a:latin typeface="Maiandra GD" pitchFamily="34" charset="0"/>
                </a:rPr>
                <a:t>desarrollador</a:t>
              </a:r>
              <a:endParaRPr lang="en-US" sz="1400" dirty="0">
                <a:solidFill>
                  <a:srgbClr val="FF0000"/>
                </a:solidFill>
                <a:latin typeface="Maiandra GD" pitchFamily="34" charset="0"/>
              </a:endParaRPr>
            </a:p>
          </p:txBody>
        </p:sp>
        <p:sp>
          <p:nvSpPr>
            <p:cNvPr id="39" name="Line 58"/>
            <p:cNvSpPr>
              <a:spLocks noChangeShapeType="1"/>
            </p:cNvSpPr>
            <p:nvPr/>
          </p:nvSpPr>
          <p:spPr bwMode="auto">
            <a:xfrm flipH="1">
              <a:off x="5678488" y="2589213"/>
              <a:ext cx="219075" cy="1333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s-ES" sz="1600">
                <a:latin typeface="Maiandra GD" pitchFamily="34" charset="0"/>
              </a:endParaRPr>
            </a:p>
          </p:txBody>
        </p:sp>
      </p:grpSp>
      <p:sp>
        <p:nvSpPr>
          <p:cNvPr id="40" name="1 Título"/>
          <p:cNvSpPr txBox="1">
            <a:spLocks/>
          </p:cNvSpPr>
          <p:nvPr/>
        </p:nvSpPr>
        <p:spPr>
          <a:xfrm>
            <a:off x="428596" y="71414"/>
            <a:ext cx="8280000" cy="77472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</a:pPr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Socket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cxnSp>
        <p:nvCxnSpPr>
          <p:cNvPr id="51" name="50 Conector recto de flecha"/>
          <p:cNvCxnSpPr>
            <a:stCxn id="13" idx="3"/>
          </p:cNvCxnSpPr>
          <p:nvPr/>
        </p:nvCxnSpPr>
        <p:spPr>
          <a:xfrm flipV="1">
            <a:off x="5543551" y="4572008"/>
            <a:ext cx="742961" cy="416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CuadroTexto"/>
          <p:cNvSpPr txBox="1"/>
          <p:nvPr/>
        </p:nvSpPr>
        <p:spPr>
          <a:xfrm>
            <a:off x="6271998" y="4401236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>
                <a:latin typeface="Maiandra GD" pitchFamily="34" charset="0"/>
              </a:rPr>
              <a:t>interface</a:t>
            </a:r>
            <a:endParaRPr lang="es-ES" sz="1400" b="1" dirty="0">
              <a:latin typeface="Maiandra GD" pitchFamily="34" charset="0"/>
            </a:endParaRPr>
          </a:p>
        </p:txBody>
      </p:sp>
      <p:cxnSp>
        <p:nvCxnSpPr>
          <p:cNvPr id="54" name="53 Conector recto de flecha"/>
          <p:cNvCxnSpPr>
            <a:stCxn id="26" idx="1"/>
          </p:cNvCxnSpPr>
          <p:nvPr/>
        </p:nvCxnSpPr>
        <p:spPr>
          <a:xfrm rot="10800000">
            <a:off x="7143769" y="4572008"/>
            <a:ext cx="898507" cy="209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Box 40"/>
          <p:cNvSpPr txBox="1">
            <a:spLocks noChangeArrowheads="1"/>
          </p:cNvSpPr>
          <p:nvPr/>
        </p:nvSpPr>
        <p:spPr bwMode="auto">
          <a:xfrm>
            <a:off x="4857752" y="214290"/>
            <a:ext cx="3840162" cy="2325894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41313" indent="-341313" algn="just">
              <a:lnSpc>
                <a:spcPct val="150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2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b="1" dirty="0" smtClean="0">
                <a:solidFill>
                  <a:srgbClr val="000000"/>
                </a:solidFill>
                <a:latin typeface="Maiandra GD" pitchFamily="34" charset="0"/>
              </a:rPr>
              <a:t>API</a:t>
            </a:r>
            <a:r>
              <a:rPr lang="es-ES" dirty="0" smtClean="0">
                <a:solidFill>
                  <a:srgbClr val="000000"/>
                </a:solidFill>
                <a:latin typeface="Maiandra GD" pitchFamily="34" charset="0"/>
              </a:rPr>
              <a:t>(</a:t>
            </a:r>
            <a:r>
              <a:rPr lang="es-ES" sz="1400" i="1" dirty="0" err="1" smtClean="0">
                <a:solidFill>
                  <a:srgbClr val="000000"/>
                </a:solidFill>
                <a:latin typeface="Maiandra GD" pitchFamily="34" charset="0"/>
              </a:rPr>
              <a:t>Application</a:t>
            </a:r>
            <a:r>
              <a:rPr lang="es-ES" sz="1400" i="1" dirty="0" smtClean="0">
                <a:solidFill>
                  <a:srgbClr val="000000"/>
                </a:solidFill>
                <a:latin typeface="Maiandra GD" pitchFamily="34" charset="0"/>
              </a:rPr>
              <a:t> </a:t>
            </a:r>
            <a:r>
              <a:rPr lang="es-ES" sz="1400" i="1" dirty="0" err="1" smtClean="0">
                <a:solidFill>
                  <a:srgbClr val="000000"/>
                </a:solidFill>
                <a:latin typeface="Maiandra GD" pitchFamily="34" charset="0"/>
              </a:rPr>
              <a:t>Programming</a:t>
            </a:r>
            <a:r>
              <a:rPr lang="es-ES" sz="1400" i="1" dirty="0" smtClean="0">
                <a:solidFill>
                  <a:srgbClr val="000000"/>
                </a:solidFill>
                <a:latin typeface="Maiandra GD" pitchFamily="34" charset="0"/>
              </a:rPr>
              <a:t> Interface</a:t>
            </a:r>
            <a:r>
              <a:rPr lang="es-ES" dirty="0" smtClean="0">
                <a:solidFill>
                  <a:srgbClr val="000000"/>
                </a:solidFill>
                <a:latin typeface="Maiandra GD" pitchFamily="34" charset="0"/>
              </a:rPr>
              <a:t>)</a:t>
            </a:r>
          </a:p>
          <a:p>
            <a:pPr marL="798513" lvl="1" indent="-341313" algn="just">
              <a:lnSpc>
                <a:spcPct val="150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2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dirty="0" smtClean="0">
                <a:solidFill>
                  <a:srgbClr val="000000"/>
                </a:solidFill>
                <a:latin typeface="Maiandra GD" pitchFamily="34" charset="0"/>
              </a:rPr>
              <a:t>debemos </a:t>
            </a:r>
            <a:r>
              <a:rPr lang="es-ES" dirty="0">
                <a:solidFill>
                  <a:srgbClr val="000000"/>
                </a:solidFill>
                <a:latin typeface="Maiandra GD" pitchFamily="34" charset="0"/>
              </a:rPr>
              <a:t>elegir el protocolo de </a:t>
            </a:r>
            <a:r>
              <a:rPr lang="es-ES" dirty="0" smtClean="0">
                <a:solidFill>
                  <a:srgbClr val="000000"/>
                </a:solidFill>
                <a:latin typeface="Maiandra GD" pitchFamily="34" charset="0"/>
              </a:rPr>
              <a:t>transporte.</a:t>
            </a:r>
          </a:p>
          <a:p>
            <a:pPr marL="798513" lvl="1" indent="-341313" algn="just">
              <a:lnSpc>
                <a:spcPct val="150000"/>
              </a:lnSpc>
              <a:spcBef>
                <a:spcPts val="600"/>
              </a:spcBef>
              <a:buClr>
                <a:srgbClr val="3333CC"/>
              </a:buClr>
              <a:buSzPct val="85000"/>
              <a:buFont typeface="ZapfDingbats" pitchFamily="82" charset="2"/>
              <a:buChar char="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dirty="0" smtClean="0">
                <a:solidFill>
                  <a:srgbClr val="000000"/>
                </a:solidFill>
                <a:latin typeface="Maiandra GD" pitchFamily="34" charset="0"/>
              </a:rPr>
              <a:t>podemos </a:t>
            </a:r>
            <a:r>
              <a:rPr lang="es-ES" dirty="0">
                <a:solidFill>
                  <a:srgbClr val="000000"/>
                </a:solidFill>
                <a:latin typeface="Maiandra GD" pitchFamily="34" charset="0"/>
              </a:rPr>
              <a:t>definir algunos </a:t>
            </a:r>
            <a:r>
              <a:rPr lang="es-ES" dirty="0" smtClean="0">
                <a:solidFill>
                  <a:srgbClr val="000000"/>
                </a:solidFill>
                <a:latin typeface="Maiandra GD" pitchFamily="34" charset="0"/>
              </a:rPr>
              <a:t>parámetros del protocolo.</a:t>
            </a:r>
            <a:endParaRPr lang="es-ES" dirty="0">
              <a:solidFill>
                <a:srgbClr val="000000"/>
              </a:solidFill>
              <a:latin typeface="Maiandra GD" pitchFamily="34" charset="0"/>
            </a:endParaRPr>
          </a:p>
        </p:txBody>
      </p:sp>
      <p:sp>
        <p:nvSpPr>
          <p:cNvPr id="42" name="4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6DAC-9298-4A8B-BA6B-55E30AEAB550}" type="slidenum">
              <a:rPr lang="es-ES" smtClean="0"/>
              <a:pPr/>
              <a:t>9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5158</TotalTime>
  <Words>5018</Words>
  <Application>Microsoft Office PowerPoint</Application>
  <PresentationFormat>Presentación en pantalla (4:3)</PresentationFormat>
  <Paragraphs>933</Paragraphs>
  <Slides>72</Slides>
  <Notes>27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72</vt:i4>
      </vt:variant>
    </vt:vector>
  </HeadingPairs>
  <TitlesOfParts>
    <vt:vector size="74" baseType="lpstr">
      <vt:lpstr>Equidad</vt:lpstr>
      <vt:lpstr>Clip</vt:lpstr>
      <vt:lpstr>Capítulo 2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Ejemplo de Cache</vt:lpstr>
      <vt:lpstr>Diapositiva 37</vt:lpstr>
      <vt:lpstr>Diapositiva 38</vt:lpstr>
      <vt:lpstr>Get Condicional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Comparación con HTTP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Bibliografía</vt:lpstr>
    </vt:vector>
  </TitlesOfParts>
  <Company>CEM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2</dc:title>
  <dc:creator>acamposg</dc:creator>
  <cp:lastModifiedBy>acamposg</cp:lastModifiedBy>
  <cp:revision>40</cp:revision>
  <dcterms:created xsi:type="dcterms:W3CDTF">2008-08-21T18:41:12Z</dcterms:created>
  <dcterms:modified xsi:type="dcterms:W3CDTF">2008-09-02T19:27:17Z</dcterms:modified>
</cp:coreProperties>
</file>